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handoutMasterIdLst>
    <p:handoutMasterId r:id="rId111"/>
  </p:handoutMasterIdLst>
  <p:sldIdLst>
    <p:sldId id="284" r:id="rId2"/>
    <p:sldId id="291" r:id="rId3"/>
    <p:sldId id="294" r:id="rId4"/>
    <p:sldId id="334" r:id="rId5"/>
    <p:sldId id="306" r:id="rId6"/>
    <p:sldId id="305" r:id="rId7"/>
    <p:sldId id="304" r:id="rId8"/>
    <p:sldId id="355" r:id="rId9"/>
    <p:sldId id="344" r:id="rId10"/>
    <p:sldId id="326" r:id="rId11"/>
    <p:sldId id="329" r:id="rId12"/>
    <p:sldId id="342" r:id="rId13"/>
    <p:sldId id="370" r:id="rId14"/>
    <p:sldId id="352" r:id="rId15"/>
    <p:sldId id="280" r:id="rId16"/>
    <p:sldId id="357" r:id="rId17"/>
    <p:sldId id="363" r:id="rId18"/>
    <p:sldId id="319" r:id="rId19"/>
    <p:sldId id="321" r:id="rId20"/>
    <p:sldId id="366" r:id="rId21"/>
    <p:sldId id="371" r:id="rId22"/>
    <p:sldId id="376" r:id="rId23"/>
    <p:sldId id="327" r:id="rId24"/>
    <p:sldId id="353" r:id="rId25"/>
    <p:sldId id="323" r:id="rId26"/>
    <p:sldId id="328" r:id="rId27"/>
    <p:sldId id="359" r:id="rId28"/>
    <p:sldId id="360" r:id="rId29"/>
    <p:sldId id="364" r:id="rId30"/>
    <p:sldId id="365" r:id="rId31"/>
    <p:sldId id="322" r:id="rId32"/>
    <p:sldId id="312" r:id="rId33"/>
    <p:sldId id="290" r:id="rId34"/>
    <p:sldId id="356" r:id="rId35"/>
    <p:sldId id="335" r:id="rId36"/>
    <p:sldId id="336" r:id="rId37"/>
    <p:sldId id="337" r:id="rId38"/>
    <p:sldId id="350" r:id="rId39"/>
    <p:sldId id="341" r:id="rId40"/>
    <p:sldId id="374" r:id="rId41"/>
    <p:sldId id="369" r:id="rId42"/>
    <p:sldId id="343" r:id="rId43"/>
    <p:sldId id="372" r:id="rId44"/>
    <p:sldId id="368" r:id="rId45"/>
    <p:sldId id="361" r:id="rId46"/>
    <p:sldId id="362" r:id="rId47"/>
    <p:sldId id="377" r:id="rId48"/>
    <p:sldId id="333" r:id="rId49"/>
    <p:sldId id="345" r:id="rId50"/>
    <p:sldId id="346" r:id="rId51"/>
    <p:sldId id="347" r:id="rId52"/>
    <p:sldId id="367" r:id="rId53"/>
    <p:sldId id="380" r:id="rId54"/>
    <p:sldId id="351" r:id="rId55"/>
    <p:sldId id="373" r:id="rId56"/>
    <p:sldId id="378" r:id="rId57"/>
    <p:sldId id="375" r:id="rId58"/>
    <p:sldId id="287" r:id="rId59"/>
    <p:sldId id="354" r:id="rId60"/>
    <p:sldId id="330" r:id="rId61"/>
    <p:sldId id="302" r:id="rId62"/>
    <p:sldId id="320" r:id="rId63"/>
    <p:sldId id="258" r:id="rId64"/>
    <p:sldId id="309" r:id="rId65"/>
    <p:sldId id="348" r:id="rId66"/>
    <p:sldId id="349" r:id="rId67"/>
    <p:sldId id="311" r:id="rId68"/>
    <p:sldId id="331" r:id="rId69"/>
    <p:sldId id="324" r:id="rId70"/>
    <p:sldId id="325" r:id="rId71"/>
    <p:sldId id="293" r:id="rId72"/>
    <p:sldId id="289" r:id="rId73"/>
    <p:sldId id="292" r:id="rId74"/>
    <p:sldId id="283" r:id="rId75"/>
    <p:sldId id="308" r:id="rId76"/>
    <p:sldId id="278" r:id="rId77"/>
    <p:sldId id="259" r:id="rId78"/>
    <p:sldId id="257" r:id="rId79"/>
    <p:sldId id="288" r:id="rId80"/>
    <p:sldId id="310" r:id="rId81"/>
    <p:sldId id="340" r:id="rId82"/>
    <p:sldId id="279" r:id="rId83"/>
    <p:sldId id="271" r:id="rId84"/>
    <p:sldId id="282" r:id="rId85"/>
    <p:sldId id="264" r:id="rId86"/>
    <p:sldId id="265" r:id="rId87"/>
    <p:sldId id="267" r:id="rId88"/>
    <p:sldId id="268" r:id="rId89"/>
    <p:sldId id="269" r:id="rId90"/>
    <p:sldId id="270" r:id="rId91"/>
    <p:sldId id="275" r:id="rId92"/>
    <p:sldId id="276" r:id="rId93"/>
    <p:sldId id="277" r:id="rId94"/>
    <p:sldId id="256" r:id="rId95"/>
    <p:sldId id="307" r:id="rId96"/>
    <p:sldId id="295" r:id="rId97"/>
    <p:sldId id="296" r:id="rId98"/>
    <p:sldId id="297" r:id="rId99"/>
    <p:sldId id="298" r:id="rId100"/>
    <p:sldId id="299" r:id="rId101"/>
    <p:sldId id="300" r:id="rId102"/>
    <p:sldId id="301" r:id="rId103"/>
    <p:sldId id="313" r:id="rId104"/>
    <p:sldId id="303" r:id="rId105"/>
    <p:sldId id="332" r:id="rId106"/>
    <p:sldId id="261" r:id="rId107"/>
    <p:sldId id="318" r:id="rId108"/>
    <p:sldId id="285" r:id="rId10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9" d="100"/>
          <a:sy n="59" d="100"/>
        </p:scale>
        <p:origin x="-1476" y="-204"/>
      </p:cViewPr>
      <p:guideLst>
        <p:guide orient="horz" pos="2160"/>
        <p:guide pos="2880"/>
      </p:guideLst>
    </p:cSldViewPr>
  </p:slideViewPr>
  <p:notesTextViewPr>
    <p:cViewPr>
      <p:scale>
        <a:sx n="100" d="100"/>
        <a:sy n="100" d="100"/>
      </p:scale>
      <p:origin x="0" y="0"/>
    </p:cViewPr>
  </p:notesTextViewPr>
  <p:sorterViewPr>
    <p:cViewPr>
      <p:scale>
        <a:sx n="57" d="100"/>
        <a:sy n="57" d="100"/>
      </p:scale>
      <p:origin x="0" y="32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image" Target="../media/image1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1A4CD-5373-4F1C-AD9D-4EB63660A8AC}" type="datetimeFigureOut">
              <a:rPr lang="en-US" smtClean="0"/>
              <a:pPr/>
              <a:t>6/14/2013</a:t>
            </a:fld>
            <a:endParaRPr lang="en-US"/>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91E5F9-429E-4E5A-8254-741240D04476}" type="slidenum">
              <a:rPr lang="en-US" smtClean="0"/>
              <a:pPr/>
              <a:t>‹#›</a:t>
            </a:fld>
            <a:endParaRPr lang="en-US"/>
          </a:p>
        </p:txBody>
      </p:sp>
    </p:spTree>
    <p:extLst>
      <p:ext uri="{BB962C8B-B14F-4D97-AF65-F5344CB8AC3E}">
        <p14:creationId xmlns:p14="http://schemas.microsoft.com/office/powerpoint/2010/main" val="387467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93546D-E104-4922-B07D-D6DFBC046225}" type="datetimeFigureOut">
              <a:rPr lang="sv-SE" smtClean="0"/>
              <a:pPr/>
              <a:t>2013-06-14</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F3580B-B924-4405-B597-60C083E83583}" type="slidenum">
              <a:rPr lang="sv-SE" smtClean="0"/>
              <a:pPr/>
              <a:t>‹#›</a:t>
            </a:fld>
            <a:endParaRPr lang="sv-SE"/>
          </a:p>
        </p:txBody>
      </p:sp>
    </p:spTree>
    <p:extLst>
      <p:ext uri="{BB962C8B-B14F-4D97-AF65-F5344CB8AC3E}">
        <p14:creationId xmlns:p14="http://schemas.microsoft.com/office/powerpoint/2010/main" val="255255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E13B613-852B-47E1-B763-3A2B5D60DE9A}" type="slidenum">
              <a:rPr lang="en-US" smtClean="0"/>
              <a:pPr/>
              <a:t>62</a:t>
            </a:fld>
            <a:endParaRPr lang="en-US"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sv-S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EAC07-16BF-4B3D-9474-405B80EE5CEB}" type="slidenum">
              <a:rPr lang="en-US"/>
              <a:pPr/>
              <a:t>71</a:t>
            </a:fld>
            <a:endParaRPr lang="en-US"/>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F3580B-B924-4405-B597-60C083E83583}" type="slidenum">
              <a:rPr lang="sv-SE" smtClean="0"/>
              <a:pPr/>
              <a:t>108</a:t>
            </a:fld>
            <a:endParaRPr lang="sv-SE"/>
          </a:p>
        </p:txBody>
      </p:sp>
    </p:spTree>
    <p:extLst>
      <p:ext uri="{BB962C8B-B14F-4D97-AF65-F5344CB8AC3E}">
        <p14:creationId xmlns:p14="http://schemas.microsoft.com/office/powerpoint/2010/main" val="3802084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en-US"/>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a:p>
        </p:txBody>
      </p:sp>
      <p:sp>
        <p:nvSpPr>
          <p:cNvPr id="4" name="Platshållare för datum 3"/>
          <p:cNvSpPr>
            <a:spLocks noGrp="1"/>
          </p:cNvSpPr>
          <p:nvPr>
            <p:ph type="dt" sz="half" idx="10"/>
          </p:nvPr>
        </p:nvSpPr>
        <p:spPr/>
        <p:txBody>
          <a:body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en-US"/>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685800" y="609600"/>
            <a:ext cx="7772400" cy="54864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C54B4B-84E9-45C0-84BF-F56B54B98DE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Rubrik, ClipArt och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ClipArt 2"/>
          <p:cNvSpPr>
            <a:spLocks noGrp="1"/>
          </p:cNvSpPr>
          <p:nvPr>
            <p:ph type="clipArt" sz="half" idx="1"/>
          </p:nvPr>
        </p:nvSpPr>
        <p:spPr>
          <a:xfrm>
            <a:off x="457200" y="1600200"/>
            <a:ext cx="4038600" cy="4525963"/>
          </a:xfrm>
        </p:spPr>
        <p:txBody>
          <a:bodyPr/>
          <a:lstStyle/>
          <a:p>
            <a:endParaRPr lang="sv-SE"/>
          </a:p>
        </p:txBody>
      </p:sp>
      <p:sp>
        <p:nvSpPr>
          <p:cNvPr id="4" name="Platshållare för text 3"/>
          <p:cNvSpPr>
            <a:spLocks noGrp="1"/>
          </p:cNvSpPr>
          <p:nvPr>
            <p:ph type="body" sz="half" idx="2"/>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a:xfrm>
            <a:off x="457200" y="6245225"/>
            <a:ext cx="2133600" cy="476250"/>
          </a:xfrm>
        </p:spPr>
        <p:txBody>
          <a:bodyPr/>
          <a:lstStyle>
            <a:lvl1pPr>
              <a:defRPr/>
            </a:lvl1pPr>
          </a:lstStyle>
          <a:p>
            <a:endParaRPr lang="sv-SE"/>
          </a:p>
        </p:txBody>
      </p:sp>
      <p:sp>
        <p:nvSpPr>
          <p:cNvPr id="6" name="Platshållare för sidfot 5"/>
          <p:cNvSpPr>
            <a:spLocks noGrp="1"/>
          </p:cNvSpPr>
          <p:nvPr>
            <p:ph type="ftr" sz="quarter" idx="11"/>
          </p:nvPr>
        </p:nvSpPr>
        <p:spPr>
          <a:xfrm>
            <a:off x="3124200" y="6245225"/>
            <a:ext cx="2895600" cy="476250"/>
          </a:xfrm>
        </p:spPr>
        <p:txBody>
          <a:bodyPr/>
          <a:lstStyle>
            <a:lvl1pPr>
              <a:defRPr/>
            </a:lvl1pPr>
          </a:lstStyle>
          <a:p>
            <a:endParaRPr lang="sv-SE"/>
          </a:p>
        </p:txBody>
      </p:sp>
      <p:sp>
        <p:nvSpPr>
          <p:cNvPr id="7" name="Platshållare för bildnummer 6"/>
          <p:cNvSpPr>
            <a:spLocks noGrp="1"/>
          </p:cNvSpPr>
          <p:nvPr>
            <p:ph type="sldNum" sz="quarter" idx="12"/>
          </p:nvPr>
        </p:nvSpPr>
        <p:spPr>
          <a:xfrm>
            <a:off x="6553200" y="6245225"/>
            <a:ext cx="2133600" cy="476250"/>
          </a:xfrm>
        </p:spPr>
        <p:txBody>
          <a:bodyPr/>
          <a:lstStyle>
            <a:lvl1pPr>
              <a:defRPr/>
            </a:lvl1pPr>
          </a:lstStyle>
          <a:p>
            <a:fld id="{2EFEFD66-0214-4FCD-9D97-BC7E488FA952}" type="slidenum">
              <a:rPr lang="sv-SE"/>
              <a:pPr/>
              <a:t>‹#›</a:t>
            </a:fld>
            <a:endParaRPr lang="sv-SE"/>
          </a:p>
        </p:txBody>
      </p:sp>
    </p:spTree>
    <p:extLst>
      <p:ext uri="{BB962C8B-B14F-4D97-AF65-F5344CB8AC3E}">
        <p14:creationId xmlns:p14="http://schemas.microsoft.com/office/powerpoint/2010/main" val="1549277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685800" y="609600"/>
            <a:ext cx="7772400" cy="1143000"/>
          </a:xfrm>
        </p:spPr>
        <p:txBody>
          <a:bodyPr/>
          <a:lstStyle/>
          <a:p>
            <a:r>
              <a:rPr lang="sv-SE" smtClean="0"/>
              <a:t>Klicka här för att ändra format</a:t>
            </a:r>
            <a:endParaRPr lang="sv-SE"/>
          </a:p>
        </p:txBody>
      </p:sp>
      <p:sp>
        <p:nvSpPr>
          <p:cNvPr id="3" name="Platshållare för innehåll 2"/>
          <p:cNvSpPr>
            <a:spLocks noGrp="1"/>
          </p:cNvSpPr>
          <p:nvPr>
            <p:ph sz="quarter" idx="1"/>
          </p:nvPr>
        </p:nvSpPr>
        <p:spPr>
          <a:xfrm>
            <a:off x="685800" y="19812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9812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685800" y="41148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innehåll 5"/>
          <p:cNvSpPr>
            <a:spLocks noGrp="1"/>
          </p:cNvSpPr>
          <p:nvPr>
            <p:ph sz="quarter" idx="4"/>
          </p:nvPr>
        </p:nvSpPr>
        <p:spPr>
          <a:xfrm>
            <a:off x="4648200" y="41148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lvl1pPr>
              <a:defRPr/>
            </a:lvl1pPr>
          </a:lstStyle>
          <a:p>
            <a:pPr>
              <a:defRPr/>
            </a:pPr>
            <a:endParaRPr lang="en-US"/>
          </a:p>
        </p:txBody>
      </p:sp>
      <p:sp>
        <p:nvSpPr>
          <p:cNvPr id="8" name="Platshållare för sidfot 7"/>
          <p:cNvSpPr>
            <a:spLocks noGrp="1"/>
          </p:cNvSpPr>
          <p:nvPr>
            <p:ph type="ftr" sz="quarter" idx="11"/>
          </p:nvPr>
        </p:nvSpPr>
        <p:spPr/>
        <p:txBody>
          <a:bodyPr/>
          <a:lstStyle>
            <a:lvl1pPr>
              <a:defRPr/>
            </a:lvl1pPr>
          </a:lstStyle>
          <a:p>
            <a:pPr>
              <a:defRPr/>
            </a:pPr>
            <a:endParaRPr lang="en-US"/>
          </a:p>
        </p:txBody>
      </p:sp>
      <p:sp>
        <p:nvSpPr>
          <p:cNvPr id="9" name="Platshållare för bildnummer 8"/>
          <p:cNvSpPr>
            <a:spLocks noGrp="1"/>
          </p:cNvSpPr>
          <p:nvPr>
            <p:ph type="sldNum" sz="quarter" idx="12"/>
          </p:nvPr>
        </p:nvSpPr>
        <p:spPr/>
        <p:txBody>
          <a:bodyPr/>
          <a:lstStyle>
            <a:lvl1pPr>
              <a:defRPr/>
            </a:lvl1pPr>
          </a:lstStyle>
          <a:p>
            <a:pPr>
              <a:defRPr/>
            </a:pPr>
            <a:fld id="{02B87C24-38E8-4646-AB2C-9BE654B6DFB2}" type="slidenum">
              <a:rPr lang="en-US"/>
              <a:pPr>
                <a:defRPr/>
              </a:pPr>
              <a:t>‹#›</a:t>
            </a:fld>
            <a:endParaRPr lang="en-US"/>
          </a:p>
        </p:txBody>
      </p:sp>
    </p:spTree>
    <p:extLst>
      <p:ext uri="{BB962C8B-B14F-4D97-AF65-F5344CB8AC3E}">
        <p14:creationId xmlns:p14="http://schemas.microsoft.com/office/powerpoint/2010/main" val="113860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685800" y="1981200"/>
            <a:ext cx="38100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quarter" idx="2"/>
          </p:nvPr>
        </p:nvSpPr>
        <p:spPr>
          <a:xfrm>
            <a:off x="4648200" y="19812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innehåll 4"/>
          <p:cNvSpPr>
            <a:spLocks noGrp="1"/>
          </p:cNvSpPr>
          <p:nvPr>
            <p:ph sz="quarter" idx="3"/>
          </p:nvPr>
        </p:nvSpPr>
        <p:spPr>
          <a:xfrm>
            <a:off x="4648200" y="4114800"/>
            <a:ext cx="38100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8511A41B-E8B1-41CC-A893-6FBBAC1E02CE}" type="slidenum">
              <a:rPr lang="en-US"/>
              <a:pPr>
                <a:defRPr/>
              </a:pPr>
              <a:t>‹#›</a:t>
            </a:fld>
            <a:endParaRPr lang="en-US"/>
          </a:p>
        </p:txBody>
      </p:sp>
    </p:spTree>
    <p:extLst>
      <p:ext uri="{BB962C8B-B14F-4D97-AF65-F5344CB8AC3E}">
        <p14:creationId xmlns:p14="http://schemas.microsoft.com/office/powerpoint/2010/main" val="4259822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en-US"/>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5" name="Platshållare för datum 4"/>
          <p:cNvSpPr>
            <a:spLocks noGrp="1"/>
          </p:cNvSpPr>
          <p:nvPr>
            <p:ph type="dt" sz="half" idx="10"/>
          </p:nvPr>
        </p:nvSpPr>
        <p:spPr/>
        <p:txBody>
          <a:bodyPr/>
          <a:lstStyle/>
          <a:p>
            <a:fld id="{43232F4F-025A-4CDA-B9D8-5858E092D321}" type="datetimeFigureOut">
              <a:rPr lang="en-US" smtClean="0"/>
              <a:pPr/>
              <a:t>6/14/2013</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en-US"/>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7" name="Platshållare för datum 6"/>
          <p:cNvSpPr>
            <a:spLocks noGrp="1"/>
          </p:cNvSpPr>
          <p:nvPr>
            <p:ph type="dt" sz="half" idx="10"/>
          </p:nvPr>
        </p:nvSpPr>
        <p:spPr/>
        <p:txBody>
          <a:bodyPr/>
          <a:lstStyle/>
          <a:p>
            <a:fld id="{43232F4F-025A-4CDA-B9D8-5858E092D321}" type="datetimeFigureOut">
              <a:rPr lang="en-US" smtClean="0"/>
              <a:pPr/>
              <a:t>6/14/2013</a:t>
            </a:fld>
            <a:endParaRPr lang="en-US"/>
          </a:p>
        </p:txBody>
      </p:sp>
      <p:sp>
        <p:nvSpPr>
          <p:cNvPr id="8" name="Platshållare för sidfot 7"/>
          <p:cNvSpPr>
            <a:spLocks noGrp="1"/>
          </p:cNvSpPr>
          <p:nvPr>
            <p:ph type="ftr" sz="quarter" idx="11"/>
          </p:nvPr>
        </p:nvSpPr>
        <p:spPr/>
        <p:txBody>
          <a:bodyPr/>
          <a:lstStyle/>
          <a:p>
            <a:endParaRPr lang="en-US"/>
          </a:p>
        </p:txBody>
      </p:sp>
      <p:sp>
        <p:nvSpPr>
          <p:cNvPr id="9" name="Platshållare för bildnummer 8"/>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datum 2"/>
          <p:cNvSpPr>
            <a:spLocks noGrp="1"/>
          </p:cNvSpPr>
          <p:nvPr>
            <p:ph type="dt" sz="half" idx="10"/>
          </p:nvPr>
        </p:nvSpPr>
        <p:spPr/>
        <p:txBody>
          <a:bodyPr/>
          <a:lstStyle/>
          <a:p>
            <a:fld id="{43232F4F-025A-4CDA-B9D8-5858E092D321}" type="datetimeFigureOut">
              <a:rPr lang="en-US" smtClean="0"/>
              <a:pPr/>
              <a:t>6/14/2013</a:t>
            </a:fld>
            <a:endParaRPr lang="en-US"/>
          </a:p>
        </p:txBody>
      </p:sp>
      <p:sp>
        <p:nvSpPr>
          <p:cNvPr id="4" name="Platshållare för sidfot 3"/>
          <p:cNvSpPr>
            <a:spLocks noGrp="1"/>
          </p:cNvSpPr>
          <p:nvPr>
            <p:ph type="ftr" sz="quarter" idx="11"/>
          </p:nvPr>
        </p:nvSpPr>
        <p:spPr/>
        <p:txBody>
          <a:bodyPr/>
          <a:lstStyle/>
          <a:p>
            <a:endParaRPr lang="en-US"/>
          </a:p>
        </p:txBody>
      </p:sp>
      <p:sp>
        <p:nvSpPr>
          <p:cNvPr id="5" name="Platshållare för bildnummer 4"/>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3232F4F-025A-4CDA-B9D8-5858E092D321}" type="datetimeFigureOut">
              <a:rPr lang="en-US" smtClean="0"/>
              <a:pPr/>
              <a:t>6/14/2013</a:t>
            </a:fld>
            <a:endParaRPr lang="en-US"/>
          </a:p>
        </p:txBody>
      </p:sp>
      <p:sp>
        <p:nvSpPr>
          <p:cNvPr id="3" name="Platshållare för sidfot 2"/>
          <p:cNvSpPr>
            <a:spLocks noGrp="1"/>
          </p:cNvSpPr>
          <p:nvPr>
            <p:ph type="ftr" sz="quarter" idx="11"/>
          </p:nvPr>
        </p:nvSpPr>
        <p:spPr/>
        <p:txBody>
          <a:bodyPr/>
          <a:lstStyle/>
          <a:p>
            <a:endParaRPr lang="en-US"/>
          </a:p>
        </p:txBody>
      </p:sp>
      <p:sp>
        <p:nvSpPr>
          <p:cNvPr id="4" name="Platshållare för bildnummer 3"/>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en-US"/>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3232F4F-025A-4CDA-B9D8-5858E092D321}" type="datetimeFigureOut">
              <a:rPr lang="en-US" smtClean="0"/>
              <a:pPr/>
              <a:t>6/14/2013</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en-US"/>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3232F4F-025A-4CDA-B9D8-5858E092D321}" type="datetimeFigureOut">
              <a:rPr lang="en-US" smtClean="0"/>
              <a:pPr/>
              <a:t>6/14/2013</a:t>
            </a:fld>
            <a:endParaRPr lang="en-US"/>
          </a:p>
        </p:txBody>
      </p:sp>
      <p:sp>
        <p:nvSpPr>
          <p:cNvPr id="6" name="Platshållare för sidfot 5"/>
          <p:cNvSpPr>
            <a:spLocks noGrp="1"/>
          </p:cNvSpPr>
          <p:nvPr>
            <p:ph type="ftr" sz="quarter" idx="11"/>
          </p:nvPr>
        </p:nvSpPr>
        <p:spPr/>
        <p:txBody>
          <a:bodyPr/>
          <a:lstStyle/>
          <a:p>
            <a:endParaRPr lang="en-US"/>
          </a:p>
        </p:txBody>
      </p:sp>
      <p:sp>
        <p:nvSpPr>
          <p:cNvPr id="7" name="Platshållare för bildnummer 6"/>
          <p:cNvSpPr>
            <a:spLocks noGrp="1"/>
          </p:cNvSpPr>
          <p:nvPr>
            <p:ph type="sldNum" sz="quarter" idx="12"/>
          </p:nvPr>
        </p:nvSpPr>
        <p:spPr/>
        <p:txBody>
          <a:bodyPr/>
          <a:lstStyle/>
          <a:p>
            <a:fld id="{E9B78362-C90F-4A4F-AF22-E23A3A3167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en-US"/>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32F4F-025A-4CDA-B9D8-5858E092D321}" type="datetimeFigureOut">
              <a:rPr lang="en-US" smtClean="0"/>
              <a:pPr/>
              <a:t>6/14/2013</a:t>
            </a:fld>
            <a:endParaRPr lang="en-US"/>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B78362-C90F-4A4F-AF22-E23A3A3167D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3.png"/><Relationship Id="rId3" Type="http://schemas.openxmlformats.org/officeDocument/2006/relationships/image" Target="../media/image4.wmf"/><Relationship Id="rId7" Type="http://schemas.openxmlformats.org/officeDocument/2006/relationships/image" Target="../media/image2.png"/><Relationship Id="rId12"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jpeg"/><Relationship Id="rId5" Type="http://schemas.openxmlformats.org/officeDocument/2006/relationships/image" Target="../media/image1.png"/><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image" Target="../media/image6.jpeg"/><Relationship Id="rId1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3.wmf"/></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03.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1.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118.emf"/><Relationship Id="rId5" Type="http://schemas.openxmlformats.org/officeDocument/2006/relationships/oleObject" Target="../embeddings/Microsoft_Excel_97-2003_Worksheet4.xls"/><Relationship Id="rId4" Type="http://schemas.openxmlformats.org/officeDocument/2006/relationships/image" Target="../media/image117.emf"/></Relationships>
</file>

<file path=ppt/slides/_rels/slide8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Microsoft_Word_97_-_2003_Document5.doc"/><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03.wmf"/></Relationships>
</file>

<file path=ppt/slides/_rels/slide99.xml.rels><?xml version="1.0" encoding="UTF-8" standalone="yes"?>
<Relationships xmlns="http://schemas.openxmlformats.org/package/2006/relationships"><Relationship Id="rId3" Type="http://schemas.openxmlformats.org/officeDocument/2006/relationships/oleObject" Target="../embeddings/Microsoft_Word_97_-_2003_Document6.doc"/><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0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1124744"/>
            <a:ext cx="7488832" cy="4247317"/>
          </a:xfrm>
          <a:prstGeom prst="rect">
            <a:avLst/>
          </a:prstGeom>
          <a:noFill/>
        </p:spPr>
        <p:txBody>
          <a:bodyPr wrap="square" rtlCol="0">
            <a:spAutoFit/>
          </a:bodyPr>
          <a:lstStyle/>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pPr algn="ctr"/>
            <a:r>
              <a:rPr lang="en-GB" sz="2400" dirty="0" smtClean="0">
                <a:solidFill>
                  <a:srgbClr val="FFC000"/>
                </a:solidFill>
                <a:latin typeface="Times New Roman" pitchFamily="18" charset="0"/>
                <a:cs typeface="Times New Roman" pitchFamily="18" charset="0"/>
              </a:rPr>
              <a:t>QST for phase 2 trials</a:t>
            </a:r>
          </a:p>
          <a:p>
            <a:pPr algn="ctr"/>
            <a:r>
              <a:rPr lang="en-GB" sz="2400" dirty="0" smtClean="0">
                <a:solidFill>
                  <a:srgbClr val="FFC000"/>
                </a:solidFill>
                <a:latin typeface="Times New Roman" pitchFamily="18" charset="0"/>
                <a:cs typeface="Times New Roman" pitchFamily="18" charset="0"/>
              </a:rPr>
              <a:t>Long-term neuropathic and non-neuropathic conditions</a:t>
            </a:r>
          </a:p>
          <a:p>
            <a:endParaRPr lang="en-GB" dirty="0">
              <a:solidFill>
                <a:srgbClr val="FFC000"/>
              </a:solidFill>
              <a:latin typeface="Times New Roman" pitchFamily="18" charset="0"/>
              <a:cs typeface="Times New Roman" pitchFamily="18" charset="0"/>
            </a:endParaRPr>
          </a:p>
          <a:p>
            <a:endParaRPr lang="en-GB" dirty="0" smtClean="0">
              <a:solidFill>
                <a:srgbClr val="FFC000"/>
              </a:solidFill>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a:latin typeface="Times New Roman" pitchFamily="18" charset="0"/>
              <a:cs typeface="Times New Roman" pitchFamily="18" charset="0"/>
            </a:endParaRPr>
          </a:p>
          <a:p>
            <a:pPr algn="ctr"/>
            <a:r>
              <a:rPr lang="en-GB" dirty="0" smtClean="0">
                <a:latin typeface="Times New Roman" pitchFamily="18" charset="0"/>
                <a:cs typeface="Times New Roman" pitchFamily="18" charset="0"/>
              </a:rPr>
              <a:t>Per Hansson, MD, </a:t>
            </a:r>
            <a:r>
              <a:rPr lang="en-GB" dirty="0" err="1" smtClean="0">
                <a:latin typeface="Times New Roman" pitchFamily="18" charset="0"/>
                <a:cs typeface="Times New Roman" pitchFamily="18" charset="0"/>
              </a:rPr>
              <a:t>DMSci</a:t>
            </a:r>
            <a:r>
              <a:rPr lang="en-GB" dirty="0" smtClean="0">
                <a:latin typeface="Times New Roman" pitchFamily="18" charset="0"/>
                <a:cs typeface="Times New Roman" pitchFamily="18" charset="0"/>
              </a:rPr>
              <a:t>, DDS</a:t>
            </a:r>
          </a:p>
          <a:p>
            <a:pPr algn="ctr"/>
            <a:r>
              <a:rPr lang="en-GB" dirty="0" err="1" smtClean="0">
                <a:latin typeface="Times New Roman" pitchFamily="18" charset="0"/>
                <a:cs typeface="Times New Roman" pitchFamily="18" charset="0"/>
              </a:rPr>
              <a:t>Karolinska</a:t>
            </a: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Instituet</a:t>
            </a: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Karolinska</a:t>
            </a:r>
            <a:r>
              <a:rPr lang="en-GB" dirty="0" smtClean="0">
                <a:latin typeface="Times New Roman" pitchFamily="18" charset="0"/>
                <a:cs typeface="Times New Roman" pitchFamily="18" charset="0"/>
              </a:rPr>
              <a:t> University Hospital</a:t>
            </a:r>
          </a:p>
          <a:p>
            <a:pPr algn="ctr"/>
            <a:r>
              <a:rPr lang="en-GB" dirty="0" smtClean="0">
                <a:latin typeface="Times New Roman" pitchFamily="18" charset="0"/>
                <a:cs typeface="Times New Roman" pitchFamily="18" charset="0"/>
              </a:rPr>
              <a:t>Stockholm, Sweden</a:t>
            </a:r>
            <a:endParaRPr lang="sv-SE" dirty="0">
              <a:latin typeface="Times New Roman" pitchFamily="18" charset="0"/>
              <a:cs typeface="Times New Roman" pitchFamily="18" charset="0"/>
            </a:endParaRPr>
          </a:p>
        </p:txBody>
      </p:sp>
    </p:spTree>
    <p:extLst>
      <p:ext uri="{BB962C8B-B14F-4D97-AF65-F5344CB8AC3E}">
        <p14:creationId xmlns:p14="http://schemas.microsoft.com/office/powerpoint/2010/main" val="2811382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27584" y="1628800"/>
            <a:ext cx="7272808"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What has been published so far on QST as efficacy parameter/predictor?</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4102100" y="4779963"/>
            <a:ext cx="1447800" cy="0"/>
          </a:xfrm>
          <a:prstGeom prst="line">
            <a:avLst/>
          </a:prstGeom>
          <a:noFill/>
          <a:ln w="28575">
            <a:solidFill>
              <a:srgbClr val="FF0000"/>
            </a:solidFill>
            <a:round/>
            <a:headEnd/>
            <a:tailEnd/>
          </a:ln>
        </p:spPr>
        <p:txBody>
          <a:bodyPr/>
          <a:lstStyle/>
          <a:p>
            <a:endParaRPr lang="sv-SE"/>
          </a:p>
        </p:txBody>
      </p:sp>
      <p:sp>
        <p:nvSpPr>
          <p:cNvPr id="28675" name="Line 3"/>
          <p:cNvSpPr>
            <a:spLocks noChangeShapeType="1"/>
          </p:cNvSpPr>
          <p:nvPr/>
        </p:nvSpPr>
        <p:spPr bwMode="auto">
          <a:xfrm>
            <a:off x="4067175" y="3560763"/>
            <a:ext cx="1495425" cy="0"/>
          </a:xfrm>
          <a:prstGeom prst="line">
            <a:avLst/>
          </a:prstGeom>
          <a:noFill/>
          <a:ln w="28575">
            <a:solidFill>
              <a:srgbClr val="FF0000"/>
            </a:solidFill>
            <a:round/>
            <a:headEnd/>
            <a:tailEnd/>
          </a:ln>
        </p:spPr>
        <p:txBody>
          <a:bodyPr/>
          <a:lstStyle/>
          <a:p>
            <a:endParaRPr lang="sv-SE"/>
          </a:p>
        </p:txBody>
      </p:sp>
      <p:sp>
        <p:nvSpPr>
          <p:cNvPr id="28676" name="Rectangle 4"/>
          <p:cNvSpPr>
            <a:spLocks noChangeArrowheads="1"/>
          </p:cNvSpPr>
          <p:nvPr/>
        </p:nvSpPr>
        <p:spPr bwMode="auto">
          <a:xfrm>
            <a:off x="1371600" y="2189163"/>
            <a:ext cx="27432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
        <p:nvSpPr>
          <p:cNvPr id="28677" name="Rectangle 5"/>
          <p:cNvSpPr>
            <a:spLocks noChangeArrowheads="1"/>
          </p:cNvSpPr>
          <p:nvPr/>
        </p:nvSpPr>
        <p:spPr bwMode="auto">
          <a:xfrm>
            <a:off x="1447800" y="3332163"/>
            <a:ext cx="26924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
        <p:nvSpPr>
          <p:cNvPr id="28678" name="Rectangle 6"/>
          <p:cNvSpPr>
            <a:spLocks noChangeArrowheads="1"/>
          </p:cNvSpPr>
          <p:nvPr/>
        </p:nvSpPr>
        <p:spPr bwMode="auto">
          <a:xfrm>
            <a:off x="1447800" y="4551363"/>
            <a:ext cx="26924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
        <p:nvSpPr>
          <p:cNvPr id="28679" name="Rectangle 7"/>
          <p:cNvSpPr>
            <a:spLocks noChangeArrowheads="1"/>
          </p:cNvSpPr>
          <p:nvPr/>
        </p:nvSpPr>
        <p:spPr bwMode="auto">
          <a:xfrm>
            <a:off x="5562600" y="2163763"/>
            <a:ext cx="2590800" cy="685800"/>
          </a:xfrm>
          <a:prstGeom prst="rect">
            <a:avLst/>
          </a:prstGeom>
          <a:solidFill>
            <a:schemeClr val="accent1"/>
          </a:solidFill>
          <a:ln w="9525">
            <a:solidFill>
              <a:srgbClr val="FF0000"/>
            </a:solidFill>
            <a:miter lim="800000"/>
            <a:headEnd/>
            <a:tailEnd/>
          </a:ln>
        </p:spPr>
        <p:txBody>
          <a:bodyPr wrap="none" anchor="ctr"/>
          <a:lstStyle/>
          <a:p>
            <a:endParaRPr lang="sv-SE"/>
          </a:p>
        </p:txBody>
      </p:sp>
      <p:sp>
        <p:nvSpPr>
          <p:cNvPr id="28680" name="Text Box 8"/>
          <p:cNvSpPr txBox="1">
            <a:spLocks noChangeArrowheads="1"/>
          </p:cNvSpPr>
          <p:nvPr/>
        </p:nvSpPr>
        <p:spPr bwMode="auto">
          <a:xfrm>
            <a:off x="5638800" y="2243138"/>
            <a:ext cx="2462213" cy="457200"/>
          </a:xfrm>
          <a:prstGeom prst="rect">
            <a:avLst/>
          </a:prstGeom>
          <a:noFill/>
          <a:ln w="9525">
            <a:noFill/>
            <a:miter lim="800000"/>
            <a:headEnd/>
            <a:tailEnd/>
          </a:ln>
        </p:spPr>
        <p:txBody>
          <a:bodyPr>
            <a:spAutoFit/>
          </a:bodyPr>
          <a:lstStyle/>
          <a:p>
            <a:pPr algn="ctr">
              <a:spcBef>
                <a:spcPct val="50000"/>
              </a:spcBef>
            </a:pPr>
            <a:r>
              <a:rPr lang="sv-SE"/>
              <a:t>Mechanism</a:t>
            </a:r>
          </a:p>
        </p:txBody>
      </p:sp>
      <p:sp>
        <p:nvSpPr>
          <p:cNvPr id="28681" name="Rectangle 9"/>
          <p:cNvSpPr>
            <a:spLocks noChangeArrowheads="1"/>
          </p:cNvSpPr>
          <p:nvPr/>
        </p:nvSpPr>
        <p:spPr bwMode="auto">
          <a:xfrm>
            <a:off x="5562600" y="3255963"/>
            <a:ext cx="2590800" cy="685800"/>
          </a:xfrm>
          <a:prstGeom prst="rect">
            <a:avLst/>
          </a:prstGeom>
          <a:solidFill>
            <a:schemeClr val="accent1"/>
          </a:solidFill>
          <a:ln w="9525">
            <a:solidFill>
              <a:srgbClr val="FF0000"/>
            </a:solidFill>
            <a:miter lim="800000"/>
            <a:headEnd/>
            <a:tailEnd/>
          </a:ln>
        </p:spPr>
        <p:txBody>
          <a:bodyPr wrap="none" anchor="ctr"/>
          <a:lstStyle/>
          <a:p>
            <a:pPr algn="ctr"/>
            <a:r>
              <a:rPr lang="sv-SE"/>
              <a:t>Mechanism</a:t>
            </a:r>
          </a:p>
        </p:txBody>
      </p:sp>
      <p:sp>
        <p:nvSpPr>
          <p:cNvPr id="28682" name="Rectangle 10"/>
          <p:cNvSpPr>
            <a:spLocks noChangeArrowheads="1"/>
          </p:cNvSpPr>
          <p:nvPr/>
        </p:nvSpPr>
        <p:spPr bwMode="auto">
          <a:xfrm>
            <a:off x="5562600" y="4475163"/>
            <a:ext cx="2590800" cy="609600"/>
          </a:xfrm>
          <a:prstGeom prst="rect">
            <a:avLst/>
          </a:prstGeom>
          <a:solidFill>
            <a:schemeClr val="accent1"/>
          </a:solidFill>
          <a:ln w="9525">
            <a:solidFill>
              <a:srgbClr val="FF0000"/>
            </a:solidFill>
            <a:miter lim="800000"/>
            <a:headEnd/>
            <a:tailEnd/>
          </a:ln>
        </p:spPr>
        <p:txBody>
          <a:bodyPr wrap="none" anchor="ctr"/>
          <a:lstStyle/>
          <a:p>
            <a:pPr algn="ctr"/>
            <a:r>
              <a:rPr lang="sv-SE"/>
              <a:t>Mechanism</a:t>
            </a:r>
          </a:p>
        </p:txBody>
      </p:sp>
      <p:sp>
        <p:nvSpPr>
          <p:cNvPr id="28683" name="Line 11"/>
          <p:cNvSpPr>
            <a:spLocks noChangeShapeType="1"/>
          </p:cNvSpPr>
          <p:nvPr/>
        </p:nvSpPr>
        <p:spPr bwMode="auto">
          <a:xfrm>
            <a:off x="4114800" y="2493963"/>
            <a:ext cx="1447800" cy="0"/>
          </a:xfrm>
          <a:prstGeom prst="line">
            <a:avLst/>
          </a:prstGeom>
          <a:noFill/>
          <a:ln w="28575">
            <a:solidFill>
              <a:srgbClr val="FF0000"/>
            </a:solidFill>
            <a:round/>
            <a:headEnd/>
            <a:tailEnd/>
          </a:ln>
        </p:spPr>
        <p:txBody>
          <a:bodyPr/>
          <a:lstStyle/>
          <a:p>
            <a:endParaRPr lang="sv-SE"/>
          </a:p>
        </p:txBody>
      </p:sp>
      <p:sp>
        <p:nvSpPr>
          <p:cNvPr id="28684" name="Text Box 12"/>
          <p:cNvSpPr txBox="1">
            <a:spLocks noChangeArrowheads="1"/>
          </p:cNvSpPr>
          <p:nvPr/>
        </p:nvSpPr>
        <p:spPr bwMode="auto">
          <a:xfrm>
            <a:off x="425450" y="574675"/>
            <a:ext cx="8267700" cy="1066800"/>
          </a:xfrm>
          <a:prstGeom prst="rect">
            <a:avLst/>
          </a:prstGeom>
          <a:noFill/>
          <a:ln w="9525">
            <a:noFill/>
            <a:miter lim="800000"/>
            <a:headEnd/>
            <a:tailEnd/>
          </a:ln>
        </p:spPr>
        <p:txBody>
          <a:bodyPr>
            <a:spAutoFit/>
          </a:bodyPr>
          <a:lstStyle/>
          <a:p>
            <a:pPr algn="ctr" eaLnBrk="0" hangingPunct="0">
              <a:spcBef>
                <a:spcPct val="50000"/>
              </a:spcBef>
            </a:pPr>
            <a:r>
              <a:rPr lang="sv-SE" sz="3200">
                <a:solidFill>
                  <a:srgbClr val="FF9900"/>
                </a:solidFill>
              </a:rPr>
              <a:t>More or less complex relationship between symptoms/signs and mechanisms</a:t>
            </a:r>
          </a:p>
        </p:txBody>
      </p:sp>
      <p:sp>
        <p:nvSpPr>
          <p:cNvPr id="28685" name="Rectangle 13"/>
          <p:cNvSpPr>
            <a:spLocks noGrp="1" noChangeArrowheads="1"/>
          </p:cNvSpPr>
          <p:nvPr>
            <p:ph type="title" sz="quarter"/>
          </p:nvPr>
        </p:nvSpPr>
        <p:spPr/>
        <p:txBody>
          <a:bodyPr/>
          <a:lstStyle/>
          <a:p>
            <a:endParaRPr lang="sv-SE" dirty="0" smtClean="0">
              <a:solidFill>
                <a:srgbClr val="00B0F0"/>
              </a:solidFill>
            </a:endParaRPr>
          </a:p>
        </p:txBody>
      </p:sp>
      <p:sp>
        <p:nvSpPr>
          <p:cNvPr id="28686" name="Rectangle 14"/>
          <p:cNvSpPr>
            <a:spLocks noGrp="1" noChangeArrowheads="1"/>
          </p:cNvSpPr>
          <p:nvPr>
            <p:ph sz="quarter" idx="1"/>
          </p:nvPr>
        </p:nvSpPr>
        <p:spPr/>
        <p:txBody>
          <a:bodyPr/>
          <a:lstStyle/>
          <a:p>
            <a:endParaRPr lang="sv-SE" sz="2400" smtClean="0"/>
          </a:p>
        </p:txBody>
      </p:sp>
      <p:sp>
        <p:nvSpPr>
          <p:cNvPr id="28687" name="Rectangle 15"/>
          <p:cNvSpPr>
            <a:spLocks noGrp="1" noChangeArrowheads="1"/>
          </p:cNvSpPr>
          <p:nvPr>
            <p:ph sz="quarter" idx="2"/>
          </p:nvPr>
        </p:nvSpPr>
        <p:spPr/>
        <p:txBody>
          <a:bodyPr/>
          <a:lstStyle/>
          <a:p>
            <a:endParaRPr lang="sv-SE" sz="2400" smtClean="0"/>
          </a:p>
        </p:txBody>
      </p:sp>
      <p:sp>
        <p:nvSpPr>
          <p:cNvPr id="28688" name="Rectangle 16"/>
          <p:cNvSpPr>
            <a:spLocks noGrp="1" noChangeArrowheads="1"/>
          </p:cNvSpPr>
          <p:nvPr>
            <p:ph sz="quarter" idx="3"/>
          </p:nvPr>
        </p:nvSpPr>
        <p:spPr/>
        <p:txBody>
          <a:bodyPr/>
          <a:lstStyle/>
          <a:p>
            <a:endParaRPr lang="sv-SE" sz="2400" smtClean="0"/>
          </a:p>
        </p:txBody>
      </p:sp>
      <p:sp>
        <p:nvSpPr>
          <p:cNvPr id="28689" name="Rectangle 17"/>
          <p:cNvSpPr>
            <a:spLocks noGrp="1" noChangeArrowheads="1"/>
          </p:cNvSpPr>
          <p:nvPr>
            <p:ph sz="quarter" idx="4"/>
          </p:nvPr>
        </p:nvSpPr>
        <p:spPr/>
        <p:txBody>
          <a:bodyPr/>
          <a:lstStyle/>
          <a:p>
            <a:endParaRPr lang="sv-SE" sz="2400" smtClean="0"/>
          </a:p>
        </p:txBody>
      </p:sp>
    </p:spTree>
    <p:extLst>
      <p:ext uri="{BB962C8B-B14F-4D97-AF65-F5344CB8AC3E}">
        <p14:creationId xmlns:p14="http://schemas.microsoft.com/office/powerpoint/2010/main" val="151921173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4067175" y="2420938"/>
            <a:ext cx="1728788" cy="1152525"/>
          </a:xfrm>
          <a:prstGeom prst="line">
            <a:avLst/>
          </a:prstGeom>
          <a:noFill/>
          <a:ln w="28575">
            <a:solidFill>
              <a:srgbClr val="FF0000"/>
            </a:solidFill>
            <a:round/>
            <a:headEnd/>
            <a:tailEnd/>
          </a:ln>
        </p:spPr>
        <p:txBody>
          <a:bodyPr/>
          <a:lstStyle/>
          <a:p>
            <a:endParaRPr lang="sv-SE"/>
          </a:p>
        </p:txBody>
      </p:sp>
      <p:sp>
        <p:nvSpPr>
          <p:cNvPr id="29699" name="Line 3"/>
          <p:cNvSpPr>
            <a:spLocks noChangeShapeType="1"/>
          </p:cNvSpPr>
          <p:nvPr/>
        </p:nvSpPr>
        <p:spPr bwMode="auto">
          <a:xfrm flipV="1">
            <a:off x="4140200" y="3540125"/>
            <a:ext cx="1651000" cy="33338"/>
          </a:xfrm>
          <a:prstGeom prst="line">
            <a:avLst/>
          </a:prstGeom>
          <a:noFill/>
          <a:ln w="28575">
            <a:solidFill>
              <a:srgbClr val="FF0000"/>
            </a:solidFill>
            <a:round/>
            <a:headEnd/>
            <a:tailEnd/>
          </a:ln>
        </p:spPr>
        <p:txBody>
          <a:bodyPr/>
          <a:lstStyle/>
          <a:p>
            <a:endParaRPr lang="sv-SE"/>
          </a:p>
        </p:txBody>
      </p:sp>
      <p:sp>
        <p:nvSpPr>
          <p:cNvPr id="29700" name="Line 4"/>
          <p:cNvSpPr>
            <a:spLocks noChangeShapeType="1"/>
          </p:cNvSpPr>
          <p:nvPr/>
        </p:nvSpPr>
        <p:spPr bwMode="auto">
          <a:xfrm flipV="1">
            <a:off x="4140200" y="3573463"/>
            <a:ext cx="1655763" cy="1223962"/>
          </a:xfrm>
          <a:prstGeom prst="line">
            <a:avLst/>
          </a:prstGeom>
          <a:noFill/>
          <a:ln w="28575">
            <a:solidFill>
              <a:srgbClr val="FF0000"/>
            </a:solidFill>
            <a:round/>
            <a:headEnd/>
            <a:tailEnd/>
          </a:ln>
        </p:spPr>
        <p:txBody>
          <a:bodyPr/>
          <a:lstStyle/>
          <a:p>
            <a:endParaRPr lang="sv-SE"/>
          </a:p>
        </p:txBody>
      </p:sp>
      <p:sp>
        <p:nvSpPr>
          <p:cNvPr id="29701" name="Rectangle 5"/>
          <p:cNvSpPr>
            <a:spLocks noChangeArrowheads="1"/>
          </p:cNvSpPr>
          <p:nvPr/>
        </p:nvSpPr>
        <p:spPr bwMode="auto">
          <a:xfrm>
            <a:off x="1371600" y="2189163"/>
            <a:ext cx="2743200" cy="533400"/>
          </a:xfrm>
          <a:prstGeom prst="rect">
            <a:avLst/>
          </a:prstGeom>
          <a:solidFill>
            <a:schemeClr val="accent1"/>
          </a:solidFill>
          <a:ln w="9525">
            <a:solidFill>
              <a:srgbClr val="FF0000"/>
            </a:solidFill>
            <a:miter lim="800000"/>
            <a:headEnd/>
            <a:tailEnd/>
          </a:ln>
        </p:spPr>
        <p:txBody>
          <a:bodyPr wrap="none" anchor="ctr"/>
          <a:lstStyle/>
          <a:p>
            <a:pPr algn="ctr"/>
            <a:r>
              <a:rPr lang="sv-SE" dirty="0" err="1"/>
              <a:t>Symptom/sign</a:t>
            </a:r>
            <a:endParaRPr lang="sv-SE" dirty="0"/>
          </a:p>
        </p:txBody>
      </p:sp>
      <p:sp>
        <p:nvSpPr>
          <p:cNvPr id="29702" name="Rectangle 6"/>
          <p:cNvSpPr>
            <a:spLocks noChangeArrowheads="1"/>
          </p:cNvSpPr>
          <p:nvPr/>
        </p:nvSpPr>
        <p:spPr bwMode="auto">
          <a:xfrm>
            <a:off x="1447800" y="3332163"/>
            <a:ext cx="26924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
        <p:nvSpPr>
          <p:cNvPr id="29703" name="Rectangle 7"/>
          <p:cNvSpPr>
            <a:spLocks noChangeArrowheads="1"/>
          </p:cNvSpPr>
          <p:nvPr/>
        </p:nvSpPr>
        <p:spPr bwMode="auto">
          <a:xfrm>
            <a:off x="1447800" y="4551363"/>
            <a:ext cx="26924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
        <p:nvSpPr>
          <p:cNvPr id="29704" name="Rectangle 8"/>
          <p:cNvSpPr>
            <a:spLocks noChangeArrowheads="1"/>
          </p:cNvSpPr>
          <p:nvPr/>
        </p:nvSpPr>
        <p:spPr bwMode="auto">
          <a:xfrm>
            <a:off x="5562600" y="3255963"/>
            <a:ext cx="2590800" cy="685800"/>
          </a:xfrm>
          <a:prstGeom prst="rect">
            <a:avLst/>
          </a:prstGeom>
          <a:solidFill>
            <a:schemeClr val="accent1"/>
          </a:solidFill>
          <a:ln w="9525">
            <a:solidFill>
              <a:srgbClr val="FF0000"/>
            </a:solidFill>
            <a:miter lim="800000"/>
            <a:headEnd/>
            <a:tailEnd/>
          </a:ln>
        </p:spPr>
        <p:txBody>
          <a:bodyPr wrap="none" anchor="ctr"/>
          <a:lstStyle/>
          <a:p>
            <a:pPr algn="ctr"/>
            <a:r>
              <a:rPr lang="sv-SE"/>
              <a:t>Mechanism</a:t>
            </a:r>
          </a:p>
        </p:txBody>
      </p:sp>
    </p:spTree>
    <p:extLst>
      <p:ext uri="{BB962C8B-B14F-4D97-AF65-F5344CB8AC3E}">
        <p14:creationId xmlns:p14="http://schemas.microsoft.com/office/powerpoint/2010/main" val="17232491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2"/>
          <p:cNvSpPr>
            <a:spLocks noChangeShapeType="1"/>
          </p:cNvSpPr>
          <p:nvPr/>
        </p:nvSpPr>
        <p:spPr bwMode="auto">
          <a:xfrm flipV="1">
            <a:off x="4067175" y="2492375"/>
            <a:ext cx="1571625" cy="1008063"/>
          </a:xfrm>
          <a:prstGeom prst="line">
            <a:avLst/>
          </a:prstGeom>
          <a:noFill/>
          <a:ln w="28575">
            <a:solidFill>
              <a:srgbClr val="FF0000"/>
            </a:solidFill>
            <a:round/>
            <a:headEnd/>
            <a:tailEnd/>
          </a:ln>
        </p:spPr>
        <p:txBody>
          <a:bodyPr/>
          <a:lstStyle/>
          <a:p>
            <a:endParaRPr lang="sv-SE"/>
          </a:p>
        </p:txBody>
      </p:sp>
      <p:sp>
        <p:nvSpPr>
          <p:cNvPr id="30723" name="Line 3"/>
          <p:cNvSpPr>
            <a:spLocks noChangeShapeType="1"/>
          </p:cNvSpPr>
          <p:nvPr/>
        </p:nvSpPr>
        <p:spPr bwMode="auto">
          <a:xfrm>
            <a:off x="4089400" y="3606800"/>
            <a:ext cx="1600200" cy="0"/>
          </a:xfrm>
          <a:prstGeom prst="line">
            <a:avLst/>
          </a:prstGeom>
          <a:noFill/>
          <a:ln w="28575">
            <a:solidFill>
              <a:srgbClr val="FF0000"/>
            </a:solidFill>
            <a:round/>
            <a:headEnd/>
            <a:tailEnd/>
          </a:ln>
        </p:spPr>
        <p:txBody>
          <a:bodyPr/>
          <a:lstStyle/>
          <a:p>
            <a:endParaRPr lang="sv-SE"/>
          </a:p>
        </p:txBody>
      </p:sp>
      <p:sp>
        <p:nvSpPr>
          <p:cNvPr id="30724" name="Line 4"/>
          <p:cNvSpPr>
            <a:spLocks noChangeShapeType="1"/>
          </p:cNvSpPr>
          <p:nvPr/>
        </p:nvSpPr>
        <p:spPr bwMode="auto">
          <a:xfrm>
            <a:off x="4067175" y="3716338"/>
            <a:ext cx="1647825" cy="985837"/>
          </a:xfrm>
          <a:prstGeom prst="line">
            <a:avLst/>
          </a:prstGeom>
          <a:noFill/>
          <a:ln w="28575">
            <a:solidFill>
              <a:srgbClr val="FF0000"/>
            </a:solidFill>
            <a:round/>
            <a:headEnd/>
            <a:tailEnd/>
          </a:ln>
        </p:spPr>
        <p:txBody>
          <a:bodyPr/>
          <a:lstStyle/>
          <a:p>
            <a:endParaRPr lang="sv-SE"/>
          </a:p>
        </p:txBody>
      </p:sp>
      <p:sp>
        <p:nvSpPr>
          <p:cNvPr id="30725" name="Rectangle 5"/>
          <p:cNvSpPr>
            <a:spLocks noChangeArrowheads="1"/>
          </p:cNvSpPr>
          <p:nvPr/>
        </p:nvSpPr>
        <p:spPr bwMode="auto">
          <a:xfrm>
            <a:off x="5562600" y="2163763"/>
            <a:ext cx="2590800" cy="685800"/>
          </a:xfrm>
          <a:prstGeom prst="rect">
            <a:avLst/>
          </a:prstGeom>
          <a:solidFill>
            <a:schemeClr val="accent1"/>
          </a:solidFill>
          <a:ln w="9525">
            <a:solidFill>
              <a:srgbClr val="FF0000"/>
            </a:solidFill>
            <a:miter lim="800000"/>
            <a:headEnd/>
            <a:tailEnd/>
          </a:ln>
        </p:spPr>
        <p:txBody>
          <a:bodyPr wrap="none" anchor="ctr"/>
          <a:lstStyle/>
          <a:p>
            <a:endParaRPr lang="sv-SE"/>
          </a:p>
        </p:txBody>
      </p:sp>
      <p:sp>
        <p:nvSpPr>
          <p:cNvPr id="30726" name="Text Box 6"/>
          <p:cNvSpPr txBox="1">
            <a:spLocks noChangeArrowheads="1"/>
          </p:cNvSpPr>
          <p:nvPr/>
        </p:nvSpPr>
        <p:spPr bwMode="auto">
          <a:xfrm>
            <a:off x="5638800" y="2243138"/>
            <a:ext cx="2462213" cy="457200"/>
          </a:xfrm>
          <a:prstGeom prst="rect">
            <a:avLst/>
          </a:prstGeom>
          <a:noFill/>
          <a:ln w="9525">
            <a:noFill/>
            <a:miter lim="800000"/>
            <a:headEnd/>
            <a:tailEnd/>
          </a:ln>
        </p:spPr>
        <p:txBody>
          <a:bodyPr>
            <a:spAutoFit/>
          </a:bodyPr>
          <a:lstStyle/>
          <a:p>
            <a:pPr algn="ctr">
              <a:spcBef>
                <a:spcPct val="50000"/>
              </a:spcBef>
            </a:pPr>
            <a:r>
              <a:rPr lang="sv-SE"/>
              <a:t>Mechanism</a:t>
            </a:r>
          </a:p>
        </p:txBody>
      </p:sp>
      <p:sp>
        <p:nvSpPr>
          <p:cNvPr id="30727" name="Rectangle 7"/>
          <p:cNvSpPr>
            <a:spLocks noChangeArrowheads="1"/>
          </p:cNvSpPr>
          <p:nvPr/>
        </p:nvSpPr>
        <p:spPr bwMode="auto">
          <a:xfrm>
            <a:off x="5562600" y="3255963"/>
            <a:ext cx="2590800" cy="685800"/>
          </a:xfrm>
          <a:prstGeom prst="rect">
            <a:avLst/>
          </a:prstGeom>
          <a:solidFill>
            <a:schemeClr val="accent1"/>
          </a:solidFill>
          <a:ln w="9525">
            <a:solidFill>
              <a:srgbClr val="FF0000"/>
            </a:solidFill>
            <a:miter lim="800000"/>
            <a:headEnd/>
            <a:tailEnd/>
          </a:ln>
        </p:spPr>
        <p:txBody>
          <a:bodyPr wrap="none" anchor="ctr"/>
          <a:lstStyle/>
          <a:p>
            <a:pPr algn="ctr"/>
            <a:r>
              <a:rPr lang="sv-SE"/>
              <a:t>Mechanism</a:t>
            </a:r>
          </a:p>
        </p:txBody>
      </p:sp>
      <p:sp>
        <p:nvSpPr>
          <p:cNvPr id="30728" name="Rectangle 8"/>
          <p:cNvSpPr>
            <a:spLocks noChangeArrowheads="1"/>
          </p:cNvSpPr>
          <p:nvPr/>
        </p:nvSpPr>
        <p:spPr bwMode="auto">
          <a:xfrm>
            <a:off x="5562600" y="4475163"/>
            <a:ext cx="2590800" cy="609600"/>
          </a:xfrm>
          <a:prstGeom prst="rect">
            <a:avLst/>
          </a:prstGeom>
          <a:solidFill>
            <a:schemeClr val="accent1"/>
          </a:solidFill>
          <a:ln w="9525">
            <a:solidFill>
              <a:srgbClr val="FF0000"/>
            </a:solidFill>
            <a:miter lim="800000"/>
            <a:headEnd/>
            <a:tailEnd/>
          </a:ln>
        </p:spPr>
        <p:txBody>
          <a:bodyPr wrap="none" anchor="ctr"/>
          <a:lstStyle/>
          <a:p>
            <a:pPr algn="ctr"/>
            <a:r>
              <a:rPr lang="sv-SE"/>
              <a:t>Mechanism</a:t>
            </a:r>
          </a:p>
        </p:txBody>
      </p:sp>
      <p:sp>
        <p:nvSpPr>
          <p:cNvPr id="30729" name="Rectangle 9"/>
          <p:cNvSpPr>
            <a:spLocks noChangeArrowheads="1"/>
          </p:cNvSpPr>
          <p:nvPr/>
        </p:nvSpPr>
        <p:spPr bwMode="auto">
          <a:xfrm>
            <a:off x="1447800" y="3332163"/>
            <a:ext cx="2692400" cy="533400"/>
          </a:xfrm>
          <a:prstGeom prst="rect">
            <a:avLst/>
          </a:prstGeom>
          <a:solidFill>
            <a:schemeClr val="accent1"/>
          </a:solidFill>
          <a:ln w="9525">
            <a:solidFill>
              <a:srgbClr val="FF0000"/>
            </a:solidFill>
            <a:miter lim="800000"/>
            <a:headEnd/>
            <a:tailEnd/>
          </a:ln>
        </p:spPr>
        <p:txBody>
          <a:bodyPr wrap="none" anchor="ctr"/>
          <a:lstStyle/>
          <a:p>
            <a:pPr algn="ctr"/>
            <a:r>
              <a:rPr lang="sv-SE"/>
              <a:t>Symptom/sign</a:t>
            </a:r>
          </a:p>
        </p:txBody>
      </p:sp>
    </p:spTree>
    <p:extLst>
      <p:ext uri="{BB962C8B-B14F-4D97-AF65-F5344CB8AC3E}">
        <p14:creationId xmlns:p14="http://schemas.microsoft.com/office/powerpoint/2010/main" val="25462538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68313" y="188913"/>
            <a:ext cx="8496300" cy="1892300"/>
          </a:xfrm>
          <a:prstGeom prst="rect">
            <a:avLst/>
          </a:prstGeom>
          <a:noFill/>
          <a:ln w="9525">
            <a:noFill/>
            <a:miter lim="800000"/>
            <a:headEnd/>
            <a:tailEnd/>
          </a:ln>
        </p:spPr>
        <p:txBody>
          <a:bodyPr>
            <a:spAutoFit/>
          </a:bodyPr>
          <a:lstStyle/>
          <a:p>
            <a:r>
              <a:rPr lang="sv-SE" sz="2400">
                <a:solidFill>
                  <a:srgbClr val="FF6600"/>
                </a:solidFill>
                <a:latin typeface="Times New Roman" pitchFamily="18" charset="0"/>
                <a:cs typeface="Times New Roman" pitchFamily="18" charset="0"/>
              </a:rPr>
              <a:t>In clinical application, what is pathological? </a:t>
            </a:r>
            <a:r>
              <a:rPr lang="en-US" sz="2400">
                <a:latin typeface="Times New Roman" pitchFamily="18" charset="0"/>
                <a:cs typeface="Times New Roman" pitchFamily="18" charset="0"/>
              </a:rPr>
              <a:t>Loss of function (side comparison (minimum difference?)/normative data-at times when compared with contralateral side too allowing)</a:t>
            </a:r>
            <a:endParaRPr lang="sv-SE" sz="2400">
              <a:latin typeface="Times New Roman" pitchFamily="18" charset="0"/>
              <a:cs typeface="Times New Roman" pitchFamily="18" charset="0"/>
            </a:endParaRPr>
          </a:p>
          <a:p>
            <a:endParaRPr lang="sv-SE"/>
          </a:p>
          <a:p>
            <a:pPr>
              <a:spcBef>
                <a:spcPct val="50000"/>
              </a:spcBef>
            </a:pPr>
            <a:endParaRPr lang="sv-SE">
              <a:solidFill>
                <a:srgbClr val="FF6600"/>
              </a:solidFill>
            </a:endParaRPr>
          </a:p>
        </p:txBody>
      </p:sp>
      <p:pic>
        <p:nvPicPr>
          <p:cNvPr id="23555" name="Picture 3" descr="CaseMF1"/>
          <p:cNvPicPr>
            <a:picLocks noChangeAspect="1" noChangeArrowheads="1"/>
          </p:cNvPicPr>
          <p:nvPr/>
        </p:nvPicPr>
        <p:blipFill>
          <a:blip r:embed="rId2" cstate="print"/>
          <a:srcRect l="58389" t="8505"/>
          <a:stretch>
            <a:fillRect/>
          </a:stretch>
        </p:blipFill>
        <p:spPr bwMode="auto">
          <a:xfrm>
            <a:off x="755650" y="1900238"/>
            <a:ext cx="3529013" cy="4583112"/>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a:stretch>
            <a:fillRect/>
          </a:stretch>
        </p:blipFill>
        <p:spPr bwMode="auto">
          <a:xfrm>
            <a:off x="5651500" y="1700213"/>
            <a:ext cx="2681288" cy="479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7851" y="836712"/>
            <a:ext cx="5556201" cy="5149970"/>
          </a:xfrm>
          <a:prstGeom prst="rect">
            <a:avLst/>
          </a:prstGeom>
          <a:noFill/>
          <a:ln>
            <a:noFill/>
          </a:ln>
        </p:spPr>
      </p:pic>
      <p:sp>
        <p:nvSpPr>
          <p:cNvPr id="4" name="textruta 3"/>
          <p:cNvSpPr txBox="1"/>
          <p:nvPr/>
        </p:nvSpPr>
        <p:spPr>
          <a:xfrm>
            <a:off x="467544" y="130854"/>
            <a:ext cx="3096344" cy="923330"/>
          </a:xfrm>
          <a:prstGeom prst="rect">
            <a:avLst/>
          </a:prstGeom>
          <a:noFill/>
        </p:spPr>
        <p:txBody>
          <a:bodyPr wrap="square" rtlCol="0">
            <a:spAutoFit/>
          </a:bodyPr>
          <a:lstStyle/>
          <a:p>
            <a:r>
              <a:rPr lang="it-IT" u="sng" dirty="0" smtClean="0">
                <a:solidFill>
                  <a:schemeClr val="bg1"/>
                </a:solidFill>
              </a:rPr>
              <a:t>work:</a:t>
            </a:r>
            <a:endParaRPr lang="sv-SE" dirty="0" smtClean="0">
              <a:solidFill>
                <a:schemeClr val="bg1"/>
              </a:solidFill>
            </a:endParaRPr>
          </a:p>
          <a:p>
            <a:r>
              <a:rPr lang="en-US" dirty="0" smtClean="0">
                <a:solidFill>
                  <a:srgbClr val="FFC000"/>
                </a:solidFill>
              </a:rPr>
              <a:t> </a:t>
            </a:r>
            <a:endParaRPr lang="sv-SE" dirty="0" smtClean="0">
              <a:solidFill>
                <a:srgbClr val="FFC000"/>
              </a:solidFill>
            </a:endParaRPr>
          </a:p>
          <a:p>
            <a:endParaRPr lang="en-US" dirty="0">
              <a:solidFill>
                <a:srgbClr val="FFC000"/>
              </a:solidFill>
            </a:endParaRPr>
          </a:p>
        </p:txBody>
      </p:sp>
      <p:sp>
        <p:nvSpPr>
          <p:cNvPr id="3" name="textruta 2"/>
          <p:cNvSpPr txBox="1"/>
          <p:nvPr/>
        </p:nvSpPr>
        <p:spPr>
          <a:xfrm>
            <a:off x="179512" y="592519"/>
            <a:ext cx="2880320" cy="5632311"/>
          </a:xfrm>
          <a:prstGeom prst="rect">
            <a:avLst/>
          </a:prstGeom>
          <a:noFill/>
        </p:spPr>
        <p:txBody>
          <a:bodyPr wrap="square" rtlCol="0">
            <a:spAutoFit/>
          </a:bodyPr>
          <a:lstStyle/>
          <a:p>
            <a:r>
              <a:rPr lang="it-IT" u="sng" dirty="0"/>
              <a:t>Cortical network:</a:t>
            </a:r>
            <a:endParaRPr lang="sv-SE" dirty="0"/>
          </a:p>
          <a:p>
            <a:r>
              <a:rPr lang="it-IT" dirty="0"/>
              <a:t>SI, SII, Insula, ACC, PFC</a:t>
            </a:r>
            <a:endParaRPr lang="sv-SE" dirty="0"/>
          </a:p>
          <a:p>
            <a:r>
              <a:rPr lang="it-IT" dirty="0"/>
              <a:t> </a:t>
            </a:r>
            <a:endParaRPr lang="sv-SE" dirty="0"/>
          </a:p>
          <a:p>
            <a:r>
              <a:rPr lang="it-IT" u="sng" dirty="0"/>
              <a:t>Thalamic </a:t>
            </a:r>
            <a:r>
              <a:rPr lang="it-IT" u="sng" dirty="0" smtClean="0"/>
              <a:t>Nuclei</a:t>
            </a:r>
            <a:endParaRPr lang="sv-SE" dirty="0"/>
          </a:p>
          <a:p>
            <a:r>
              <a:rPr lang="it-IT" dirty="0"/>
              <a:t> </a:t>
            </a:r>
            <a:endParaRPr lang="sv-SE" dirty="0"/>
          </a:p>
          <a:p>
            <a:r>
              <a:rPr lang="en-GB" u="sng" dirty="0"/>
              <a:t>Descending pathways:</a:t>
            </a:r>
            <a:endParaRPr lang="sv-SE" dirty="0"/>
          </a:p>
          <a:p>
            <a:r>
              <a:rPr lang="en-GB" dirty="0"/>
              <a:t>DLF, pyramidal tract</a:t>
            </a:r>
            <a:endParaRPr lang="sv-SE" dirty="0"/>
          </a:p>
          <a:p>
            <a:r>
              <a:rPr lang="en-US" dirty="0"/>
              <a:t> </a:t>
            </a:r>
            <a:endParaRPr lang="sv-SE" dirty="0"/>
          </a:p>
          <a:p>
            <a:r>
              <a:rPr lang="en-US" u="sng" dirty="0"/>
              <a:t>Brainstem relays:</a:t>
            </a:r>
            <a:endParaRPr lang="sv-SE" dirty="0"/>
          </a:p>
          <a:p>
            <a:r>
              <a:rPr lang="en-US" dirty="0"/>
              <a:t>NRM, LC</a:t>
            </a:r>
            <a:endParaRPr lang="sv-SE" dirty="0"/>
          </a:p>
          <a:p>
            <a:r>
              <a:rPr lang="en-US" dirty="0"/>
              <a:t> </a:t>
            </a:r>
            <a:endParaRPr lang="sv-SE" dirty="0"/>
          </a:p>
          <a:p>
            <a:r>
              <a:rPr lang="en-GB" u="sng" dirty="0"/>
              <a:t>Two major ascending pathways</a:t>
            </a:r>
            <a:r>
              <a:rPr lang="en-GB" dirty="0"/>
              <a:t>: </a:t>
            </a:r>
            <a:endParaRPr lang="sv-SE" dirty="0"/>
          </a:p>
          <a:p>
            <a:r>
              <a:rPr lang="en-GB" dirty="0"/>
              <a:t>Dorsal column – medial </a:t>
            </a:r>
            <a:r>
              <a:rPr lang="en-GB" dirty="0" err="1"/>
              <a:t>lemniscus</a:t>
            </a:r>
            <a:endParaRPr lang="sv-SE" dirty="0"/>
          </a:p>
          <a:p>
            <a:r>
              <a:rPr lang="it-IT" dirty="0"/>
              <a:t>Spinothalamic tract</a:t>
            </a:r>
            <a:endParaRPr lang="sv-SE" dirty="0"/>
          </a:p>
          <a:p>
            <a:r>
              <a:rPr lang="en-US" dirty="0"/>
              <a:t> </a:t>
            </a:r>
            <a:endParaRPr lang="sv-SE" dirty="0"/>
          </a:p>
          <a:p>
            <a:r>
              <a:rPr lang="en-US" u="sng" dirty="0"/>
              <a:t>Peripheral nerves:</a:t>
            </a:r>
            <a:endParaRPr lang="sv-SE" dirty="0"/>
          </a:p>
          <a:p>
            <a:r>
              <a:rPr lang="en-US" dirty="0"/>
              <a:t>A-beta, A-delta and C-fibers</a:t>
            </a:r>
            <a:endParaRPr lang="sv-SE" dirty="0"/>
          </a:p>
          <a:p>
            <a:endParaRPr lang="sv-SE" dirty="0"/>
          </a:p>
        </p:txBody>
      </p:sp>
      <p:sp>
        <p:nvSpPr>
          <p:cNvPr id="5" name="textruta 4"/>
          <p:cNvSpPr txBox="1"/>
          <p:nvPr/>
        </p:nvSpPr>
        <p:spPr>
          <a:xfrm>
            <a:off x="3891735" y="223187"/>
            <a:ext cx="3888432" cy="369332"/>
          </a:xfrm>
          <a:prstGeom prst="rect">
            <a:avLst/>
          </a:prstGeom>
          <a:noFill/>
        </p:spPr>
        <p:txBody>
          <a:bodyPr wrap="square" rtlCol="0">
            <a:spAutoFit/>
          </a:bodyPr>
          <a:lstStyle/>
          <a:p>
            <a:r>
              <a:rPr lang="en-US" dirty="0"/>
              <a:t>The somatosensory system </a:t>
            </a:r>
            <a:endParaRPr lang="sv-SE" dirty="0"/>
          </a:p>
        </p:txBody>
      </p:sp>
      <p:sp>
        <p:nvSpPr>
          <p:cNvPr id="6" name="textruta 5"/>
          <p:cNvSpPr txBox="1"/>
          <p:nvPr/>
        </p:nvSpPr>
        <p:spPr>
          <a:xfrm>
            <a:off x="5004048" y="6317163"/>
            <a:ext cx="3826028" cy="369332"/>
          </a:xfrm>
          <a:prstGeom prst="rect">
            <a:avLst/>
          </a:prstGeom>
          <a:noFill/>
        </p:spPr>
        <p:txBody>
          <a:bodyPr wrap="square" rtlCol="0">
            <a:spAutoFit/>
          </a:bodyPr>
          <a:lstStyle/>
          <a:p>
            <a:r>
              <a:rPr lang="sv-SE" dirty="0" err="1" smtClean="0"/>
              <a:t>Backonja</a:t>
            </a:r>
            <a:r>
              <a:rPr lang="sv-SE" dirty="0" smtClean="0"/>
              <a:t> et al. Pain, Accepted, 2013</a:t>
            </a:r>
            <a:endParaRPr lang="sv-SE" dirty="0"/>
          </a:p>
        </p:txBody>
      </p:sp>
    </p:spTree>
    <p:extLst>
      <p:ext uri="{BB962C8B-B14F-4D97-AF65-F5344CB8AC3E}">
        <p14:creationId xmlns:p14="http://schemas.microsoft.com/office/powerpoint/2010/main" val="29129385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39552" y="764704"/>
            <a:ext cx="8208912" cy="6001643"/>
          </a:xfrm>
          <a:prstGeom prst="rect">
            <a:avLst/>
          </a:prstGeom>
        </p:spPr>
        <p:txBody>
          <a:bodyPr wrap="square">
            <a:spAutoFit/>
          </a:bodyPr>
          <a:lstStyle/>
          <a:p>
            <a:r>
              <a:rPr lang="en-US" sz="2400" i="1" dirty="0" smtClean="0">
                <a:latin typeface="Times New Roman" pitchFamily="18" charset="0"/>
                <a:cs typeface="Times New Roman" pitchFamily="18" charset="0"/>
              </a:rPr>
              <a:t>4. Recommendations on sensory profiling to increase</a:t>
            </a:r>
          </a:p>
          <a:p>
            <a:r>
              <a:rPr lang="en-US" sz="2400" i="1" dirty="0" smtClean="0">
                <a:latin typeface="Times New Roman" pitchFamily="18" charset="0"/>
                <a:cs typeface="Times New Roman" pitchFamily="18" charset="0"/>
              </a:rPr>
              <a:t>therapeutic prediction</a:t>
            </a:r>
          </a:p>
          <a:p>
            <a:r>
              <a:rPr lang="en-US" sz="2400" dirty="0" smtClean="0">
                <a:latin typeface="Times New Roman" pitchFamily="18" charset="0"/>
                <a:cs typeface="Times New Roman" pitchFamily="18" charset="0"/>
              </a:rPr>
              <a:t>From the above observations, we recommend that clinical trials</a:t>
            </a:r>
          </a:p>
          <a:p>
            <a:r>
              <a:rPr lang="en-US" sz="2400" dirty="0" smtClean="0">
                <a:latin typeface="Times New Roman" pitchFamily="18" charset="0"/>
                <a:cs typeface="Times New Roman" pitchFamily="18" charset="0"/>
              </a:rPr>
              <a:t>include patients who have different NP </a:t>
            </a:r>
            <a:r>
              <a:rPr lang="en-US" sz="2400" dirty="0" err="1" smtClean="0">
                <a:latin typeface="Times New Roman" pitchFamily="18" charset="0"/>
                <a:cs typeface="Times New Roman" pitchFamily="18" charset="0"/>
              </a:rPr>
              <a:t>aetiologies</a:t>
            </a:r>
            <a:r>
              <a:rPr lang="en-US" sz="2400" dirty="0" smtClean="0">
                <a:latin typeface="Times New Roman" pitchFamily="18" charset="0"/>
                <a:cs typeface="Times New Roman" pitchFamily="18" charset="0"/>
              </a:rPr>
              <a:t>, but whose clinical phenotypes have been carefully characterized. </a:t>
            </a:r>
          </a:p>
          <a:p>
            <a:r>
              <a:rPr lang="en-US" sz="2400" dirty="0" smtClean="0">
                <a:latin typeface="Times New Roman" pitchFamily="18" charset="0"/>
                <a:cs typeface="Times New Roman" pitchFamily="18" charset="0"/>
              </a:rPr>
              <a:t>Nevertheless it appears impossible to determine a priori which of the patients clinical phenotypes may best respond to a treatment. Rather it is more realistic to determine whether profiles of responders may be identified in large scale trials based on </a:t>
            </a:r>
            <a:r>
              <a:rPr lang="en-US" sz="2400" dirty="0" err="1" smtClean="0">
                <a:latin typeface="Times New Roman" pitchFamily="18" charset="0"/>
                <a:cs typeface="Times New Roman" pitchFamily="18" charset="0"/>
              </a:rPr>
              <a:t>posthoc</a:t>
            </a:r>
            <a:r>
              <a:rPr lang="en-US" sz="2400" dirty="0" smtClean="0">
                <a:latin typeface="Times New Roman" pitchFamily="18" charset="0"/>
                <a:cs typeface="Times New Roman" pitchFamily="18" charset="0"/>
              </a:rPr>
              <a:t> analyses. For this purpose, many secondary endpoints need to be measured and </a:t>
            </a:r>
            <a:r>
              <a:rPr lang="en-US" sz="2400" dirty="0" err="1" smtClean="0">
                <a:latin typeface="Times New Roman" pitchFamily="18" charset="0"/>
                <a:cs typeface="Times New Roman" pitchFamily="18" charset="0"/>
              </a:rPr>
              <a:t>analysed</a:t>
            </a:r>
            <a:r>
              <a:rPr lang="en-US" sz="2400" dirty="0" smtClean="0">
                <a:latin typeface="Times New Roman" pitchFamily="18" charset="0"/>
                <a:cs typeface="Times New Roman" pitchFamily="18" charset="0"/>
              </a:rPr>
              <a:t> as exploratory. Analysis of the results of these studies should help determine the design of subsequent trials aiming to validate the potential prediction prospectively.</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Attal</a:t>
            </a:r>
            <a:r>
              <a:rPr lang="en-US" sz="2400" dirty="0" smtClean="0">
                <a:latin typeface="Times New Roman" pitchFamily="18" charset="0"/>
                <a:cs typeface="Times New Roman" pitchFamily="18" charset="0"/>
              </a:rPr>
              <a:t> et al. 2011</a:t>
            </a:r>
            <a:endParaRPr lang="en-US" sz="2400" dirty="0">
              <a:latin typeface="Times New Roman" pitchFamily="18" charset="0"/>
              <a:cs typeface="Times New Roman"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080" y="1916832"/>
            <a:ext cx="7347320" cy="296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5868144" y="4941168"/>
            <a:ext cx="2304256" cy="369332"/>
          </a:xfrm>
          <a:prstGeom prst="rect">
            <a:avLst/>
          </a:prstGeom>
          <a:noFill/>
        </p:spPr>
        <p:txBody>
          <a:bodyPr wrap="square" rtlCol="0">
            <a:spAutoFit/>
          </a:bodyPr>
          <a:lstStyle/>
          <a:p>
            <a:r>
              <a:rPr lang="sv-SE" dirty="0" smtClean="0"/>
              <a:t>Haanpää et al. 2011</a:t>
            </a:r>
            <a:endParaRPr lang="sv-SE" dirty="0"/>
          </a:p>
        </p:txBody>
      </p:sp>
      <p:sp>
        <p:nvSpPr>
          <p:cNvPr id="3" name="Rektangel 2"/>
          <p:cNvSpPr/>
          <p:nvPr/>
        </p:nvSpPr>
        <p:spPr>
          <a:xfrm>
            <a:off x="825080" y="3645024"/>
            <a:ext cx="7347320" cy="12370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p:cNvSpPr txBox="1"/>
          <p:nvPr/>
        </p:nvSpPr>
        <p:spPr>
          <a:xfrm>
            <a:off x="2555776" y="1124744"/>
            <a:ext cx="3744416" cy="461665"/>
          </a:xfrm>
          <a:prstGeom prst="rect">
            <a:avLst/>
          </a:prstGeom>
          <a:noFill/>
        </p:spPr>
        <p:txBody>
          <a:bodyPr wrap="square" rtlCol="0">
            <a:spAutoFit/>
          </a:bodyPr>
          <a:lstStyle/>
          <a:p>
            <a:r>
              <a:rPr lang="sv-SE" sz="2400" dirty="0" smtClean="0">
                <a:solidFill>
                  <a:srgbClr val="FFC000"/>
                </a:solidFill>
                <a:latin typeface="Times New Roman" pitchFamily="18" charset="0"/>
                <a:cs typeface="Times New Roman" pitchFamily="18" charset="0"/>
              </a:rPr>
              <a:t>QST and </a:t>
            </a:r>
            <a:r>
              <a:rPr lang="sv-SE" sz="2400" dirty="0" err="1" smtClean="0">
                <a:solidFill>
                  <a:srgbClr val="FFC000"/>
                </a:solidFill>
                <a:latin typeface="Times New Roman" pitchFamily="18" charset="0"/>
                <a:cs typeface="Times New Roman" pitchFamily="18" charset="0"/>
              </a:rPr>
              <a:t>neuropathic</a:t>
            </a:r>
            <a:r>
              <a:rPr lang="sv-SE" sz="2400" dirty="0" smtClean="0">
                <a:solidFill>
                  <a:srgbClr val="FFC000"/>
                </a:solidFill>
                <a:latin typeface="Times New Roman" pitchFamily="18" charset="0"/>
                <a:cs typeface="Times New Roman" pitchFamily="18" charset="0"/>
              </a:rPr>
              <a:t> pain</a:t>
            </a:r>
            <a:endParaRPr lang="sv-SE" sz="2400" dirty="0">
              <a:solidFill>
                <a:srgbClr val="FFC000"/>
              </a:solidFill>
              <a:latin typeface="Times New Roman" pitchFamily="18" charset="0"/>
              <a:cs typeface="Times New Roman" pitchFamily="18" charset="0"/>
            </a:endParaRPr>
          </a:p>
        </p:txBody>
      </p:sp>
    </p:spTree>
    <p:extLst>
      <p:ext uri="{BB962C8B-B14F-4D97-AF65-F5344CB8AC3E}">
        <p14:creationId xmlns:p14="http://schemas.microsoft.com/office/powerpoint/2010/main" val="131586523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15616" y="1772816"/>
            <a:ext cx="7200800" cy="2831544"/>
          </a:xfrm>
          <a:prstGeom prst="rect">
            <a:avLst/>
          </a:prstGeom>
          <a:noFill/>
        </p:spPr>
        <p:txBody>
          <a:bodyPr wrap="square" rtlCol="0">
            <a:spAutoFit/>
          </a:bodyPr>
          <a:lstStyle/>
          <a:p>
            <a:r>
              <a:rPr lang="en-GB" sz="3200" dirty="0" err="1" smtClean="0">
                <a:solidFill>
                  <a:srgbClr val="FFC000"/>
                </a:solidFill>
                <a:latin typeface="Times New Roman" pitchFamily="18" charset="0"/>
                <a:cs typeface="Times New Roman" pitchFamily="18" charset="0"/>
              </a:rPr>
              <a:t>Nociceptive</a:t>
            </a:r>
            <a:r>
              <a:rPr lang="en-GB" sz="3200" dirty="0" smtClean="0">
                <a:solidFill>
                  <a:srgbClr val="FFC000"/>
                </a:solidFill>
                <a:latin typeface="Times New Roman" pitchFamily="18" charset="0"/>
                <a:cs typeface="Times New Roman" pitchFamily="18" charset="0"/>
              </a:rPr>
              <a:t>/inflammatory and/or neuropathic pains.</a:t>
            </a:r>
          </a:p>
          <a:p>
            <a:endParaRPr lang="en-GB" sz="3200" dirty="0" smtClean="0">
              <a:solidFill>
                <a:srgbClr val="FFC000"/>
              </a:solidFill>
              <a:latin typeface="Times New Roman" pitchFamily="18" charset="0"/>
              <a:cs typeface="Times New Roman" pitchFamily="18" charset="0"/>
            </a:endParaRPr>
          </a:p>
          <a:p>
            <a:endParaRPr lang="en-GB" sz="3200" dirty="0" smtClean="0">
              <a:solidFill>
                <a:srgbClr val="FFC000"/>
              </a:solidFill>
              <a:latin typeface="Times New Roman" pitchFamily="18" charset="0"/>
              <a:cs typeface="Times New Roman" pitchFamily="18" charset="0"/>
            </a:endParaRPr>
          </a:p>
          <a:p>
            <a:r>
              <a:rPr lang="en-GB" sz="3200" dirty="0" smtClean="0">
                <a:solidFill>
                  <a:srgbClr val="FFC000"/>
                </a:solidFill>
                <a:latin typeface="Times New Roman" pitchFamily="18" charset="0"/>
                <a:cs typeface="Times New Roman" pitchFamily="18" charset="0"/>
              </a:rPr>
              <a:t>Why, if so, what, where and when?</a:t>
            </a:r>
          </a:p>
          <a:p>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38204" y="332656"/>
            <a:ext cx="8136904" cy="6032421"/>
          </a:xfrm>
          <a:prstGeom prst="rect">
            <a:avLst/>
          </a:prstGeom>
          <a:noFill/>
        </p:spPr>
        <p:txBody>
          <a:bodyPr wrap="square" rtlCol="0">
            <a:spAutoFit/>
          </a:bodyPr>
          <a:lstStyle/>
          <a:p>
            <a:r>
              <a:rPr lang="sv-SE" sz="3200" dirty="0" smtClean="0">
                <a:solidFill>
                  <a:srgbClr val="FFC000"/>
                </a:solidFill>
                <a:latin typeface="Times New Roman" pitchFamily="18" charset="0"/>
                <a:cs typeface="Times New Roman" pitchFamily="18" charset="0"/>
              </a:rPr>
              <a:t>     Alternative </a:t>
            </a:r>
            <a:r>
              <a:rPr lang="sv-SE" sz="3200" dirty="0" err="1" smtClean="0">
                <a:solidFill>
                  <a:srgbClr val="FFC000"/>
                </a:solidFill>
                <a:latin typeface="Times New Roman" pitchFamily="18" charset="0"/>
                <a:cs typeface="Times New Roman" pitchFamily="18" charset="0"/>
              </a:rPr>
              <a:t>strategies</a:t>
            </a:r>
            <a:r>
              <a:rPr lang="sv-SE" sz="3200" dirty="0" smtClean="0">
                <a:solidFill>
                  <a:srgbClr val="FFC000"/>
                </a:solidFill>
                <a:latin typeface="Times New Roman" pitchFamily="18" charset="0"/>
                <a:cs typeface="Times New Roman" pitchFamily="18" charset="0"/>
              </a:rPr>
              <a:t> for </a:t>
            </a:r>
            <a:r>
              <a:rPr lang="sv-SE" sz="3200" dirty="0" err="1" smtClean="0">
                <a:solidFill>
                  <a:srgbClr val="FFC000"/>
                </a:solidFill>
                <a:latin typeface="Times New Roman" pitchFamily="18" charset="0"/>
                <a:cs typeface="Times New Roman" pitchFamily="18" charset="0"/>
              </a:rPr>
              <a:t>painful</a:t>
            </a:r>
            <a:r>
              <a:rPr lang="sv-SE" sz="3200" dirty="0" smtClean="0">
                <a:solidFill>
                  <a:srgbClr val="FFC000"/>
                </a:solidFill>
                <a:latin typeface="Times New Roman" pitchFamily="18" charset="0"/>
                <a:cs typeface="Times New Roman" pitchFamily="18" charset="0"/>
              </a:rPr>
              <a:t> </a:t>
            </a:r>
            <a:r>
              <a:rPr lang="sv-SE" sz="3200" dirty="0" err="1" smtClean="0">
                <a:solidFill>
                  <a:srgbClr val="FFC000"/>
                </a:solidFill>
                <a:latin typeface="Times New Roman" pitchFamily="18" charset="0"/>
                <a:cs typeface="Times New Roman" pitchFamily="18" charset="0"/>
              </a:rPr>
              <a:t>percepts</a:t>
            </a:r>
            <a:r>
              <a:rPr lang="sv-SE" sz="3200" dirty="0" smtClean="0">
                <a:solidFill>
                  <a:srgbClr val="FFC000"/>
                </a:solidFill>
                <a:latin typeface="Times New Roman" pitchFamily="18" charset="0"/>
                <a:cs typeface="Times New Roman" pitchFamily="18" charset="0"/>
              </a:rPr>
              <a:t>:</a:t>
            </a:r>
          </a:p>
          <a:p>
            <a:endParaRPr lang="sv-SE" sz="2400" dirty="0">
              <a:latin typeface="Times New Roman" pitchFamily="18" charset="0"/>
              <a:cs typeface="Times New Roman" pitchFamily="18" charset="0"/>
            </a:endParaRPr>
          </a:p>
          <a:p>
            <a:pPr marL="285750" indent="-285750">
              <a:buFont typeface="Arial" pitchFamily="34" charset="0"/>
              <a:buChar char="•"/>
            </a:pPr>
            <a:r>
              <a:rPr lang="sv-SE" sz="2400" dirty="0" err="1" smtClean="0">
                <a:latin typeface="Times New Roman" pitchFamily="18" charset="0"/>
                <a:cs typeface="Times New Roman" pitchFamily="18" charset="0"/>
              </a:rPr>
              <a:t>Characterize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local</a:t>
            </a:r>
            <a:r>
              <a:rPr lang="sv-SE" sz="2400" dirty="0" smtClean="0">
                <a:latin typeface="Times New Roman" pitchFamily="18" charset="0"/>
                <a:cs typeface="Times New Roman" pitchFamily="18" charset="0"/>
              </a:rPr>
              <a:t> stimulus </a:t>
            </a:r>
            <a:r>
              <a:rPr lang="sv-SE" sz="2400" dirty="0" err="1" smtClean="0">
                <a:latin typeface="Times New Roman" pitchFamily="18" charset="0"/>
                <a:cs typeface="Times New Roman" pitchFamily="18" charset="0"/>
              </a:rPr>
              <a:t>evoked</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pains</a:t>
            </a:r>
            <a:r>
              <a:rPr lang="sv-SE" sz="2400" dirty="0" smtClean="0">
                <a:latin typeface="Times New Roman" pitchFamily="18" charset="0"/>
                <a:cs typeface="Times New Roman" pitchFamily="18" charset="0"/>
              </a:rPr>
              <a:t> that are part of the </a:t>
            </a:r>
            <a:r>
              <a:rPr lang="sv-SE" sz="2400" dirty="0" err="1" smtClean="0">
                <a:latin typeface="Times New Roman" pitchFamily="18" charset="0"/>
                <a:cs typeface="Times New Roman" pitchFamily="18" charset="0"/>
              </a:rPr>
              <a:t>suffering</a:t>
            </a:r>
            <a:r>
              <a:rPr lang="sv-SE" sz="2400" dirty="0" smtClean="0">
                <a:latin typeface="Times New Roman" pitchFamily="18" charset="0"/>
                <a:cs typeface="Times New Roman" pitchFamily="18" charset="0"/>
              </a:rPr>
              <a:t> and that </a:t>
            </a:r>
            <a:r>
              <a:rPr lang="sv-SE" sz="2400" dirty="0" err="1" smtClean="0">
                <a:latin typeface="Times New Roman" pitchFamily="18" charset="0"/>
                <a:cs typeface="Times New Roman" pitchFamily="18" charset="0"/>
              </a:rPr>
              <a:t>might</a:t>
            </a:r>
            <a:r>
              <a:rPr lang="sv-SE" sz="2400" dirty="0" smtClean="0">
                <a:latin typeface="Times New Roman" pitchFamily="18" charset="0"/>
                <a:cs typeface="Times New Roman" pitchFamily="18" charset="0"/>
              </a:rPr>
              <a:t> be </a:t>
            </a:r>
            <a:r>
              <a:rPr lang="sv-SE" sz="2400" dirty="0" err="1" smtClean="0">
                <a:latin typeface="Times New Roman" pitchFamily="18" charset="0"/>
                <a:cs typeface="Times New Roman" pitchFamily="18" charset="0"/>
              </a:rPr>
              <a:t>altered</a:t>
            </a:r>
            <a:r>
              <a:rPr lang="sv-SE" sz="2400" dirty="0" smtClean="0">
                <a:latin typeface="Times New Roman" pitchFamily="18" charset="0"/>
                <a:cs typeface="Times New Roman" pitchFamily="18" charset="0"/>
              </a:rPr>
              <a:t> by </a:t>
            </a:r>
            <a:r>
              <a:rPr lang="sv-SE" sz="2400" dirty="0" err="1" smtClean="0">
                <a:latin typeface="Times New Roman" pitchFamily="18" charset="0"/>
                <a:cs typeface="Times New Roman" pitchFamily="18" charset="0"/>
              </a:rPr>
              <a:t>drug</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e.g</a:t>
            </a:r>
            <a:r>
              <a:rPr lang="sv-SE" sz="2400" dirty="0" smtClean="0">
                <a:latin typeface="Times New Roman" pitchFamily="18" charset="0"/>
                <a:cs typeface="Times New Roman" pitchFamily="18" charset="0"/>
              </a:rPr>
              <a:t>., central </a:t>
            </a:r>
            <a:r>
              <a:rPr lang="sv-SE" sz="2400" dirty="0" err="1" smtClean="0">
                <a:latin typeface="Times New Roman" pitchFamily="18" charset="0"/>
                <a:cs typeface="Times New Roman" pitchFamily="18" charset="0"/>
              </a:rPr>
              <a:t>sensitization</a:t>
            </a:r>
            <a:r>
              <a:rPr lang="sv-SE" sz="2400" dirty="0" smtClean="0">
                <a:latin typeface="Times New Roman" pitchFamily="18" charset="0"/>
                <a:cs typeface="Times New Roman" pitchFamily="18" charset="0"/>
              </a:rPr>
              <a:t>, CS)</a:t>
            </a:r>
          </a:p>
          <a:p>
            <a:pPr marL="285750" indent="-285750">
              <a:buFont typeface="Arial" pitchFamily="34" charset="0"/>
              <a:buChar char="•"/>
            </a:pPr>
            <a:endParaRPr lang="sv-SE" sz="2400" dirty="0" smtClean="0">
              <a:latin typeface="Times New Roman" pitchFamily="18" charset="0"/>
              <a:cs typeface="Times New Roman" pitchFamily="18" charset="0"/>
            </a:endParaRPr>
          </a:p>
          <a:p>
            <a:pPr marL="285750" indent="-285750">
              <a:buFont typeface="Arial" pitchFamily="34" charset="0"/>
              <a:buChar char="•"/>
            </a:pPr>
            <a:r>
              <a:rPr lang="sv-SE" sz="2400" dirty="0" err="1" smtClean="0">
                <a:latin typeface="Times New Roman" pitchFamily="18" charset="0"/>
                <a:cs typeface="Times New Roman" pitchFamily="18" charset="0"/>
              </a:rPr>
              <a:t>Characterize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remote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hypersensitivities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that</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indicate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generalized</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increased</a:t>
            </a:r>
            <a:r>
              <a:rPr lang="sv-SE" sz="2400" dirty="0" smtClean="0">
                <a:latin typeface="Times New Roman" pitchFamily="18" charset="0"/>
                <a:cs typeface="Times New Roman" pitchFamily="18" charset="0"/>
              </a:rPr>
              <a:t> pain </a:t>
            </a:r>
            <a:r>
              <a:rPr lang="sv-SE" sz="2400" dirty="0" err="1" smtClean="0">
                <a:latin typeface="Times New Roman" pitchFamily="18" charset="0"/>
                <a:cs typeface="Times New Roman" pitchFamily="18" charset="0"/>
              </a:rPr>
              <a:t>sensitivity</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cognitive</a:t>
            </a:r>
            <a:r>
              <a:rPr lang="sv-SE" sz="2400" dirty="0" smtClean="0">
                <a:latin typeface="Times New Roman" pitchFamily="18" charset="0"/>
                <a:cs typeface="Times New Roman" pitchFamily="18" charset="0"/>
              </a:rPr>
              <a:t> emotional </a:t>
            </a:r>
            <a:r>
              <a:rPr lang="sv-SE" sz="2400" dirty="0" err="1" smtClean="0">
                <a:latin typeface="Times New Roman" pitchFamily="18" charset="0"/>
                <a:cs typeface="Times New Roman" pitchFamily="18" charset="0"/>
              </a:rPr>
              <a:t>sensitization</a:t>
            </a:r>
            <a:r>
              <a:rPr lang="sv-SE" sz="2400" dirty="0" smtClean="0">
                <a:latin typeface="Times New Roman" pitchFamily="18" charset="0"/>
                <a:cs typeface="Times New Roman" pitchFamily="18" charset="0"/>
              </a:rPr>
              <a:t>, CES)</a:t>
            </a:r>
          </a:p>
          <a:p>
            <a:pPr marL="285750" indent="-285750">
              <a:buFont typeface="Arial" pitchFamily="34" charset="0"/>
              <a:buChar char="•"/>
            </a:pPr>
            <a:endParaRPr lang="sv-SE" sz="2400" dirty="0" smtClean="0">
              <a:latin typeface="Times New Roman" pitchFamily="18" charset="0"/>
              <a:cs typeface="Times New Roman" pitchFamily="18" charset="0"/>
            </a:endParaRPr>
          </a:p>
          <a:p>
            <a:pPr marL="285750" indent="-285750">
              <a:buFont typeface="Arial" pitchFamily="34" charset="0"/>
              <a:buChar char="•"/>
            </a:pPr>
            <a:r>
              <a:rPr lang="sv-SE" sz="2400" dirty="0" smtClean="0">
                <a:latin typeface="Times New Roman" pitchFamily="18" charset="0"/>
                <a:cs typeface="Times New Roman" pitchFamily="18" charset="0"/>
              </a:rPr>
              <a:t>If </a:t>
            </a:r>
            <a:r>
              <a:rPr lang="sv-SE" sz="2400" dirty="0" err="1" smtClean="0">
                <a:latin typeface="Times New Roman" pitchFamily="18" charset="0"/>
                <a:cs typeface="Times New Roman" pitchFamily="18" charset="0"/>
              </a:rPr>
              <a:t>drug</a:t>
            </a:r>
            <a:r>
              <a:rPr lang="sv-SE" sz="2400" dirty="0" smtClean="0">
                <a:latin typeface="Times New Roman" pitchFamily="18" charset="0"/>
                <a:cs typeface="Times New Roman" pitchFamily="18" charset="0"/>
              </a:rPr>
              <a:t> fits </a:t>
            </a:r>
            <a:r>
              <a:rPr lang="sv-SE" sz="2400" dirty="0" err="1" smtClean="0">
                <a:latin typeface="Times New Roman" pitchFamily="18" charset="0"/>
                <a:cs typeface="Times New Roman" pitchFamily="18" charset="0"/>
              </a:rPr>
              <a:t>rationale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characterize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enogenous</a:t>
            </a:r>
            <a:r>
              <a:rPr lang="sv-SE" sz="2400" dirty="0" smtClean="0">
                <a:latin typeface="Times New Roman" pitchFamily="18" charset="0"/>
                <a:cs typeface="Times New Roman" pitchFamily="18" charset="0"/>
              </a:rPr>
              <a:t> pain </a:t>
            </a:r>
            <a:r>
              <a:rPr lang="sv-SE" sz="2400" dirty="0" err="1" smtClean="0">
                <a:latin typeface="Times New Roman" pitchFamily="18" charset="0"/>
                <a:cs typeface="Times New Roman" pitchFamily="18" charset="0"/>
              </a:rPr>
              <a:t>modulating</a:t>
            </a:r>
            <a:r>
              <a:rPr lang="sv-SE" sz="2400" dirty="0" smtClean="0">
                <a:latin typeface="Times New Roman" pitchFamily="18" charset="0"/>
                <a:cs typeface="Times New Roman" pitchFamily="18" charset="0"/>
              </a:rPr>
              <a:t> systems that </a:t>
            </a:r>
            <a:r>
              <a:rPr lang="sv-SE" sz="2400" dirty="0" err="1" smtClean="0">
                <a:latin typeface="Times New Roman" pitchFamily="18" charset="0"/>
                <a:cs typeface="Times New Roman" pitchFamily="18" charset="0"/>
              </a:rPr>
              <a:t>might</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indicate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failure</a:t>
            </a:r>
            <a:r>
              <a:rPr lang="sv-SE" sz="2400" dirty="0" smtClean="0">
                <a:latin typeface="Times New Roman" pitchFamily="18" charset="0"/>
                <a:cs typeface="Times New Roman" pitchFamily="18" charset="0"/>
              </a:rPr>
              <a:t> of </a:t>
            </a:r>
            <a:r>
              <a:rPr lang="sv-SE" sz="2400" dirty="0" err="1" smtClean="0">
                <a:latin typeface="Times New Roman" pitchFamily="18" charset="0"/>
                <a:cs typeface="Times New Roman" pitchFamily="18" charset="0"/>
              </a:rPr>
              <a:t>such</a:t>
            </a:r>
            <a:r>
              <a:rPr lang="sv-SE" sz="2400" dirty="0" smtClean="0">
                <a:latin typeface="Times New Roman" pitchFamily="18" charset="0"/>
                <a:cs typeface="Times New Roman" pitchFamily="18" charset="0"/>
              </a:rPr>
              <a:t> systems (conditioning pain modulation, CPM).</a:t>
            </a:r>
          </a:p>
          <a:p>
            <a:r>
              <a:rPr lang="sv-SE" sz="2400" dirty="0">
                <a:latin typeface="Times New Roman" pitchFamily="18" charset="0"/>
                <a:cs typeface="Times New Roman" pitchFamily="18" charset="0"/>
              </a:rPr>
              <a:t>	</a:t>
            </a:r>
            <a:endParaRPr lang="sv-SE" sz="2400" dirty="0" smtClean="0">
              <a:latin typeface="Times New Roman" pitchFamily="18" charset="0"/>
              <a:cs typeface="Times New Roman" pitchFamily="18" charset="0"/>
            </a:endParaRPr>
          </a:p>
          <a:p>
            <a:r>
              <a:rPr lang="sv-SE" sz="2400" dirty="0">
                <a:latin typeface="Times New Roman" pitchFamily="18" charset="0"/>
                <a:cs typeface="Times New Roman" pitchFamily="18" charset="0"/>
              </a:rPr>
              <a:t>	</a:t>
            </a:r>
            <a:r>
              <a:rPr lang="sv-SE" sz="2400" dirty="0" smtClean="0">
                <a:latin typeface="Times New Roman" pitchFamily="18" charset="0"/>
                <a:cs typeface="Times New Roman" pitchFamily="18" charset="0"/>
              </a:rPr>
              <a:t>	Non-</a:t>
            </a:r>
            <a:r>
              <a:rPr lang="sv-SE" sz="2400" dirty="0" err="1" smtClean="0">
                <a:latin typeface="Times New Roman" pitchFamily="18" charset="0"/>
                <a:cs typeface="Times New Roman" pitchFamily="18" charset="0"/>
              </a:rPr>
              <a:t>nociceptive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channels</a:t>
            </a:r>
            <a:r>
              <a:rPr lang="sv-SE" sz="2400" dirty="0" smtClean="0">
                <a:latin typeface="Times New Roman" pitchFamily="18" charset="0"/>
                <a:cs typeface="Times New Roman" pitchFamily="18" charset="0"/>
              </a:rPr>
              <a:t> as </a:t>
            </a:r>
            <a:r>
              <a:rPr lang="sv-SE" sz="2400" dirty="0" err="1" smtClean="0">
                <a:latin typeface="Times New Roman" pitchFamily="18" charset="0"/>
                <a:cs typeface="Times New Roman" pitchFamily="18" charset="0"/>
              </a:rPr>
              <a:t>well</a:t>
            </a:r>
            <a:r>
              <a:rPr lang="sv-SE" sz="2400" dirty="0" smtClean="0">
                <a:latin typeface="Times New Roman" pitchFamily="18" charset="0"/>
                <a:cs typeface="Times New Roman" pitchFamily="18" charset="0"/>
              </a:rPr>
              <a:t>?</a:t>
            </a:r>
          </a:p>
          <a:p>
            <a:pPr marL="285750" indent="-285750">
              <a:buFont typeface="Arial" pitchFamily="34" charset="0"/>
              <a:buChar char="•"/>
            </a:pPr>
            <a:endParaRPr lang="sv-SE" dirty="0">
              <a:latin typeface="Times New Roman" pitchFamily="18" charset="0"/>
              <a:cs typeface="Times New Roman" pitchFamily="18" charset="0"/>
            </a:endParaRPr>
          </a:p>
        </p:txBody>
      </p:sp>
    </p:spTree>
    <p:extLst>
      <p:ext uri="{BB962C8B-B14F-4D97-AF65-F5344CB8AC3E}">
        <p14:creationId xmlns:p14="http://schemas.microsoft.com/office/powerpoint/2010/main" val="1686397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83568" y="404664"/>
            <a:ext cx="7992888" cy="6124754"/>
          </a:xfrm>
          <a:prstGeom prst="rect">
            <a:avLst/>
          </a:prstGeom>
        </p:spPr>
        <p:txBody>
          <a:bodyPr wrap="square">
            <a:spAutoFit/>
          </a:bodyPr>
          <a:lstStyle/>
          <a:p>
            <a:r>
              <a:rPr lang="en-US" sz="2800" dirty="0" smtClean="0">
                <a:latin typeface="Times New Roman" pitchFamily="18" charset="0"/>
                <a:cs typeface="Times New Roman" pitchFamily="18" charset="0"/>
              </a:rPr>
              <a:t>Effects were found on dynamic mechanical </a:t>
            </a:r>
            <a:r>
              <a:rPr lang="en-US" sz="2800" dirty="0" err="1" smtClean="0">
                <a:latin typeface="Times New Roman" pitchFamily="18" charset="0"/>
                <a:cs typeface="Times New Roman" pitchFamily="18" charset="0"/>
              </a:rPr>
              <a:t>allodynia</a:t>
            </a:r>
            <a:r>
              <a:rPr lang="en-US" sz="2800" dirty="0" smtClean="0">
                <a:latin typeface="Times New Roman" pitchFamily="18" charset="0"/>
                <a:cs typeface="Times New Roman" pitchFamily="18" charset="0"/>
              </a:rPr>
              <a:t> (5 trials), pinprick </a:t>
            </a:r>
            <a:r>
              <a:rPr lang="en-US" sz="2800" dirty="0" err="1" smtClean="0">
                <a:latin typeface="Times New Roman" pitchFamily="18" charset="0"/>
                <a:cs typeface="Times New Roman" pitchFamily="18" charset="0"/>
              </a:rPr>
              <a:t>hyperalgesia</a:t>
            </a:r>
            <a:r>
              <a:rPr lang="en-US" sz="2800" dirty="0" smtClean="0">
                <a:latin typeface="Times New Roman" pitchFamily="18" charset="0"/>
                <a:cs typeface="Times New Roman" pitchFamily="18" charset="0"/>
              </a:rPr>
              <a:t> (1 trial) and sensory loss (4 trials).</a:t>
            </a: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Treatment efficacy was predicted by thermal detection thresholds (2 trials) vibration detection thresholds (2 trials), heat </a:t>
            </a:r>
            <a:r>
              <a:rPr lang="en-US" sz="2800" dirty="0" err="1" smtClean="0">
                <a:latin typeface="Times New Roman" pitchFamily="18" charset="0"/>
                <a:cs typeface="Times New Roman" pitchFamily="18" charset="0"/>
              </a:rPr>
              <a:t>hyperalgesia</a:t>
            </a:r>
            <a:r>
              <a:rPr lang="en-US" sz="2800" dirty="0" smtClean="0">
                <a:latin typeface="Times New Roman" pitchFamily="18" charset="0"/>
                <a:cs typeface="Times New Roman" pitchFamily="18" charset="0"/>
              </a:rPr>
              <a:t> (1 trial) and dynamic mechanical </a:t>
            </a:r>
            <a:r>
              <a:rPr lang="en-US" sz="2800" dirty="0" err="1" smtClean="0">
                <a:latin typeface="Times New Roman" pitchFamily="18" charset="0"/>
                <a:cs typeface="Times New Roman" pitchFamily="18" charset="0"/>
              </a:rPr>
              <a:t>allodynia</a:t>
            </a:r>
            <a:r>
              <a:rPr lang="en-US" sz="2800" dirty="0" smtClean="0">
                <a:latin typeface="Times New Roman" pitchFamily="18" charset="0"/>
                <a:cs typeface="Times New Roman" pitchFamily="18" charset="0"/>
              </a:rPr>
              <a:t> (1 trial)……..</a:t>
            </a:r>
            <a:r>
              <a:rPr lang="en-US" sz="2800" dirty="0" smtClean="0"/>
              <a:t> </a:t>
            </a:r>
            <a:r>
              <a:rPr lang="en-US" sz="2800" dirty="0" smtClean="0">
                <a:solidFill>
                  <a:srgbClr val="FF0000"/>
                </a:solidFill>
                <a:latin typeface="Times New Roman" pitchFamily="18" charset="0"/>
                <a:cs typeface="Times New Roman" pitchFamily="18" charset="0"/>
              </a:rPr>
              <a:t>However, the relevance of QST to predict therapeutic outcome has yet to be established in prospective studies.</a:t>
            </a: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Haanpää</a:t>
            </a:r>
            <a:r>
              <a:rPr lang="en-US" sz="2800" dirty="0" smtClean="0">
                <a:latin typeface="Times New Roman" pitchFamily="18" charset="0"/>
                <a:cs typeface="Times New Roman" pitchFamily="18" charset="0"/>
              </a:rPr>
              <a:t> et al. 2011</a:t>
            </a:r>
            <a:endParaRPr lang="en-US" sz="28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892480" cy="161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700808"/>
            <a:ext cx="5104177" cy="498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5940152" y="2348880"/>
            <a:ext cx="3203848" cy="1661993"/>
          </a:xfrm>
          <a:prstGeom prst="rect">
            <a:avLst/>
          </a:prstGeom>
          <a:noFill/>
        </p:spPr>
        <p:txBody>
          <a:bodyPr wrap="square" rtlCol="0">
            <a:spAutoFit/>
          </a:bodyPr>
          <a:lstStyle/>
          <a:p>
            <a:r>
              <a:rPr lang="en-US" sz="2400" dirty="0" smtClean="0">
                <a:latin typeface="Times New Roman" pitchFamily="18" charset="0"/>
                <a:cs typeface="Times New Roman" pitchFamily="18" charset="0"/>
              </a:rPr>
              <a:t>4 studies included on chronic pain </a:t>
            </a:r>
            <a:r>
              <a:rPr lang="fr-FR" dirty="0" smtClean="0">
                <a:latin typeface="Times New Roman" pitchFamily="18" charset="0"/>
                <a:cs typeface="Times New Roman" pitchFamily="18" charset="0"/>
              </a:rPr>
              <a:t>(Attal et al., 2004; Edwards </a:t>
            </a:r>
            <a:r>
              <a:rPr lang="da-DK" dirty="0" smtClean="0">
                <a:latin typeface="Times New Roman" pitchFamily="18" charset="0"/>
                <a:cs typeface="Times New Roman" pitchFamily="18" charset="0"/>
              </a:rPr>
              <a:t>et al., 2006; Yarnitsky et al., 2012; Olesen et al., 2013).</a:t>
            </a:r>
            <a:endParaRPr lang="en-US" dirty="0">
              <a:latin typeface="Times New Roman" pitchFamily="18" charset="0"/>
              <a:cs typeface="Times New Roman" pitchFamily="18" charset="0"/>
            </a:endParaRPr>
          </a:p>
        </p:txBody>
      </p:sp>
      <p:sp>
        <p:nvSpPr>
          <p:cNvPr id="5" name="textruta 4"/>
          <p:cNvSpPr txBox="1"/>
          <p:nvPr/>
        </p:nvSpPr>
        <p:spPr>
          <a:xfrm>
            <a:off x="5652120" y="1268760"/>
            <a:ext cx="1656184" cy="369332"/>
          </a:xfrm>
          <a:prstGeom prst="rect">
            <a:avLst/>
          </a:prstGeom>
          <a:noFill/>
        </p:spPr>
        <p:txBody>
          <a:bodyPr wrap="square" rtlCol="0">
            <a:spAutoFit/>
          </a:bodyPr>
          <a:lstStyle/>
          <a:p>
            <a:r>
              <a:rPr lang="en-US" dirty="0" smtClean="0">
                <a:solidFill>
                  <a:schemeClr val="bg1"/>
                </a:solidFill>
              </a:rPr>
              <a:t>2013</a:t>
            </a:r>
            <a:endParaRPr lang="en-US" dirty="0">
              <a:solidFill>
                <a:schemeClr val="bg1"/>
              </a:solidFill>
            </a:endParaRPr>
          </a:p>
        </p:txBody>
      </p:sp>
    </p:spTree>
    <p:extLst>
      <p:ext uri="{BB962C8B-B14F-4D97-AF65-F5344CB8AC3E}">
        <p14:creationId xmlns:p14="http://schemas.microsoft.com/office/powerpoint/2010/main" val="1769301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123728" y="1844824"/>
            <a:ext cx="4680520" cy="707886"/>
          </a:xfrm>
          <a:prstGeom prst="rect">
            <a:avLst/>
          </a:prstGeom>
          <a:noFill/>
        </p:spPr>
        <p:txBody>
          <a:bodyPr wrap="square" rtlCol="0">
            <a:spAutoFit/>
          </a:bodyPr>
          <a:lstStyle/>
          <a:p>
            <a:r>
              <a:rPr lang="en-US" sz="4000" dirty="0" smtClean="0">
                <a:latin typeface="Times New Roman" pitchFamily="18" charset="0"/>
                <a:cs typeface="Times New Roman" pitchFamily="18" charset="0"/>
              </a:rPr>
              <a:t>Mechanical </a:t>
            </a:r>
            <a:r>
              <a:rPr lang="en-US" sz="4000" dirty="0" err="1" smtClean="0">
                <a:latin typeface="Times New Roman" pitchFamily="18" charset="0"/>
                <a:cs typeface="Times New Roman" pitchFamily="18" charset="0"/>
              </a:rPr>
              <a:t>allodynia</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683568" y="1217931"/>
            <a:ext cx="2304256" cy="5523437"/>
          </a:xfrm>
          <a:prstGeom prst="rect">
            <a:avLst/>
          </a:prstGeom>
          <a:noFill/>
          <a:ln w="9525">
            <a:noFill/>
            <a:miter lim="800000"/>
            <a:headEnd/>
            <a:tailEnd/>
          </a:ln>
        </p:spPr>
      </p:pic>
      <p:pic>
        <p:nvPicPr>
          <p:cNvPr id="90116" name="Picture 4"/>
          <p:cNvPicPr>
            <a:picLocks noChangeAspect="1" noChangeArrowheads="1"/>
          </p:cNvPicPr>
          <p:nvPr/>
        </p:nvPicPr>
        <p:blipFill>
          <a:blip r:embed="rId3" cstate="print"/>
          <a:srcRect/>
          <a:stretch>
            <a:fillRect/>
          </a:stretch>
        </p:blipFill>
        <p:spPr bwMode="auto">
          <a:xfrm>
            <a:off x="3321872" y="1268760"/>
            <a:ext cx="2978320" cy="5451320"/>
          </a:xfrm>
          <a:prstGeom prst="rect">
            <a:avLst/>
          </a:prstGeom>
          <a:noFill/>
          <a:ln w="9525">
            <a:noFill/>
            <a:miter lim="800000"/>
            <a:headEnd/>
            <a:tailEnd/>
          </a:ln>
        </p:spPr>
      </p:pic>
      <p:pic>
        <p:nvPicPr>
          <p:cNvPr id="90117" name="Picture 5"/>
          <p:cNvPicPr>
            <a:picLocks noChangeAspect="1" noChangeArrowheads="1"/>
          </p:cNvPicPr>
          <p:nvPr/>
        </p:nvPicPr>
        <p:blipFill>
          <a:blip r:embed="rId4" cstate="print"/>
          <a:srcRect/>
          <a:stretch>
            <a:fillRect/>
          </a:stretch>
        </p:blipFill>
        <p:spPr bwMode="auto">
          <a:xfrm>
            <a:off x="179512" y="116632"/>
            <a:ext cx="4211960" cy="940911"/>
          </a:xfrm>
          <a:prstGeom prst="rect">
            <a:avLst/>
          </a:prstGeom>
          <a:noFill/>
          <a:ln w="9525">
            <a:noFill/>
            <a:miter lim="800000"/>
            <a:headEnd/>
            <a:tailEnd/>
          </a:ln>
        </p:spPr>
      </p:pic>
      <p:sp>
        <p:nvSpPr>
          <p:cNvPr id="6" name="textruta 5"/>
          <p:cNvSpPr txBox="1"/>
          <p:nvPr/>
        </p:nvSpPr>
        <p:spPr>
          <a:xfrm>
            <a:off x="3563888" y="548680"/>
            <a:ext cx="864096" cy="369332"/>
          </a:xfrm>
          <a:prstGeom prst="rect">
            <a:avLst/>
          </a:prstGeom>
          <a:noFill/>
        </p:spPr>
        <p:txBody>
          <a:bodyPr wrap="square" rtlCol="0">
            <a:spAutoFit/>
          </a:bodyPr>
          <a:lstStyle/>
          <a:p>
            <a:r>
              <a:rPr lang="en-US" dirty="0" smtClean="0">
                <a:solidFill>
                  <a:schemeClr val="bg1"/>
                </a:solidFill>
              </a:rPr>
              <a:t>2004</a:t>
            </a:r>
            <a:endParaRPr lang="en-US" dirty="0">
              <a:solidFill>
                <a:schemeClr val="bg1"/>
              </a:solidFill>
            </a:endParaRPr>
          </a:p>
        </p:txBody>
      </p:sp>
      <p:sp>
        <p:nvSpPr>
          <p:cNvPr id="9" name="Rektangel 8"/>
          <p:cNvSpPr/>
          <p:nvPr/>
        </p:nvSpPr>
        <p:spPr>
          <a:xfrm>
            <a:off x="4572000" y="116632"/>
            <a:ext cx="4572000" cy="1077218"/>
          </a:xfrm>
          <a:prstGeom prst="rect">
            <a:avLst/>
          </a:prstGeom>
        </p:spPr>
        <p:txBody>
          <a:bodyPr>
            <a:spAutoFit/>
          </a:bodyPr>
          <a:lstStyle/>
          <a:p>
            <a:r>
              <a:rPr lang="en-US" sz="1600" dirty="0" smtClean="0">
                <a:latin typeface="Times New Roman" pitchFamily="18" charset="0"/>
                <a:cs typeface="Times New Roman" pitchFamily="18" charset="0"/>
              </a:rPr>
              <a:t>Tactile </a:t>
            </a:r>
            <a:r>
              <a:rPr lang="en-US" sz="1600" dirty="0" err="1" smtClean="0">
                <a:latin typeface="Times New Roman" pitchFamily="18" charset="0"/>
                <a:cs typeface="Times New Roman" pitchFamily="18" charset="0"/>
              </a:rPr>
              <a:t>allodynia</a:t>
            </a:r>
            <a:r>
              <a:rPr lang="en-US" sz="1600" dirty="0" smtClean="0">
                <a:latin typeface="Times New Roman" pitchFamily="18" charset="0"/>
                <a:cs typeface="Times New Roman" pitchFamily="18" charset="0"/>
              </a:rPr>
              <a:t> (dynamic) was investigated before injection, every 15 minutes up to 60 minutes </a:t>
            </a:r>
            <a:r>
              <a:rPr lang="en-US" sz="1600" dirty="0" err="1" smtClean="0">
                <a:latin typeface="Times New Roman" pitchFamily="18" charset="0"/>
                <a:cs typeface="Times New Roman" pitchFamily="18" charset="0"/>
              </a:rPr>
              <a:t>postinjection</a:t>
            </a:r>
            <a:r>
              <a:rPr lang="en-US" sz="1600" dirty="0" smtClean="0">
                <a:latin typeface="Times New Roman" pitchFamily="18" charset="0"/>
                <a:cs typeface="Times New Roman" pitchFamily="18" charset="0"/>
              </a:rPr>
              <a:t>, and 90 and 120 minutes </a:t>
            </a:r>
            <a:r>
              <a:rPr lang="en-US" sz="1600" dirty="0" err="1" smtClean="0">
                <a:latin typeface="Times New Roman" pitchFamily="18" charset="0"/>
                <a:cs typeface="Times New Roman" pitchFamily="18" charset="0"/>
              </a:rPr>
              <a:t>postinjection</a:t>
            </a:r>
            <a:r>
              <a:rPr lang="en-US" sz="1600" dirty="0" smtClean="0">
                <a:latin typeface="Times New Roman" pitchFamily="18" charset="0"/>
                <a:cs typeface="Times New Roman" pitchFamily="18" charset="0"/>
              </a:rPr>
              <a:t>, using a paintbrush (three movements).</a:t>
            </a:r>
            <a:endParaRPr lang="en-US" sz="1600" dirty="0">
              <a:latin typeface="Times New Roman" pitchFamily="18" charset="0"/>
              <a:cs typeface="Times New Roman" pitchFamily="18" charset="0"/>
            </a:endParaRPr>
          </a:p>
        </p:txBody>
      </p:sp>
      <p:cxnSp>
        <p:nvCxnSpPr>
          <p:cNvPr id="11" name="Rak 10"/>
          <p:cNvCxnSpPr/>
          <p:nvPr/>
        </p:nvCxnSpPr>
        <p:spPr>
          <a:xfrm>
            <a:off x="3347864" y="5157192"/>
            <a:ext cx="23762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755576" y="3429000"/>
            <a:ext cx="216024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Rak 12"/>
          <p:cNvCxnSpPr/>
          <p:nvPr/>
        </p:nvCxnSpPr>
        <p:spPr>
          <a:xfrm>
            <a:off x="3851920" y="5013176"/>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X000001"/>
          <p:cNvPicPr>
            <a:picLocks noChangeAspect="1" noChangeArrowheads="1"/>
          </p:cNvPicPr>
          <p:nvPr/>
        </p:nvPicPr>
        <p:blipFill>
          <a:blip r:embed="rId2" cstate="print"/>
          <a:srcRect/>
          <a:stretch>
            <a:fillRect/>
          </a:stretch>
        </p:blipFill>
        <p:spPr bwMode="auto">
          <a:xfrm>
            <a:off x="251468" y="133320"/>
            <a:ext cx="8769566" cy="6629174"/>
          </a:xfrm>
          <a:prstGeom prst="rect">
            <a:avLst/>
          </a:prstGeom>
          <a:noFill/>
          <a:ln w="9525">
            <a:noFill/>
            <a:miter lim="800000"/>
            <a:headEnd/>
            <a:tailEnd/>
          </a:ln>
        </p:spPr>
      </p:pic>
      <p:sp>
        <p:nvSpPr>
          <p:cNvPr id="20483" name="Text Box 3"/>
          <p:cNvSpPr txBox="1">
            <a:spLocks noChangeArrowheads="1"/>
          </p:cNvSpPr>
          <p:nvPr/>
        </p:nvSpPr>
        <p:spPr bwMode="auto">
          <a:xfrm>
            <a:off x="228600" y="4267200"/>
            <a:ext cx="5486400" cy="646331"/>
          </a:xfrm>
          <a:prstGeom prst="rect">
            <a:avLst/>
          </a:prstGeom>
          <a:noFill/>
          <a:ln w="9525">
            <a:noFill/>
            <a:miter lim="800000"/>
            <a:headEnd/>
            <a:tailEnd/>
          </a:ln>
        </p:spPr>
        <p:txBody>
          <a:bodyPr>
            <a:spAutoFit/>
          </a:bodyPr>
          <a:lstStyle/>
          <a:p>
            <a:pPr>
              <a:spcBef>
                <a:spcPct val="50000"/>
              </a:spcBef>
            </a:pPr>
            <a:r>
              <a:rPr lang="sv-SE" dirty="0">
                <a:solidFill>
                  <a:srgbClr val="00FFFF"/>
                </a:solidFill>
              </a:rPr>
              <a:t>”</a:t>
            </a:r>
            <a:r>
              <a:rPr lang="sv-SE" dirty="0" err="1">
                <a:solidFill>
                  <a:srgbClr val="00FFFF"/>
                </a:solidFill>
              </a:rPr>
              <a:t>Constant</a:t>
            </a:r>
            <a:r>
              <a:rPr lang="sv-SE" dirty="0">
                <a:solidFill>
                  <a:srgbClr val="00FFFF"/>
                </a:solidFill>
              </a:rPr>
              <a:t>” </a:t>
            </a:r>
            <a:r>
              <a:rPr lang="sv-SE" dirty="0" err="1">
                <a:solidFill>
                  <a:srgbClr val="00FFFF"/>
                </a:solidFill>
              </a:rPr>
              <a:t>brushing</a:t>
            </a:r>
            <a:r>
              <a:rPr lang="sv-SE" dirty="0">
                <a:solidFill>
                  <a:srgbClr val="00FFFF"/>
                </a:solidFill>
              </a:rPr>
              <a:t> pressure (4-25 g, </a:t>
            </a:r>
            <a:r>
              <a:rPr lang="sv-SE" dirty="0" err="1">
                <a:solidFill>
                  <a:srgbClr val="00FFFF"/>
                </a:solidFill>
              </a:rPr>
              <a:t>visual</a:t>
            </a:r>
            <a:r>
              <a:rPr lang="sv-SE" dirty="0">
                <a:solidFill>
                  <a:srgbClr val="00FFFF"/>
                </a:solidFill>
              </a:rPr>
              <a:t> </a:t>
            </a:r>
            <a:r>
              <a:rPr lang="sv-SE" dirty="0" err="1">
                <a:solidFill>
                  <a:srgbClr val="00FFFF"/>
                </a:solidFill>
              </a:rPr>
              <a:t>feed</a:t>
            </a:r>
            <a:r>
              <a:rPr lang="sv-SE" dirty="0">
                <a:solidFill>
                  <a:srgbClr val="00FFFF"/>
                </a:solidFill>
              </a:rPr>
              <a:t> back) and speed </a:t>
            </a:r>
            <a:r>
              <a:rPr lang="sv-SE" dirty="0" smtClean="0">
                <a:solidFill>
                  <a:srgbClr val="00FFFF"/>
                </a:solidFill>
              </a:rPr>
              <a:t>(10-30 </a:t>
            </a:r>
            <a:r>
              <a:rPr lang="sv-SE" dirty="0">
                <a:solidFill>
                  <a:srgbClr val="00FFFF"/>
                </a:solidFill>
              </a:rPr>
              <a:t>mm/s)</a:t>
            </a:r>
            <a:endParaRPr lang="en-US" dirty="0">
              <a:solidFill>
                <a:srgbClr val="00FFFF"/>
              </a:solidFill>
            </a:endParaRPr>
          </a:p>
        </p:txBody>
      </p:sp>
      <p:sp>
        <p:nvSpPr>
          <p:cNvPr id="20484" name="Line 4"/>
          <p:cNvSpPr>
            <a:spLocks noChangeShapeType="1"/>
          </p:cNvSpPr>
          <p:nvPr/>
        </p:nvSpPr>
        <p:spPr bwMode="auto">
          <a:xfrm flipV="1">
            <a:off x="3505200" y="685800"/>
            <a:ext cx="1790700" cy="1219200"/>
          </a:xfrm>
          <a:prstGeom prst="line">
            <a:avLst/>
          </a:prstGeom>
          <a:noFill/>
          <a:ln w="9525">
            <a:solidFill>
              <a:srgbClr val="FFFF00"/>
            </a:solidFill>
            <a:round/>
            <a:headEnd/>
            <a:tailEnd type="triangle" w="med" len="med"/>
          </a:ln>
        </p:spPr>
        <p:txBody>
          <a:bodyPr/>
          <a:lstStyle/>
          <a:p>
            <a:endParaRPr lang="en-US"/>
          </a:p>
        </p:txBody>
      </p:sp>
      <p:sp>
        <p:nvSpPr>
          <p:cNvPr id="20485" name="Text Box 5"/>
          <p:cNvSpPr txBox="1">
            <a:spLocks noChangeArrowheads="1"/>
          </p:cNvSpPr>
          <p:nvPr/>
        </p:nvSpPr>
        <p:spPr bwMode="auto">
          <a:xfrm>
            <a:off x="4800600" y="228600"/>
            <a:ext cx="3200400" cy="457200"/>
          </a:xfrm>
          <a:prstGeom prst="rect">
            <a:avLst/>
          </a:prstGeom>
          <a:noFill/>
          <a:ln w="9525">
            <a:noFill/>
            <a:miter lim="800000"/>
            <a:headEnd/>
            <a:tailEnd/>
          </a:ln>
        </p:spPr>
        <p:txBody>
          <a:bodyPr>
            <a:spAutoFit/>
          </a:bodyPr>
          <a:lstStyle/>
          <a:p>
            <a:pPr>
              <a:spcBef>
                <a:spcPct val="50000"/>
              </a:spcBef>
            </a:pPr>
            <a:r>
              <a:rPr lang="sv-SE">
                <a:solidFill>
                  <a:srgbClr val="FF0000"/>
                </a:solidFill>
              </a:rPr>
              <a:t>20 mm (2 or 4 times)</a:t>
            </a:r>
            <a:endParaRPr lang="en-US">
              <a:solidFill>
                <a:srgbClr val="FF0000"/>
              </a:solidFill>
            </a:endParaRPr>
          </a:p>
        </p:txBody>
      </p:sp>
      <p:sp>
        <p:nvSpPr>
          <p:cNvPr id="20486" name="Line 6"/>
          <p:cNvSpPr>
            <a:spLocks noChangeShapeType="1"/>
          </p:cNvSpPr>
          <p:nvPr/>
        </p:nvSpPr>
        <p:spPr bwMode="auto">
          <a:xfrm flipV="1">
            <a:off x="3505200" y="1219200"/>
            <a:ext cx="1524000" cy="1089856"/>
          </a:xfrm>
          <a:prstGeom prst="line">
            <a:avLst/>
          </a:prstGeom>
          <a:noFill/>
          <a:ln w="9525">
            <a:solidFill>
              <a:srgbClr val="FFFF00"/>
            </a:solidFill>
            <a:round/>
            <a:headEnd/>
            <a:tailEnd type="triangle" w="med" len="med"/>
          </a:ln>
        </p:spPr>
        <p:txBody>
          <a:bodyPr/>
          <a:lstStyle/>
          <a:p>
            <a:endParaRPr lang="en-US"/>
          </a:p>
        </p:txBody>
      </p:sp>
      <p:sp>
        <p:nvSpPr>
          <p:cNvPr id="20487" name="Text Box 7"/>
          <p:cNvSpPr txBox="1">
            <a:spLocks noChangeArrowheads="1"/>
          </p:cNvSpPr>
          <p:nvPr/>
        </p:nvSpPr>
        <p:spPr bwMode="auto">
          <a:xfrm>
            <a:off x="5105400" y="990600"/>
            <a:ext cx="1371600" cy="457200"/>
          </a:xfrm>
          <a:prstGeom prst="rect">
            <a:avLst/>
          </a:prstGeom>
          <a:noFill/>
          <a:ln w="9525">
            <a:noFill/>
            <a:miter lim="800000"/>
            <a:headEnd/>
            <a:tailEnd/>
          </a:ln>
        </p:spPr>
        <p:txBody>
          <a:bodyPr>
            <a:spAutoFit/>
          </a:bodyPr>
          <a:lstStyle/>
          <a:p>
            <a:pPr>
              <a:spcBef>
                <a:spcPct val="50000"/>
              </a:spcBef>
            </a:pPr>
            <a:r>
              <a:rPr lang="sv-SE">
                <a:solidFill>
                  <a:srgbClr val="FF0000"/>
                </a:solidFill>
              </a:rPr>
              <a:t>40 mm</a:t>
            </a:r>
            <a:endParaRPr lang="en-US">
              <a:solidFill>
                <a:srgbClr val="FF0000"/>
              </a:solidFill>
            </a:endParaRPr>
          </a:p>
        </p:txBody>
      </p:sp>
      <p:sp>
        <p:nvSpPr>
          <p:cNvPr id="20488" name="Line 8"/>
          <p:cNvSpPr>
            <a:spLocks noChangeShapeType="1"/>
          </p:cNvSpPr>
          <p:nvPr/>
        </p:nvSpPr>
        <p:spPr bwMode="auto">
          <a:xfrm flipV="1">
            <a:off x="3505200" y="1981200"/>
            <a:ext cx="1219200" cy="655712"/>
          </a:xfrm>
          <a:prstGeom prst="line">
            <a:avLst/>
          </a:prstGeom>
          <a:noFill/>
          <a:ln w="9525">
            <a:solidFill>
              <a:srgbClr val="FFFF00"/>
            </a:solidFill>
            <a:round/>
            <a:headEnd/>
            <a:tailEnd type="triangle" w="med" len="med"/>
          </a:ln>
        </p:spPr>
        <p:txBody>
          <a:bodyPr/>
          <a:lstStyle/>
          <a:p>
            <a:endParaRPr lang="en-US"/>
          </a:p>
        </p:txBody>
      </p:sp>
      <p:sp>
        <p:nvSpPr>
          <p:cNvPr id="20489" name="Text Box 9"/>
          <p:cNvSpPr txBox="1">
            <a:spLocks noChangeArrowheads="1"/>
          </p:cNvSpPr>
          <p:nvPr/>
        </p:nvSpPr>
        <p:spPr bwMode="auto">
          <a:xfrm>
            <a:off x="4724400" y="1676400"/>
            <a:ext cx="1143000" cy="457200"/>
          </a:xfrm>
          <a:prstGeom prst="rect">
            <a:avLst/>
          </a:prstGeom>
          <a:noFill/>
          <a:ln w="9525">
            <a:noFill/>
            <a:miter lim="800000"/>
            <a:headEnd/>
            <a:tailEnd/>
          </a:ln>
        </p:spPr>
        <p:txBody>
          <a:bodyPr>
            <a:spAutoFit/>
          </a:bodyPr>
          <a:lstStyle/>
          <a:p>
            <a:pPr>
              <a:spcBef>
                <a:spcPct val="50000"/>
              </a:spcBef>
            </a:pPr>
            <a:r>
              <a:rPr lang="sv-SE">
                <a:solidFill>
                  <a:srgbClr val="FF0000"/>
                </a:solidFill>
              </a:rPr>
              <a:t>60 mm</a:t>
            </a:r>
            <a:endParaRPr lang="en-US">
              <a:solidFill>
                <a:srgbClr val="FF0000"/>
              </a:solidFill>
            </a:endParaRPr>
          </a:p>
        </p:txBody>
      </p:sp>
      <p:sp>
        <p:nvSpPr>
          <p:cNvPr id="20490" name="Text Box 10"/>
          <p:cNvSpPr txBox="1">
            <a:spLocks noChangeArrowheads="1"/>
          </p:cNvSpPr>
          <p:nvPr/>
        </p:nvSpPr>
        <p:spPr bwMode="auto">
          <a:xfrm>
            <a:off x="3962400" y="0"/>
            <a:ext cx="762000" cy="457200"/>
          </a:xfrm>
          <a:prstGeom prst="rect">
            <a:avLst/>
          </a:prstGeom>
          <a:noFill/>
          <a:ln w="9525">
            <a:noFill/>
            <a:miter lim="800000"/>
            <a:headEnd/>
            <a:tailEnd/>
          </a:ln>
        </p:spPr>
        <p:txBody>
          <a:bodyPr>
            <a:spAutoFit/>
          </a:bodyPr>
          <a:lstStyle/>
          <a:p>
            <a:pPr>
              <a:spcBef>
                <a:spcPct val="50000"/>
              </a:spcBef>
            </a:pPr>
            <a:r>
              <a:rPr lang="sv-SE"/>
              <a:t>start</a:t>
            </a:r>
            <a:endParaRPr lang="en-US"/>
          </a:p>
        </p:txBody>
      </p:sp>
      <p:sp>
        <p:nvSpPr>
          <p:cNvPr id="20491" name="Line 11"/>
          <p:cNvSpPr>
            <a:spLocks noChangeShapeType="1"/>
          </p:cNvSpPr>
          <p:nvPr/>
        </p:nvSpPr>
        <p:spPr bwMode="auto">
          <a:xfrm flipH="1">
            <a:off x="1547664" y="2111326"/>
            <a:ext cx="1230560" cy="2155874"/>
          </a:xfrm>
          <a:prstGeom prst="line">
            <a:avLst/>
          </a:prstGeom>
          <a:noFill/>
          <a:ln w="9525">
            <a:solidFill>
              <a:srgbClr val="FFFF00"/>
            </a:solidFill>
            <a:round/>
            <a:headEnd/>
            <a:tailEnd type="triangle" w="med" len="med"/>
          </a:ln>
        </p:spPr>
        <p:txBody>
          <a:bodyPr/>
          <a:lstStyle/>
          <a:p>
            <a:endParaRPr lang="en-US"/>
          </a:p>
        </p:txBody>
      </p:sp>
      <p:sp>
        <p:nvSpPr>
          <p:cNvPr id="20492" name="Line 12"/>
          <p:cNvSpPr>
            <a:spLocks noChangeShapeType="1"/>
          </p:cNvSpPr>
          <p:nvPr/>
        </p:nvSpPr>
        <p:spPr bwMode="auto">
          <a:xfrm flipV="1">
            <a:off x="3276600" y="457200"/>
            <a:ext cx="990600" cy="1154361"/>
          </a:xfrm>
          <a:prstGeom prst="line">
            <a:avLst/>
          </a:prstGeom>
          <a:noFill/>
          <a:ln w="9525">
            <a:solidFill>
              <a:srgbClr val="FFFF00"/>
            </a:solidFill>
            <a:round/>
            <a:headEnd/>
            <a:tailEnd type="triangle" w="med" len="med"/>
          </a:ln>
        </p:spPr>
        <p:txBody>
          <a:bodyPr/>
          <a:lstStyle/>
          <a:p>
            <a:endParaRPr lang="en-US"/>
          </a:p>
        </p:txBody>
      </p:sp>
      <p:sp>
        <p:nvSpPr>
          <p:cNvPr id="20494" name="textruta 14"/>
          <p:cNvSpPr txBox="1">
            <a:spLocks noChangeArrowheads="1"/>
          </p:cNvSpPr>
          <p:nvPr/>
        </p:nvSpPr>
        <p:spPr bwMode="auto">
          <a:xfrm>
            <a:off x="5329784" y="3988361"/>
            <a:ext cx="3848100" cy="923330"/>
          </a:xfrm>
          <a:prstGeom prst="rect">
            <a:avLst/>
          </a:prstGeom>
          <a:noFill/>
          <a:ln w="9525">
            <a:noFill/>
            <a:miter lim="800000"/>
            <a:headEnd/>
            <a:tailEnd/>
          </a:ln>
        </p:spPr>
        <p:txBody>
          <a:bodyPr wrap="square">
            <a:spAutoFit/>
          </a:bodyPr>
          <a:lstStyle/>
          <a:p>
            <a:r>
              <a:rPr lang="sv-SE" dirty="0"/>
              <a:t>Samuelsson, Leffler &amp; Hansson, 2005, 2007, 2011</a:t>
            </a:r>
          </a:p>
          <a:p>
            <a:r>
              <a:rPr lang="sv-SE" dirty="0"/>
              <a:t>Landerholm &amp; Hansson, 2010</a:t>
            </a:r>
          </a:p>
        </p:txBody>
      </p:sp>
      <p:sp>
        <p:nvSpPr>
          <p:cNvPr id="15" name="Rektangel 14"/>
          <p:cNvSpPr/>
          <p:nvPr/>
        </p:nvSpPr>
        <p:spPr>
          <a:xfrm>
            <a:off x="5867400" y="633998"/>
            <a:ext cx="3238500" cy="1477328"/>
          </a:xfrm>
          <a:prstGeom prst="rect">
            <a:avLst/>
          </a:prstGeom>
        </p:spPr>
        <p:txBody>
          <a:bodyPr wrap="square">
            <a:spAutoFit/>
          </a:bodyPr>
          <a:lstStyle/>
          <a:p>
            <a:pPr>
              <a:spcBef>
                <a:spcPct val="50000"/>
              </a:spcBef>
            </a:pPr>
            <a:r>
              <a:rPr lang="sv-SE" dirty="0" err="1" smtClean="0"/>
              <a:t>Recording</a:t>
            </a:r>
            <a:r>
              <a:rPr lang="sv-SE" dirty="0" smtClean="0"/>
              <a:t> of VAS ratings of pain </a:t>
            </a:r>
            <a:r>
              <a:rPr lang="sv-SE" dirty="0" err="1" smtClean="0"/>
              <a:t>intensity</a:t>
            </a:r>
            <a:r>
              <a:rPr lang="sv-SE" dirty="0" smtClean="0"/>
              <a:t> </a:t>
            </a:r>
            <a:r>
              <a:rPr lang="sv-SE" dirty="0" err="1" smtClean="0"/>
              <a:t>during</a:t>
            </a:r>
            <a:r>
              <a:rPr lang="sv-SE" dirty="0" smtClean="0"/>
              <a:t> </a:t>
            </a:r>
            <a:r>
              <a:rPr lang="sv-SE" dirty="0" err="1" smtClean="0"/>
              <a:t>stimulation=dynamic</a:t>
            </a:r>
            <a:r>
              <a:rPr lang="sv-SE" dirty="0" smtClean="0"/>
              <a:t> VAS, </a:t>
            </a:r>
            <a:r>
              <a:rPr lang="sv-SE" dirty="0" err="1" smtClean="0"/>
              <a:t>calculating</a:t>
            </a:r>
            <a:r>
              <a:rPr lang="sv-SE" dirty="0" smtClean="0"/>
              <a:t> </a:t>
            </a:r>
            <a:r>
              <a:rPr lang="sv-SE" dirty="0" err="1" smtClean="0"/>
              <a:t>AUC=total</a:t>
            </a:r>
            <a:r>
              <a:rPr lang="sv-SE" dirty="0" smtClean="0"/>
              <a:t> </a:t>
            </a:r>
            <a:r>
              <a:rPr lang="sv-SE" dirty="0" err="1" smtClean="0"/>
              <a:t>dynamic</a:t>
            </a:r>
            <a:r>
              <a:rPr lang="sv-SE" dirty="0" smtClean="0"/>
              <a:t> VAS (</a:t>
            </a:r>
            <a:r>
              <a:rPr lang="sv-SE" dirty="0" err="1" smtClean="0"/>
              <a:t>td</a:t>
            </a:r>
            <a:r>
              <a:rPr lang="sv-SE" dirty="0" smtClean="0"/>
              <a:t> VAS)</a:t>
            </a:r>
            <a:endParaRPr lang="en-US" dirty="0"/>
          </a:p>
        </p:txBody>
      </p:sp>
      <p:pic>
        <p:nvPicPr>
          <p:cNvPr id="16" name="Picture 2"/>
          <p:cNvPicPr>
            <a:picLocks noChangeAspect="1" noChangeArrowheads="1"/>
          </p:cNvPicPr>
          <p:nvPr/>
        </p:nvPicPr>
        <p:blipFill>
          <a:blip r:embed="rId3" cstate="print"/>
          <a:srcRect/>
          <a:stretch>
            <a:fillRect/>
          </a:stretch>
        </p:blipFill>
        <p:spPr bwMode="auto">
          <a:xfrm>
            <a:off x="5715000" y="4911691"/>
            <a:ext cx="3274066" cy="1757669"/>
          </a:xfrm>
          <a:prstGeom prst="rect">
            <a:avLst/>
          </a:prstGeom>
          <a:noFill/>
          <a:ln w="9525">
            <a:noFill/>
            <a:miter lim="800000"/>
            <a:headEnd/>
            <a:tailEnd/>
          </a:ln>
        </p:spPr>
      </p:pic>
      <p:pic>
        <p:nvPicPr>
          <p:cNvPr id="17" name="Picture 2" descr="P0000122"/>
          <p:cNvPicPr>
            <a:picLocks noChangeAspect="1" noChangeArrowheads="1"/>
          </p:cNvPicPr>
          <p:nvPr/>
        </p:nvPicPr>
        <p:blipFill>
          <a:blip r:embed="rId4" cstate="print"/>
          <a:srcRect b="20793"/>
          <a:stretch>
            <a:fillRect/>
          </a:stretch>
        </p:blipFill>
        <p:spPr bwMode="auto">
          <a:xfrm>
            <a:off x="125611" y="4913531"/>
            <a:ext cx="4025008" cy="1901969"/>
          </a:xfrm>
          <a:prstGeom prst="rect">
            <a:avLst/>
          </a:prstGeom>
          <a:noFill/>
          <a:ln w="9525">
            <a:noFill/>
            <a:miter lim="800000"/>
            <a:headEnd/>
            <a:tailEnd/>
          </a:ln>
        </p:spPr>
      </p:pic>
      <p:sp>
        <p:nvSpPr>
          <p:cNvPr id="18" name="textruta 17"/>
          <p:cNvSpPr txBox="1"/>
          <p:nvPr/>
        </p:nvSpPr>
        <p:spPr>
          <a:xfrm>
            <a:off x="0" y="4913531"/>
            <a:ext cx="4032448" cy="369332"/>
          </a:xfrm>
          <a:prstGeom prst="rect">
            <a:avLst/>
          </a:prstGeom>
          <a:noFill/>
        </p:spPr>
        <p:txBody>
          <a:bodyPr wrap="square" rtlCol="0">
            <a:spAutoFit/>
          </a:bodyPr>
          <a:lstStyle/>
          <a:p>
            <a:r>
              <a:rPr lang="en-US" dirty="0" smtClean="0"/>
              <a:t>          16 mm    8 mm 4 mm</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cstate="print"/>
          <a:srcRect l="17412" r="16424" b="14286"/>
          <a:stretch>
            <a:fillRect/>
          </a:stretch>
        </p:blipFill>
        <p:spPr bwMode="auto">
          <a:xfrm>
            <a:off x="0" y="404664"/>
            <a:ext cx="4332482" cy="2736304"/>
          </a:xfrm>
          <a:prstGeom prst="rect">
            <a:avLst/>
          </a:prstGeom>
          <a:noFill/>
          <a:ln w="9525">
            <a:noFill/>
            <a:miter lim="800000"/>
            <a:headEnd/>
            <a:tailEnd/>
          </a:ln>
        </p:spPr>
      </p:pic>
      <p:sp>
        <p:nvSpPr>
          <p:cNvPr id="3" name="Rektangel 2"/>
          <p:cNvSpPr/>
          <p:nvPr/>
        </p:nvSpPr>
        <p:spPr>
          <a:xfrm>
            <a:off x="539552" y="5085184"/>
            <a:ext cx="8352928" cy="1200329"/>
          </a:xfrm>
          <a:prstGeom prst="rect">
            <a:avLst/>
          </a:prstGeom>
        </p:spPr>
        <p:txBody>
          <a:bodyPr wrap="square">
            <a:spAutoFit/>
          </a:bodyPr>
          <a:lstStyle/>
          <a:p>
            <a:r>
              <a:rPr lang="en-US" sz="2400" dirty="0" smtClean="0">
                <a:latin typeface="Times New Roman" pitchFamily="18" charset="0"/>
                <a:cs typeface="Times New Roman" pitchFamily="18" charset="0"/>
              </a:rPr>
              <a:t>Significantly increased total brush evoked pain intensity was demonstrated with increased brushing length and number of strokes (P&lt;0.001), but not while altering brush width.</a:t>
            </a:r>
            <a:endParaRPr lang="en-US" sz="2400" dirty="0">
              <a:latin typeface="Times New Roman" pitchFamily="18" charset="0"/>
              <a:cs typeface="Times New Roman" pitchFamily="18" charset="0"/>
            </a:endParaRPr>
          </a:p>
        </p:txBody>
      </p:sp>
      <p:pic>
        <p:nvPicPr>
          <p:cNvPr id="124929" name="Picture 1"/>
          <p:cNvPicPr>
            <a:picLocks noChangeAspect="1" noChangeArrowheads="1"/>
          </p:cNvPicPr>
          <p:nvPr/>
        </p:nvPicPr>
        <p:blipFill>
          <a:blip r:embed="rId3" cstate="print"/>
          <a:srcRect/>
          <a:stretch>
            <a:fillRect/>
          </a:stretch>
        </p:blipFill>
        <p:spPr bwMode="auto">
          <a:xfrm>
            <a:off x="4427983" y="1916832"/>
            <a:ext cx="4716017" cy="2451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1259632" y="116632"/>
            <a:ext cx="6120680" cy="2177586"/>
          </a:xfrm>
          <a:prstGeom prst="rect">
            <a:avLst/>
          </a:prstGeom>
          <a:noFill/>
          <a:ln w="9525">
            <a:noFill/>
            <a:miter lim="800000"/>
            <a:headEnd/>
            <a:tailEnd/>
          </a:ln>
        </p:spPr>
      </p:pic>
      <p:pic>
        <p:nvPicPr>
          <p:cNvPr id="179203" name="Picture 3"/>
          <p:cNvPicPr>
            <a:picLocks noChangeAspect="1" noChangeArrowheads="1"/>
          </p:cNvPicPr>
          <p:nvPr/>
        </p:nvPicPr>
        <p:blipFill>
          <a:blip r:embed="rId3" cstate="print"/>
          <a:srcRect/>
          <a:stretch>
            <a:fillRect/>
          </a:stretch>
        </p:blipFill>
        <p:spPr bwMode="auto">
          <a:xfrm>
            <a:off x="4283968" y="2420888"/>
            <a:ext cx="3804516" cy="3089011"/>
          </a:xfrm>
          <a:prstGeom prst="rect">
            <a:avLst/>
          </a:prstGeom>
          <a:noFill/>
          <a:ln w="9525">
            <a:noFill/>
            <a:miter lim="800000"/>
            <a:headEnd/>
            <a:tailEnd/>
          </a:ln>
        </p:spPr>
      </p:pic>
      <p:pic>
        <p:nvPicPr>
          <p:cNvPr id="179204" name="Picture 4"/>
          <p:cNvPicPr>
            <a:picLocks noChangeAspect="1" noChangeArrowheads="1"/>
          </p:cNvPicPr>
          <p:nvPr/>
        </p:nvPicPr>
        <p:blipFill>
          <a:blip r:embed="rId4" cstate="print"/>
          <a:srcRect/>
          <a:stretch>
            <a:fillRect/>
          </a:stretch>
        </p:blipFill>
        <p:spPr bwMode="auto">
          <a:xfrm>
            <a:off x="323528" y="2348880"/>
            <a:ext cx="3849241" cy="3215947"/>
          </a:xfrm>
          <a:prstGeom prst="rect">
            <a:avLst/>
          </a:prstGeom>
          <a:noFill/>
          <a:ln w="9525">
            <a:noFill/>
            <a:miter lim="800000"/>
            <a:headEnd/>
            <a:tailEnd/>
          </a:ln>
        </p:spPr>
      </p:pic>
      <p:sp>
        <p:nvSpPr>
          <p:cNvPr id="5" name="Rektangel 4"/>
          <p:cNvSpPr/>
          <p:nvPr/>
        </p:nvSpPr>
        <p:spPr>
          <a:xfrm>
            <a:off x="899592" y="5805264"/>
            <a:ext cx="6912768" cy="1015663"/>
          </a:xfrm>
          <a:prstGeom prst="rect">
            <a:avLst/>
          </a:prstGeom>
        </p:spPr>
        <p:txBody>
          <a:bodyPr wrap="square">
            <a:spAutoFit/>
          </a:bodyPr>
          <a:lstStyle/>
          <a:p>
            <a:r>
              <a:rPr lang="en-US" sz="2000" dirty="0" smtClean="0">
                <a:latin typeface="Times New Roman" pitchFamily="18" charset="0"/>
                <a:cs typeface="Times New Roman" pitchFamily="18" charset="0"/>
              </a:rPr>
              <a:t>Significantly increased total brush-evoked pain intensity was demonstrated with lower stroking velocity (P &lt; 0.001) and higher brushing force (P &lt; 0.05).</a:t>
            </a:r>
            <a:endParaRPr lang="en-US" sz="2000" dirty="0">
              <a:latin typeface="Times New Roman" pitchFamily="18" charset="0"/>
              <a:cs typeface="Times New Roman" pitchFamily="18" charset="0"/>
            </a:endParaRPr>
          </a:p>
        </p:txBody>
      </p:sp>
      <p:pic>
        <p:nvPicPr>
          <p:cNvPr id="6" name="Picture 1"/>
          <p:cNvPicPr>
            <a:picLocks noChangeAspect="1" noChangeArrowheads="1"/>
          </p:cNvPicPr>
          <p:nvPr/>
        </p:nvPicPr>
        <p:blipFill rotWithShape="1">
          <a:blip r:embed="rId5">
            <a:extLst>
              <a:ext uri="{28A0092B-C50C-407E-A947-70E740481C1C}">
                <a14:useLocalDpi xmlns:a14="http://schemas.microsoft.com/office/drawing/2010/main" val="0"/>
              </a:ext>
            </a:extLst>
          </a:blip>
          <a:srcRect l="54821" t="42213" r="32151" b="8582"/>
          <a:stretch/>
        </p:blipFill>
        <p:spPr bwMode="auto">
          <a:xfrm>
            <a:off x="8188557" y="3068960"/>
            <a:ext cx="599951" cy="218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ihandsfigur 2"/>
          <p:cNvSpPr/>
          <p:nvPr/>
        </p:nvSpPr>
        <p:spPr>
          <a:xfrm>
            <a:off x="1403648" y="404664"/>
            <a:ext cx="6232659" cy="5682841"/>
          </a:xfrm>
          <a:custGeom>
            <a:avLst/>
            <a:gdLst>
              <a:gd name="connsiteX0" fmla="*/ 1199101 w 6232659"/>
              <a:gd name="connsiteY0" fmla="*/ 1178301 h 5682841"/>
              <a:gd name="connsiteX1" fmla="*/ 1031461 w 6232659"/>
              <a:gd name="connsiteY1" fmla="*/ 1239261 h 5682841"/>
              <a:gd name="connsiteX2" fmla="*/ 863821 w 6232659"/>
              <a:gd name="connsiteY2" fmla="*/ 1330701 h 5682841"/>
              <a:gd name="connsiteX3" fmla="*/ 741901 w 6232659"/>
              <a:gd name="connsiteY3" fmla="*/ 1406901 h 5682841"/>
              <a:gd name="connsiteX4" fmla="*/ 574261 w 6232659"/>
              <a:gd name="connsiteY4" fmla="*/ 1544061 h 5682841"/>
              <a:gd name="connsiteX5" fmla="*/ 452341 w 6232659"/>
              <a:gd name="connsiteY5" fmla="*/ 1696461 h 5682841"/>
              <a:gd name="connsiteX6" fmla="*/ 391381 w 6232659"/>
              <a:gd name="connsiteY6" fmla="*/ 1803141 h 5682841"/>
              <a:gd name="connsiteX7" fmla="*/ 315181 w 6232659"/>
              <a:gd name="connsiteY7" fmla="*/ 1970781 h 5682841"/>
              <a:gd name="connsiteX8" fmla="*/ 284701 w 6232659"/>
              <a:gd name="connsiteY8" fmla="*/ 2031741 h 5682841"/>
              <a:gd name="connsiteX9" fmla="*/ 223741 w 6232659"/>
              <a:gd name="connsiteY9" fmla="*/ 2138421 h 5682841"/>
              <a:gd name="connsiteX10" fmla="*/ 193261 w 6232659"/>
              <a:gd name="connsiteY10" fmla="*/ 2245101 h 5682841"/>
              <a:gd name="connsiteX11" fmla="*/ 117061 w 6232659"/>
              <a:gd name="connsiteY11" fmla="*/ 2427981 h 5682841"/>
              <a:gd name="connsiteX12" fmla="*/ 56101 w 6232659"/>
              <a:gd name="connsiteY12" fmla="*/ 2641341 h 5682841"/>
              <a:gd name="connsiteX13" fmla="*/ 40861 w 6232659"/>
              <a:gd name="connsiteY13" fmla="*/ 2763261 h 5682841"/>
              <a:gd name="connsiteX14" fmla="*/ 25621 w 6232659"/>
              <a:gd name="connsiteY14" fmla="*/ 2854701 h 5682841"/>
              <a:gd name="connsiteX15" fmla="*/ 25621 w 6232659"/>
              <a:gd name="connsiteY15" fmla="*/ 3738621 h 5682841"/>
              <a:gd name="connsiteX16" fmla="*/ 40861 w 6232659"/>
              <a:gd name="connsiteY16" fmla="*/ 3814821 h 5682841"/>
              <a:gd name="connsiteX17" fmla="*/ 101821 w 6232659"/>
              <a:gd name="connsiteY17" fmla="*/ 3906261 h 5682841"/>
              <a:gd name="connsiteX18" fmla="*/ 238981 w 6232659"/>
              <a:gd name="connsiteY18" fmla="*/ 4104381 h 5682841"/>
              <a:gd name="connsiteX19" fmla="*/ 269461 w 6232659"/>
              <a:gd name="connsiteY19" fmla="*/ 4150101 h 5682841"/>
              <a:gd name="connsiteX20" fmla="*/ 391381 w 6232659"/>
              <a:gd name="connsiteY20" fmla="*/ 4241541 h 5682841"/>
              <a:gd name="connsiteX21" fmla="*/ 421861 w 6232659"/>
              <a:gd name="connsiteY21" fmla="*/ 4302501 h 5682841"/>
              <a:gd name="connsiteX22" fmla="*/ 680941 w 6232659"/>
              <a:gd name="connsiteY22" fmla="*/ 4500621 h 5682841"/>
              <a:gd name="connsiteX23" fmla="*/ 924781 w 6232659"/>
              <a:gd name="connsiteY23" fmla="*/ 4653021 h 5682841"/>
              <a:gd name="connsiteX24" fmla="*/ 970501 w 6232659"/>
              <a:gd name="connsiteY24" fmla="*/ 4668261 h 5682841"/>
              <a:gd name="connsiteX25" fmla="*/ 1092421 w 6232659"/>
              <a:gd name="connsiteY25" fmla="*/ 4774941 h 5682841"/>
              <a:gd name="connsiteX26" fmla="*/ 1275301 w 6232659"/>
              <a:gd name="connsiteY26" fmla="*/ 4896861 h 5682841"/>
              <a:gd name="connsiteX27" fmla="*/ 1412461 w 6232659"/>
              <a:gd name="connsiteY27" fmla="*/ 4973061 h 5682841"/>
              <a:gd name="connsiteX28" fmla="*/ 1641061 w 6232659"/>
              <a:gd name="connsiteY28" fmla="*/ 5049261 h 5682841"/>
              <a:gd name="connsiteX29" fmla="*/ 2067781 w 6232659"/>
              <a:gd name="connsiteY29" fmla="*/ 5308341 h 5682841"/>
              <a:gd name="connsiteX30" fmla="*/ 2174461 w 6232659"/>
              <a:gd name="connsiteY30" fmla="*/ 5369301 h 5682841"/>
              <a:gd name="connsiteX31" fmla="*/ 2433541 w 6232659"/>
              <a:gd name="connsiteY31" fmla="*/ 5460741 h 5682841"/>
              <a:gd name="connsiteX32" fmla="*/ 2585941 w 6232659"/>
              <a:gd name="connsiteY32" fmla="*/ 5506461 h 5682841"/>
              <a:gd name="connsiteX33" fmla="*/ 2784061 w 6232659"/>
              <a:gd name="connsiteY33" fmla="*/ 5536941 h 5682841"/>
              <a:gd name="connsiteX34" fmla="*/ 2966941 w 6232659"/>
              <a:gd name="connsiteY34" fmla="*/ 5597901 h 5682841"/>
              <a:gd name="connsiteX35" fmla="*/ 3027901 w 6232659"/>
              <a:gd name="connsiteY35" fmla="*/ 5628381 h 5682841"/>
              <a:gd name="connsiteX36" fmla="*/ 3119341 w 6232659"/>
              <a:gd name="connsiteY36" fmla="*/ 5643621 h 5682841"/>
              <a:gd name="connsiteX37" fmla="*/ 3317461 w 6232659"/>
              <a:gd name="connsiteY37" fmla="*/ 5674101 h 5682841"/>
              <a:gd name="connsiteX38" fmla="*/ 3805141 w 6232659"/>
              <a:gd name="connsiteY38" fmla="*/ 5658861 h 5682841"/>
              <a:gd name="connsiteX39" fmla="*/ 4064221 w 6232659"/>
              <a:gd name="connsiteY39" fmla="*/ 5521701 h 5682841"/>
              <a:gd name="connsiteX40" fmla="*/ 4155661 w 6232659"/>
              <a:gd name="connsiteY40" fmla="*/ 5445501 h 5682841"/>
              <a:gd name="connsiteX41" fmla="*/ 4247101 w 6232659"/>
              <a:gd name="connsiteY41" fmla="*/ 5399781 h 5682841"/>
              <a:gd name="connsiteX42" fmla="*/ 4475701 w 6232659"/>
              <a:gd name="connsiteY42" fmla="*/ 5277861 h 5682841"/>
              <a:gd name="connsiteX43" fmla="*/ 4658581 w 6232659"/>
              <a:gd name="connsiteY43" fmla="*/ 5216901 h 5682841"/>
              <a:gd name="connsiteX44" fmla="*/ 4902421 w 6232659"/>
              <a:gd name="connsiteY44" fmla="*/ 5064501 h 5682841"/>
              <a:gd name="connsiteX45" fmla="*/ 4978621 w 6232659"/>
              <a:gd name="connsiteY45" fmla="*/ 5018781 h 5682841"/>
              <a:gd name="connsiteX46" fmla="*/ 5131021 w 6232659"/>
              <a:gd name="connsiteY46" fmla="*/ 4881621 h 5682841"/>
              <a:gd name="connsiteX47" fmla="*/ 5268181 w 6232659"/>
              <a:gd name="connsiteY47" fmla="*/ 4668261 h 5682841"/>
              <a:gd name="connsiteX48" fmla="*/ 5420581 w 6232659"/>
              <a:gd name="connsiteY48" fmla="*/ 4378701 h 5682841"/>
              <a:gd name="connsiteX49" fmla="*/ 5451061 w 6232659"/>
              <a:gd name="connsiteY49" fmla="*/ 4256781 h 5682841"/>
              <a:gd name="connsiteX50" fmla="*/ 5512021 w 6232659"/>
              <a:gd name="connsiteY50" fmla="*/ 4134861 h 5682841"/>
              <a:gd name="connsiteX51" fmla="*/ 5588221 w 6232659"/>
              <a:gd name="connsiteY51" fmla="*/ 3921501 h 5682841"/>
              <a:gd name="connsiteX52" fmla="*/ 5603461 w 6232659"/>
              <a:gd name="connsiteY52" fmla="*/ 3845301 h 5682841"/>
              <a:gd name="connsiteX53" fmla="*/ 5679661 w 6232659"/>
              <a:gd name="connsiteY53" fmla="*/ 3677661 h 5682841"/>
              <a:gd name="connsiteX54" fmla="*/ 5755861 w 6232659"/>
              <a:gd name="connsiteY54" fmla="*/ 3540501 h 5682841"/>
              <a:gd name="connsiteX55" fmla="*/ 5801581 w 6232659"/>
              <a:gd name="connsiteY55" fmla="*/ 3388101 h 5682841"/>
              <a:gd name="connsiteX56" fmla="*/ 5832061 w 6232659"/>
              <a:gd name="connsiteY56" fmla="*/ 3342381 h 5682841"/>
              <a:gd name="connsiteX57" fmla="*/ 5877781 w 6232659"/>
              <a:gd name="connsiteY57" fmla="*/ 3189981 h 5682841"/>
              <a:gd name="connsiteX58" fmla="*/ 5923501 w 6232659"/>
              <a:gd name="connsiteY58" fmla="*/ 3052821 h 5682841"/>
              <a:gd name="connsiteX59" fmla="*/ 5953981 w 6232659"/>
              <a:gd name="connsiteY59" fmla="*/ 2869941 h 5682841"/>
              <a:gd name="connsiteX60" fmla="*/ 6014941 w 6232659"/>
              <a:gd name="connsiteY60" fmla="*/ 2641341 h 5682841"/>
              <a:gd name="connsiteX61" fmla="*/ 6075901 w 6232659"/>
              <a:gd name="connsiteY61" fmla="*/ 2519421 h 5682841"/>
              <a:gd name="connsiteX62" fmla="*/ 6197821 w 6232659"/>
              <a:gd name="connsiteY62" fmla="*/ 1803141 h 5682841"/>
              <a:gd name="connsiteX63" fmla="*/ 6197821 w 6232659"/>
              <a:gd name="connsiteY63" fmla="*/ 705861 h 5682841"/>
              <a:gd name="connsiteX64" fmla="*/ 6106381 w 6232659"/>
              <a:gd name="connsiteY64" fmla="*/ 644901 h 5682841"/>
              <a:gd name="connsiteX65" fmla="*/ 5984461 w 6232659"/>
              <a:gd name="connsiteY65" fmla="*/ 599181 h 5682841"/>
              <a:gd name="connsiteX66" fmla="*/ 5938741 w 6232659"/>
              <a:gd name="connsiteY66" fmla="*/ 583941 h 5682841"/>
              <a:gd name="connsiteX67" fmla="*/ 5725381 w 6232659"/>
              <a:gd name="connsiteY67" fmla="*/ 538221 h 5682841"/>
              <a:gd name="connsiteX68" fmla="*/ 5603461 w 6232659"/>
              <a:gd name="connsiteY68" fmla="*/ 492501 h 5682841"/>
              <a:gd name="connsiteX69" fmla="*/ 5512021 w 6232659"/>
              <a:gd name="connsiteY69" fmla="*/ 446781 h 5682841"/>
              <a:gd name="connsiteX70" fmla="*/ 5359621 w 6232659"/>
              <a:gd name="connsiteY70" fmla="*/ 416301 h 5682841"/>
              <a:gd name="connsiteX71" fmla="*/ 5100541 w 6232659"/>
              <a:gd name="connsiteY71" fmla="*/ 294381 h 5682841"/>
              <a:gd name="connsiteX72" fmla="*/ 4917661 w 6232659"/>
              <a:gd name="connsiteY72" fmla="*/ 248661 h 5682841"/>
              <a:gd name="connsiteX73" fmla="*/ 4704301 w 6232659"/>
              <a:gd name="connsiteY73" fmla="*/ 187701 h 5682841"/>
              <a:gd name="connsiteX74" fmla="*/ 4567141 w 6232659"/>
              <a:gd name="connsiteY74" fmla="*/ 172461 h 5682841"/>
              <a:gd name="connsiteX75" fmla="*/ 3317461 w 6232659"/>
              <a:gd name="connsiteY75" fmla="*/ 141981 h 5682841"/>
              <a:gd name="connsiteX76" fmla="*/ 2905981 w 6232659"/>
              <a:gd name="connsiteY76" fmla="*/ 111501 h 5682841"/>
              <a:gd name="connsiteX77" fmla="*/ 2799301 w 6232659"/>
              <a:gd name="connsiteY77" fmla="*/ 81021 h 5682841"/>
              <a:gd name="connsiteX78" fmla="*/ 2707861 w 6232659"/>
              <a:gd name="connsiteY78" fmla="*/ 65781 h 5682841"/>
              <a:gd name="connsiteX79" fmla="*/ 2662141 w 6232659"/>
              <a:gd name="connsiteY79" fmla="*/ 50541 h 5682841"/>
              <a:gd name="connsiteX80" fmla="*/ 2540221 w 6232659"/>
              <a:gd name="connsiteY80" fmla="*/ 35301 h 5682841"/>
              <a:gd name="connsiteX81" fmla="*/ 2098261 w 6232659"/>
              <a:gd name="connsiteY81" fmla="*/ 4821 h 5682841"/>
              <a:gd name="connsiteX82" fmla="*/ 1732501 w 6232659"/>
              <a:gd name="connsiteY82" fmla="*/ 20061 h 5682841"/>
              <a:gd name="connsiteX83" fmla="*/ 1641061 w 6232659"/>
              <a:gd name="connsiteY83" fmla="*/ 81021 h 5682841"/>
              <a:gd name="connsiteX84" fmla="*/ 1488661 w 6232659"/>
              <a:gd name="connsiteY84" fmla="*/ 157221 h 5682841"/>
              <a:gd name="connsiteX85" fmla="*/ 1397221 w 6232659"/>
              <a:gd name="connsiteY85" fmla="*/ 248661 h 5682841"/>
              <a:gd name="connsiteX86" fmla="*/ 1305781 w 6232659"/>
              <a:gd name="connsiteY86" fmla="*/ 294381 h 5682841"/>
              <a:gd name="connsiteX87" fmla="*/ 1183861 w 6232659"/>
              <a:gd name="connsiteY87" fmla="*/ 462021 h 5682841"/>
              <a:gd name="connsiteX88" fmla="*/ 1077181 w 6232659"/>
              <a:gd name="connsiteY88" fmla="*/ 675381 h 5682841"/>
              <a:gd name="connsiteX89" fmla="*/ 1016221 w 6232659"/>
              <a:gd name="connsiteY89" fmla="*/ 797301 h 5682841"/>
              <a:gd name="connsiteX90" fmla="*/ 985741 w 6232659"/>
              <a:gd name="connsiteY90" fmla="*/ 858261 h 5682841"/>
              <a:gd name="connsiteX91" fmla="*/ 955261 w 6232659"/>
              <a:gd name="connsiteY91" fmla="*/ 903981 h 5682841"/>
              <a:gd name="connsiteX92" fmla="*/ 940021 w 6232659"/>
              <a:gd name="connsiteY92" fmla="*/ 949701 h 5682841"/>
              <a:gd name="connsiteX93" fmla="*/ 848581 w 6232659"/>
              <a:gd name="connsiteY93" fmla="*/ 1025901 h 5682841"/>
              <a:gd name="connsiteX94" fmla="*/ 802861 w 6232659"/>
              <a:gd name="connsiteY94" fmla="*/ 1117341 h 5682841"/>
              <a:gd name="connsiteX95" fmla="*/ 802861 w 6232659"/>
              <a:gd name="connsiteY95" fmla="*/ 1132581 h 568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232659" h="5682841">
                <a:moveTo>
                  <a:pt x="1199101" y="1178301"/>
                </a:moveTo>
                <a:cubicBezTo>
                  <a:pt x="1143221" y="1198621"/>
                  <a:pt x="1086668" y="1217178"/>
                  <a:pt x="1031461" y="1239261"/>
                </a:cubicBezTo>
                <a:cubicBezTo>
                  <a:pt x="992682" y="1254773"/>
                  <a:pt x="884200" y="1318474"/>
                  <a:pt x="863821" y="1330701"/>
                </a:cubicBezTo>
                <a:cubicBezTo>
                  <a:pt x="822726" y="1355358"/>
                  <a:pt x="775789" y="1373013"/>
                  <a:pt x="741901" y="1406901"/>
                </a:cubicBezTo>
                <a:cubicBezTo>
                  <a:pt x="629516" y="1519286"/>
                  <a:pt x="687423" y="1476164"/>
                  <a:pt x="574261" y="1544061"/>
                </a:cubicBezTo>
                <a:cubicBezTo>
                  <a:pt x="500221" y="1692141"/>
                  <a:pt x="605919" y="1496810"/>
                  <a:pt x="452341" y="1696461"/>
                </a:cubicBezTo>
                <a:cubicBezTo>
                  <a:pt x="427370" y="1728924"/>
                  <a:pt x="410993" y="1767186"/>
                  <a:pt x="391381" y="1803141"/>
                </a:cubicBezTo>
                <a:cubicBezTo>
                  <a:pt x="353644" y="1872325"/>
                  <a:pt x="352744" y="1888143"/>
                  <a:pt x="315181" y="1970781"/>
                </a:cubicBezTo>
                <a:cubicBezTo>
                  <a:pt x="305780" y="1991463"/>
                  <a:pt x="295973" y="2012016"/>
                  <a:pt x="284701" y="2031741"/>
                </a:cubicBezTo>
                <a:cubicBezTo>
                  <a:pt x="254232" y="2085062"/>
                  <a:pt x="246768" y="2075097"/>
                  <a:pt x="223741" y="2138421"/>
                </a:cubicBezTo>
                <a:cubicBezTo>
                  <a:pt x="211102" y="2173177"/>
                  <a:pt x="206046" y="2210398"/>
                  <a:pt x="193261" y="2245101"/>
                </a:cubicBezTo>
                <a:cubicBezTo>
                  <a:pt x="170431" y="2307069"/>
                  <a:pt x="117061" y="2427981"/>
                  <a:pt x="117061" y="2427981"/>
                </a:cubicBezTo>
                <a:cubicBezTo>
                  <a:pt x="67836" y="2723330"/>
                  <a:pt x="150384" y="2264209"/>
                  <a:pt x="56101" y="2641341"/>
                </a:cubicBezTo>
                <a:cubicBezTo>
                  <a:pt x="46168" y="2681074"/>
                  <a:pt x="46653" y="2722716"/>
                  <a:pt x="40861" y="2763261"/>
                </a:cubicBezTo>
                <a:cubicBezTo>
                  <a:pt x="36491" y="2793851"/>
                  <a:pt x="30701" y="2824221"/>
                  <a:pt x="25621" y="2854701"/>
                </a:cubicBezTo>
                <a:cubicBezTo>
                  <a:pt x="10602" y="3290256"/>
                  <a:pt x="0" y="3303066"/>
                  <a:pt x="25621" y="3738621"/>
                </a:cubicBezTo>
                <a:cubicBezTo>
                  <a:pt x="27142" y="3764479"/>
                  <a:pt x="30142" y="3791240"/>
                  <a:pt x="40861" y="3814821"/>
                </a:cubicBezTo>
                <a:cubicBezTo>
                  <a:pt x="56020" y="3848170"/>
                  <a:pt x="88216" y="3872249"/>
                  <a:pt x="101821" y="3906261"/>
                </a:cubicBezTo>
                <a:cubicBezTo>
                  <a:pt x="156280" y="4042409"/>
                  <a:pt x="106542" y="3942511"/>
                  <a:pt x="238981" y="4104381"/>
                </a:cubicBezTo>
                <a:cubicBezTo>
                  <a:pt x="250580" y="4118557"/>
                  <a:pt x="255847" y="4137848"/>
                  <a:pt x="269461" y="4150101"/>
                </a:cubicBezTo>
                <a:cubicBezTo>
                  <a:pt x="307220" y="4184084"/>
                  <a:pt x="350741" y="4211061"/>
                  <a:pt x="391381" y="4241541"/>
                </a:cubicBezTo>
                <a:cubicBezTo>
                  <a:pt x="401541" y="4261861"/>
                  <a:pt x="405797" y="4286437"/>
                  <a:pt x="421861" y="4302501"/>
                </a:cubicBezTo>
                <a:cubicBezTo>
                  <a:pt x="599084" y="4479724"/>
                  <a:pt x="554646" y="4458523"/>
                  <a:pt x="680941" y="4500621"/>
                </a:cubicBezTo>
                <a:cubicBezTo>
                  <a:pt x="754130" y="4555513"/>
                  <a:pt x="842853" y="4625712"/>
                  <a:pt x="924781" y="4653021"/>
                </a:cubicBezTo>
                <a:lnTo>
                  <a:pt x="970501" y="4668261"/>
                </a:lnTo>
                <a:cubicBezTo>
                  <a:pt x="1124207" y="4783540"/>
                  <a:pt x="934580" y="4636830"/>
                  <a:pt x="1092421" y="4774941"/>
                </a:cubicBezTo>
                <a:cubicBezTo>
                  <a:pt x="1147348" y="4823002"/>
                  <a:pt x="1215565" y="4857037"/>
                  <a:pt x="1275301" y="4896861"/>
                </a:cubicBezTo>
                <a:cubicBezTo>
                  <a:pt x="1365319" y="4956873"/>
                  <a:pt x="1304952" y="4935433"/>
                  <a:pt x="1412461" y="4973061"/>
                </a:cubicBezTo>
                <a:cubicBezTo>
                  <a:pt x="1488273" y="4999595"/>
                  <a:pt x="1641061" y="5049261"/>
                  <a:pt x="1641061" y="5049261"/>
                </a:cubicBezTo>
                <a:cubicBezTo>
                  <a:pt x="1860116" y="5213552"/>
                  <a:pt x="1708489" y="5108734"/>
                  <a:pt x="2067781" y="5308341"/>
                </a:cubicBezTo>
                <a:cubicBezTo>
                  <a:pt x="2103583" y="5328231"/>
                  <a:pt x="2135840" y="5355670"/>
                  <a:pt x="2174461" y="5369301"/>
                </a:cubicBezTo>
                <a:lnTo>
                  <a:pt x="2433541" y="5460741"/>
                </a:lnTo>
                <a:cubicBezTo>
                  <a:pt x="2483856" y="5477513"/>
                  <a:pt x="2533521" y="5498396"/>
                  <a:pt x="2585941" y="5506461"/>
                </a:cubicBezTo>
                <a:lnTo>
                  <a:pt x="2784061" y="5536941"/>
                </a:lnTo>
                <a:cubicBezTo>
                  <a:pt x="2845021" y="5557261"/>
                  <a:pt x="2906775" y="5575339"/>
                  <a:pt x="2966941" y="5597901"/>
                </a:cubicBezTo>
                <a:cubicBezTo>
                  <a:pt x="2988213" y="5605878"/>
                  <a:pt x="3006141" y="5621853"/>
                  <a:pt x="3027901" y="5628381"/>
                </a:cubicBezTo>
                <a:cubicBezTo>
                  <a:pt x="3057498" y="5637260"/>
                  <a:pt x="3088800" y="5638922"/>
                  <a:pt x="3119341" y="5643621"/>
                </a:cubicBezTo>
                <a:cubicBezTo>
                  <a:pt x="3374271" y="5682841"/>
                  <a:pt x="3089374" y="5636086"/>
                  <a:pt x="3317461" y="5674101"/>
                </a:cubicBezTo>
                <a:cubicBezTo>
                  <a:pt x="3480021" y="5669021"/>
                  <a:pt x="3642981" y="5671335"/>
                  <a:pt x="3805141" y="5658861"/>
                </a:cubicBezTo>
                <a:cubicBezTo>
                  <a:pt x="3911762" y="5650659"/>
                  <a:pt x="3981593" y="5583672"/>
                  <a:pt x="4064221" y="5521701"/>
                </a:cubicBezTo>
                <a:cubicBezTo>
                  <a:pt x="4095962" y="5497895"/>
                  <a:pt x="4122649" y="5467509"/>
                  <a:pt x="4155661" y="5445501"/>
                </a:cubicBezTo>
                <a:cubicBezTo>
                  <a:pt x="4184015" y="5426598"/>
                  <a:pt x="4217032" y="5415818"/>
                  <a:pt x="4247101" y="5399781"/>
                </a:cubicBezTo>
                <a:cubicBezTo>
                  <a:pt x="4276552" y="5384074"/>
                  <a:pt x="4427069" y="5296773"/>
                  <a:pt x="4475701" y="5277861"/>
                </a:cubicBezTo>
                <a:cubicBezTo>
                  <a:pt x="4535589" y="5254571"/>
                  <a:pt x="4601107" y="5245638"/>
                  <a:pt x="4658581" y="5216901"/>
                </a:cubicBezTo>
                <a:cubicBezTo>
                  <a:pt x="4744311" y="5174036"/>
                  <a:pt x="4820924" y="5114952"/>
                  <a:pt x="4902421" y="5064501"/>
                </a:cubicBezTo>
                <a:cubicBezTo>
                  <a:pt x="4927607" y="5048910"/>
                  <a:pt x="4956604" y="5038597"/>
                  <a:pt x="4978621" y="5018781"/>
                </a:cubicBezTo>
                <a:lnTo>
                  <a:pt x="5131021" y="4881621"/>
                </a:lnTo>
                <a:cubicBezTo>
                  <a:pt x="5224478" y="4694707"/>
                  <a:pt x="5118999" y="4892034"/>
                  <a:pt x="5268181" y="4668261"/>
                </a:cubicBezTo>
                <a:cubicBezTo>
                  <a:pt x="5306284" y="4611106"/>
                  <a:pt x="5405131" y="4417325"/>
                  <a:pt x="5420581" y="4378701"/>
                </a:cubicBezTo>
                <a:cubicBezTo>
                  <a:pt x="5436139" y="4339806"/>
                  <a:pt x="5436352" y="4296005"/>
                  <a:pt x="5451061" y="4256781"/>
                </a:cubicBezTo>
                <a:cubicBezTo>
                  <a:pt x="5467015" y="4214237"/>
                  <a:pt x="5494817" y="4176915"/>
                  <a:pt x="5512021" y="4134861"/>
                </a:cubicBezTo>
                <a:cubicBezTo>
                  <a:pt x="5540615" y="4064964"/>
                  <a:pt x="5565480" y="3993515"/>
                  <a:pt x="5588221" y="3921501"/>
                </a:cubicBezTo>
                <a:cubicBezTo>
                  <a:pt x="5596021" y="3896800"/>
                  <a:pt x="5594366" y="3869555"/>
                  <a:pt x="5603461" y="3845301"/>
                </a:cubicBezTo>
                <a:cubicBezTo>
                  <a:pt x="5625014" y="3787827"/>
                  <a:pt x="5652210" y="3732563"/>
                  <a:pt x="5679661" y="3677661"/>
                </a:cubicBezTo>
                <a:cubicBezTo>
                  <a:pt x="5737105" y="3562774"/>
                  <a:pt x="5686953" y="3724257"/>
                  <a:pt x="5755861" y="3540501"/>
                </a:cubicBezTo>
                <a:cubicBezTo>
                  <a:pt x="5774483" y="3490841"/>
                  <a:pt x="5782542" y="3437603"/>
                  <a:pt x="5801581" y="3388101"/>
                </a:cubicBezTo>
                <a:cubicBezTo>
                  <a:pt x="5808156" y="3371006"/>
                  <a:pt x="5824622" y="3359119"/>
                  <a:pt x="5832061" y="3342381"/>
                </a:cubicBezTo>
                <a:cubicBezTo>
                  <a:pt x="5867834" y="3261891"/>
                  <a:pt x="5855616" y="3262018"/>
                  <a:pt x="5877781" y="3189981"/>
                </a:cubicBezTo>
                <a:cubicBezTo>
                  <a:pt x="5891954" y="3143919"/>
                  <a:pt x="5910261" y="3099160"/>
                  <a:pt x="5923501" y="3052821"/>
                </a:cubicBezTo>
                <a:cubicBezTo>
                  <a:pt x="5948024" y="2966991"/>
                  <a:pt x="5931974" y="2966772"/>
                  <a:pt x="5953981" y="2869941"/>
                </a:cubicBezTo>
                <a:cubicBezTo>
                  <a:pt x="5971459" y="2793039"/>
                  <a:pt x="5989033" y="2715827"/>
                  <a:pt x="6014941" y="2641341"/>
                </a:cubicBezTo>
                <a:cubicBezTo>
                  <a:pt x="6029868" y="2598426"/>
                  <a:pt x="6055581" y="2560061"/>
                  <a:pt x="6075901" y="2519421"/>
                </a:cubicBezTo>
                <a:cubicBezTo>
                  <a:pt x="6187676" y="1997802"/>
                  <a:pt x="6152113" y="2237371"/>
                  <a:pt x="6197821" y="1803141"/>
                </a:cubicBezTo>
                <a:cubicBezTo>
                  <a:pt x="6214681" y="1398503"/>
                  <a:pt x="6232659" y="1150039"/>
                  <a:pt x="6197821" y="705861"/>
                </a:cubicBezTo>
                <a:cubicBezTo>
                  <a:pt x="6194671" y="665702"/>
                  <a:pt x="6132351" y="654345"/>
                  <a:pt x="6106381" y="644901"/>
                </a:cubicBezTo>
                <a:cubicBezTo>
                  <a:pt x="6065591" y="630068"/>
                  <a:pt x="6025251" y="614014"/>
                  <a:pt x="5984461" y="599181"/>
                </a:cubicBezTo>
                <a:cubicBezTo>
                  <a:pt x="5969364" y="593691"/>
                  <a:pt x="5954423" y="587426"/>
                  <a:pt x="5938741" y="583941"/>
                </a:cubicBezTo>
                <a:cubicBezTo>
                  <a:pt x="5880270" y="570947"/>
                  <a:pt x="5776567" y="563814"/>
                  <a:pt x="5725381" y="538221"/>
                </a:cubicBezTo>
                <a:cubicBezTo>
                  <a:pt x="5510647" y="430854"/>
                  <a:pt x="5810961" y="575501"/>
                  <a:pt x="5603461" y="492501"/>
                </a:cubicBezTo>
                <a:cubicBezTo>
                  <a:pt x="5571821" y="479845"/>
                  <a:pt x="5544547" y="456946"/>
                  <a:pt x="5512021" y="446781"/>
                </a:cubicBezTo>
                <a:cubicBezTo>
                  <a:pt x="5462573" y="431329"/>
                  <a:pt x="5359621" y="416301"/>
                  <a:pt x="5359621" y="416301"/>
                </a:cubicBezTo>
                <a:cubicBezTo>
                  <a:pt x="5271693" y="363544"/>
                  <a:pt x="5210658" y="321910"/>
                  <a:pt x="5100541" y="294381"/>
                </a:cubicBezTo>
                <a:cubicBezTo>
                  <a:pt x="5039581" y="279141"/>
                  <a:pt x="4977273" y="268532"/>
                  <a:pt x="4917661" y="248661"/>
                </a:cubicBezTo>
                <a:cubicBezTo>
                  <a:pt x="4844698" y="224340"/>
                  <a:pt x="4787546" y="204350"/>
                  <a:pt x="4704301" y="187701"/>
                </a:cubicBezTo>
                <a:cubicBezTo>
                  <a:pt x="4659193" y="178679"/>
                  <a:pt x="4612861" y="177541"/>
                  <a:pt x="4567141" y="172461"/>
                </a:cubicBezTo>
                <a:cubicBezTo>
                  <a:pt x="4139352" y="29865"/>
                  <a:pt x="4570279" y="168356"/>
                  <a:pt x="3317461" y="141981"/>
                </a:cubicBezTo>
                <a:cubicBezTo>
                  <a:pt x="3195522" y="139414"/>
                  <a:pt x="3032152" y="122971"/>
                  <a:pt x="2905981" y="111501"/>
                </a:cubicBezTo>
                <a:cubicBezTo>
                  <a:pt x="2862406" y="96976"/>
                  <a:pt x="2847141" y="90589"/>
                  <a:pt x="2799301" y="81021"/>
                </a:cubicBezTo>
                <a:cubicBezTo>
                  <a:pt x="2769001" y="74961"/>
                  <a:pt x="2738026" y="72484"/>
                  <a:pt x="2707861" y="65781"/>
                </a:cubicBezTo>
                <a:cubicBezTo>
                  <a:pt x="2692179" y="62296"/>
                  <a:pt x="2677946" y="53415"/>
                  <a:pt x="2662141" y="50541"/>
                </a:cubicBezTo>
                <a:cubicBezTo>
                  <a:pt x="2621845" y="43215"/>
                  <a:pt x="2580974" y="39376"/>
                  <a:pt x="2540221" y="35301"/>
                </a:cubicBezTo>
                <a:cubicBezTo>
                  <a:pt x="2380048" y="19284"/>
                  <a:pt x="2264374" y="14592"/>
                  <a:pt x="2098261" y="4821"/>
                </a:cubicBezTo>
                <a:cubicBezTo>
                  <a:pt x="1976341" y="9901"/>
                  <a:pt x="1852866" y="0"/>
                  <a:pt x="1732501" y="20061"/>
                </a:cubicBezTo>
                <a:cubicBezTo>
                  <a:pt x="1696367" y="26083"/>
                  <a:pt x="1675814" y="69437"/>
                  <a:pt x="1641061" y="81021"/>
                </a:cubicBezTo>
                <a:cubicBezTo>
                  <a:pt x="1577957" y="102056"/>
                  <a:pt x="1554550" y="106537"/>
                  <a:pt x="1488661" y="157221"/>
                </a:cubicBezTo>
                <a:cubicBezTo>
                  <a:pt x="1454495" y="183503"/>
                  <a:pt x="1431705" y="222798"/>
                  <a:pt x="1397221" y="248661"/>
                </a:cubicBezTo>
                <a:cubicBezTo>
                  <a:pt x="1369959" y="269108"/>
                  <a:pt x="1336261" y="279141"/>
                  <a:pt x="1305781" y="294381"/>
                </a:cubicBezTo>
                <a:cubicBezTo>
                  <a:pt x="1268704" y="340727"/>
                  <a:pt x="1210195" y="409352"/>
                  <a:pt x="1183861" y="462021"/>
                </a:cubicBezTo>
                <a:cubicBezTo>
                  <a:pt x="1060673" y="708398"/>
                  <a:pt x="1180238" y="537971"/>
                  <a:pt x="1077181" y="675381"/>
                </a:cubicBezTo>
                <a:cubicBezTo>
                  <a:pt x="1050440" y="782345"/>
                  <a:pt x="1080985" y="693679"/>
                  <a:pt x="1016221" y="797301"/>
                </a:cubicBezTo>
                <a:cubicBezTo>
                  <a:pt x="1004180" y="816566"/>
                  <a:pt x="997013" y="838536"/>
                  <a:pt x="985741" y="858261"/>
                </a:cubicBezTo>
                <a:cubicBezTo>
                  <a:pt x="976654" y="874164"/>
                  <a:pt x="963452" y="887598"/>
                  <a:pt x="955261" y="903981"/>
                </a:cubicBezTo>
                <a:cubicBezTo>
                  <a:pt x="948077" y="918349"/>
                  <a:pt x="948932" y="936335"/>
                  <a:pt x="940021" y="949701"/>
                </a:cubicBezTo>
                <a:cubicBezTo>
                  <a:pt x="916552" y="984904"/>
                  <a:pt x="882317" y="1003410"/>
                  <a:pt x="848581" y="1025901"/>
                </a:cubicBezTo>
                <a:cubicBezTo>
                  <a:pt x="818782" y="1070599"/>
                  <a:pt x="815480" y="1066864"/>
                  <a:pt x="802861" y="1117341"/>
                </a:cubicBezTo>
                <a:cubicBezTo>
                  <a:pt x="801629" y="1122269"/>
                  <a:pt x="802861" y="1127501"/>
                  <a:pt x="802861" y="1132581"/>
                </a:cubicBezTo>
              </a:path>
            </a:pathLst>
          </a:cu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ruta 3"/>
          <p:cNvSpPr txBox="1"/>
          <p:nvPr/>
        </p:nvSpPr>
        <p:spPr>
          <a:xfrm>
            <a:off x="2843808" y="2060848"/>
            <a:ext cx="4176464" cy="1384995"/>
          </a:xfrm>
          <a:prstGeom prst="rect">
            <a:avLst/>
          </a:prstGeom>
          <a:noFill/>
        </p:spPr>
        <p:txBody>
          <a:bodyPr wrap="square" rtlCol="0">
            <a:spAutoFit/>
          </a:bodyPr>
          <a:lstStyle/>
          <a:p>
            <a:r>
              <a:rPr lang="en-US" sz="2800" dirty="0" smtClean="0">
                <a:latin typeface="Times New Roman" pitchFamily="18" charset="0"/>
                <a:cs typeface="Times New Roman" pitchFamily="18" charset="0"/>
              </a:rPr>
              <a:t>Area of </a:t>
            </a:r>
            <a:r>
              <a:rPr lang="en-US" sz="2800" dirty="0" err="1" smtClean="0">
                <a:latin typeface="Times New Roman" pitchFamily="18" charset="0"/>
                <a:cs typeface="Times New Roman" pitchFamily="18" charset="0"/>
              </a:rPr>
              <a:t>allodynia</a:t>
            </a:r>
            <a:r>
              <a:rPr lang="en-US" sz="2800" dirty="0" smtClean="0">
                <a:latin typeface="Times New Roman" pitchFamily="18" charset="0"/>
                <a:cs typeface="Times New Roman" pitchFamily="18" charset="0"/>
              </a:rPr>
              <a:t> and </a:t>
            </a:r>
            <a:r>
              <a:rPr lang="en-US" sz="2800" dirty="0" err="1" smtClean="0">
                <a:latin typeface="Times New Roman" pitchFamily="18" charset="0"/>
                <a:cs typeface="Times New Roman" pitchFamily="18" charset="0"/>
              </a:rPr>
              <a:t>hyperalgesia</a:t>
            </a:r>
            <a:r>
              <a:rPr lang="en-US" sz="2800" dirty="0" smtClean="0">
                <a:latin typeface="Times New Roman" pitchFamily="18" charset="0"/>
                <a:cs typeface="Times New Roman" pitchFamily="18" charset="0"/>
              </a:rPr>
              <a:t> (although not QST)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1043608" y="332656"/>
            <a:ext cx="6807374" cy="1840187"/>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4644008" y="2564904"/>
            <a:ext cx="4255743" cy="3456384"/>
          </a:xfrm>
          <a:prstGeom prst="rect">
            <a:avLst/>
          </a:prstGeom>
          <a:noFill/>
          <a:ln w="9525">
            <a:noFill/>
            <a:miter lim="800000"/>
            <a:headEnd/>
            <a:tailEnd/>
          </a:ln>
        </p:spPr>
      </p:pic>
      <p:pic>
        <p:nvPicPr>
          <p:cNvPr id="121857" name="Picture 1"/>
          <p:cNvPicPr>
            <a:picLocks noChangeAspect="1" noChangeArrowheads="1"/>
          </p:cNvPicPr>
          <p:nvPr/>
        </p:nvPicPr>
        <p:blipFill>
          <a:blip r:embed="rId4" cstate="print"/>
          <a:srcRect/>
          <a:stretch>
            <a:fillRect/>
          </a:stretch>
        </p:blipFill>
        <p:spPr bwMode="auto">
          <a:xfrm>
            <a:off x="0" y="2564904"/>
            <a:ext cx="4434133"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476672"/>
            <a:ext cx="6687424" cy="461665"/>
          </a:xfrm>
          <a:prstGeom prst="rect">
            <a:avLst/>
          </a:prstGeom>
          <a:noFill/>
        </p:spPr>
        <p:txBody>
          <a:bodyPr wrap="square" rtlCol="0">
            <a:spAutoFit/>
          </a:bodyPr>
          <a:lstStyle/>
          <a:p>
            <a:r>
              <a:rPr lang="en-US" sz="2400" dirty="0" smtClean="0">
                <a:solidFill>
                  <a:srgbClr val="FFC000"/>
                </a:solidFill>
                <a:latin typeface="Times New Roman" pitchFamily="18" charset="0"/>
                <a:cs typeface="Times New Roman" pitchFamily="18" charset="0"/>
              </a:rPr>
              <a:t>QST as a tool for </a:t>
            </a:r>
            <a:r>
              <a:rPr lang="en-US" sz="2400" dirty="0" err="1" smtClean="0">
                <a:solidFill>
                  <a:srgbClr val="FFC000"/>
                </a:solidFill>
                <a:latin typeface="Times New Roman" pitchFamily="18" charset="0"/>
                <a:cs typeface="Times New Roman" pitchFamily="18" charset="0"/>
              </a:rPr>
              <a:t>phenotyping</a:t>
            </a:r>
            <a:r>
              <a:rPr lang="en-US" sz="2400" dirty="0" smtClean="0">
                <a:solidFill>
                  <a:srgbClr val="FFC000"/>
                </a:solidFill>
                <a:latin typeface="Times New Roman" pitchFamily="18" charset="0"/>
                <a:cs typeface="Times New Roman" pitchFamily="18" charset="0"/>
              </a:rPr>
              <a:t> </a:t>
            </a:r>
            <a:r>
              <a:rPr lang="en-US" sz="2400" dirty="0" smtClean="0">
                <a:solidFill>
                  <a:srgbClr val="FFC000"/>
                </a:solidFill>
                <a:latin typeface="Times New Roman" pitchFamily="18" charset="0"/>
                <a:cs typeface="Times New Roman" pitchFamily="18" charset="0"/>
              </a:rPr>
              <a:t>in phase 2 studies </a:t>
            </a:r>
            <a:endParaRPr lang="en-US" sz="2400" dirty="0">
              <a:solidFill>
                <a:srgbClr val="FFC000"/>
              </a:solidFill>
              <a:latin typeface="Times New Roman" pitchFamily="18" charset="0"/>
              <a:cs typeface="Times New Roman" pitchFamily="18" charset="0"/>
            </a:endParaRPr>
          </a:p>
        </p:txBody>
      </p:sp>
      <p:sp>
        <p:nvSpPr>
          <p:cNvPr id="3" name="textruta 2"/>
          <p:cNvSpPr txBox="1"/>
          <p:nvPr/>
        </p:nvSpPr>
        <p:spPr>
          <a:xfrm>
            <a:off x="539552" y="1556792"/>
            <a:ext cx="8352928" cy="5201424"/>
          </a:xfrm>
          <a:prstGeom prst="rect">
            <a:avLst/>
          </a:prstGeom>
          <a:noFill/>
        </p:spPr>
        <p:txBody>
          <a:bodyPr wrap="square" rtlCol="0">
            <a:spAutoFit/>
          </a:bodyPr>
          <a:lstStyle/>
          <a:p>
            <a:r>
              <a:rPr lang="en-US" sz="2400" dirty="0" smtClean="0">
                <a:latin typeface="Times New Roman" pitchFamily="18" charset="0"/>
                <a:cs typeface="Times New Roman" pitchFamily="18" charset="0"/>
              </a:rPr>
              <a:t>Predictors---Quantify multiple parameters, painful and non-painful to look for one/many that may predict treatment success/failure (affected or unaffected by the treatment). </a:t>
            </a:r>
            <a:r>
              <a:rPr lang="en-US" sz="2400" dirty="0" smtClean="0">
                <a:latin typeface="Times New Roman" pitchFamily="18" charset="0"/>
                <a:cs typeface="Times New Roman" pitchFamily="18" charset="0"/>
              </a:rPr>
              <a:t>Wide angle approach, post </a:t>
            </a:r>
            <a:r>
              <a:rPr lang="en-US" sz="2400" dirty="0" smtClean="0">
                <a:latin typeface="Times New Roman" pitchFamily="18" charset="0"/>
                <a:cs typeface="Times New Roman" pitchFamily="18" charset="0"/>
              </a:rPr>
              <a:t>hoc analysis and then phase 3 study with selected parameters (a priori hypothesis).</a:t>
            </a:r>
          </a:p>
          <a:p>
            <a:pPr>
              <a:buFont typeface="Arial" pitchFamily="34" charset="0"/>
              <a:buChar char="•"/>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Parameters </a:t>
            </a:r>
            <a:r>
              <a:rPr lang="en-US" sz="2400" dirty="0" smtClean="0">
                <a:latin typeface="Times New Roman" pitchFamily="18" charset="0"/>
                <a:cs typeface="Times New Roman" pitchFamily="18" charset="0"/>
              </a:rPr>
              <a:t>(part of the </a:t>
            </a:r>
            <a:r>
              <a:rPr lang="en-US" sz="2400" dirty="0" err="1" smtClean="0">
                <a:latin typeface="Times New Roman" pitchFamily="18" charset="0"/>
                <a:cs typeface="Times New Roman" pitchFamily="18" charset="0"/>
              </a:rPr>
              <a:t>phenotyping</a:t>
            </a:r>
            <a:r>
              <a:rPr lang="en-US" sz="2400" dirty="0" smtClean="0">
                <a:latin typeface="Times New Roman" pitchFamily="18" charset="0"/>
                <a:cs typeface="Times New Roman" pitchFamily="18" charset="0"/>
              </a:rPr>
              <a:t>!) which </a:t>
            </a:r>
            <a:r>
              <a:rPr lang="en-US" sz="2400" dirty="0">
                <a:latin typeface="Times New Roman" pitchFamily="18" charset="0"/>
                <a:cs typeface="Times New Roman" pitchFamily="18" charset="0"/>
              </a:rPr>
              <a:t>are part of the suffering to monitor alleviation (</a:t>
            </a:r>
            <a:r>
              <a:rPr lang="en-US" sz="2400" dirty="0" err="1">
                <a:latin typeface="Times New Roman" pitchFamily="18" charset="0"/>
                <a:cs typeface="Times New Roman" pitchFamily="18" charset="0"/>
              </a:rPr>
              <a:t>dma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sma</a:t>
            </a:r>
            <a:r>
              <a:rPr lang="en-US" sz="2400" dirty="0">
                <a:latin typeface="Times New Roman" pitchFamily="18" charset="0"/>
                <a:cs typeface="Times New Roman" pitchFamily="18" charset="0"/>
              </a:rPr>
              <a:t>, (cold </a:t>
            </a:r>
            <a:r>
              <a:rPr lang="en-US" sz="2400" dirty="0" err="1">
                <a:latin typeface="Times New Roman" pitchFamily="18" charset="0"/>
                <a:cs typeface="Times New Roman" pitchFamily="18" charset="0"/>
              </a:rPr>
              <a:t>allodynia</a:t>
            </a:r>
            <a:r>
              <a:rPr lang="en-US" sz="2400" dirty="0">
                <a:latin typeface="Times New Roman" pitchFamily="18" charset="0"/>
                <a:cs typeface="Times New Roman" pitchFamily="18" charset="0"/>
              </a:rPr>
              <a:t>))</a:t>
            </a:r>
          </a:p>
          <a:p>
            <a:pPr>
              <a:buFont typeface="Arial" pitchFamily="34" charset="0"/>
              <a:buChar char="•"/>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Remote area testing to identify cognitive-emotional pain related  hypersensitivity (not central sensitization!). Only pain parameters. Implications for treatment?	</a:t>
            </a:r>
          </a:p>
          <a:p>
            <a:pPr>
              <a:buFont typeface="Arial" pitchFamily="34" charset="0"/>
              <a:buChar char="•"/>
            </a:pPr>
            <a:endParaRPr lang="en-US" sz="2000" dirty="0" smtClean="0">
              <a:latin typeface="Times New Roman" pitchFamily="18" charset="0"/>
              <a:cs typeface="Times New Roman" pitchFamily="18" charset="0"/>
            </a:endParaRPr>
          </a:p>
          <a:p>
            <a:pPr>
              <a:buFont typeface="Arial" pitchFamily="34" charset="0"/>
              <a:buChar char="•"/>
            </a:pPr>
            <a:endParaRPr lang="en-US"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170726"/>
            <a:ext cx="3900785" cy="439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8280920" cy="170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2465" y="6182379"/>
            <a:ext cx="35242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2267744" y="2780928"/>
            <a:ext cx="1152128" cy="3312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360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83568" y="2060848"/>
            <a:ext cx="7560840" cy="707886"/>
          </a:xfrm>
          <a:prstGeom prst="rect">
            <a:avLst/>
          </a:prstGeom>
          <a:noFill/>
        </p:spPr>
        <p:txBody>
          <a:bodyPr wrap="square" rtlCol="0">
            <a:spAutoFit/>
          </a:bodyPr>
          <a:lstStyle/>
          <a:p>
            <a:pPr algn="ctr"/>
            <a:r>
              <a:rPr lang="en-US" sz="4000" dirty="0" smtClean="0">
                <a:latin typeface="Times New Roman" pitchFamily="18" charset="0"/>
                <a:cs typeface="Times New Roman" pitchFamily="18" charset="0"/>
              </a:rPr>
              <a:t>Prediction and neuropathic pain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683568" y="1217931"/>
            <a:ext cx="2304256" cy="5523437"/>
          </a:xfrm>
          <a:prstGeom prst="rect">
            <a:avLst/>
          </a:prstGeom>
          <a:noFill/>
          <a:ln w="9525">
            <a:noFill/>
            <a:miter lim="800000"/>
            <a:headEnd/>
            <a:tailEnd/>
          </a:ln>
        </p:spPr>
      </p:pic>
      <p:pic>
        <p:nvPicPr>
          <p:cNvPr id="90116" name="Picture 4"/>
          <p:cNvPicPr>
            <a:picLocks noChangeAspect="1" noChangeArrowheads="1"/>
          </p:cNvPicPr>
          <p:nvPr/>
        </p:nvPicPr>
        <p:blipFill>
          <a:blip r:embed="rId3" cstate="print"/>
          <a:srcRect/>
          <a:stretch>
            <a:fillRect/>
          </a:stretch>
        </p:blipFill>
        <p:spPr bwMode="auto">
          <a:xfrm>
            <a:off x="3321872" y="1268760"/>
            <a:ext cx="2978320" cy="5451320"/>
          </a:xfrm>
          <a:prstGeom prst="rect">
            <a:avLst/>
          </a:prstGeom>
          <a:noFill/>
          <a:ln w="9525">
            <a:noFill/>
            <a:miter lim="800000"/>
            <a:headEnd/>
            <a:tailEnd/>
          </a:ln>
        </p:spPr>
      </p:pic>
      <p:pic>
        <p:nvPicPr>
          <p:cNvPr id="90117" name="Picture 5"/>
          <p:cNvPicPr>
            <a:picLocks noChangeAspect="1" noChangeArrowheads="1"/>
          </p:cNvPicPr>
          <p:nvPr/>
        </p:nvPicPr>
        <p:blipFill>
          <a:blip r:embed="rId4" cstate="print"/>
          <a:srcRect/>
          <a:stretch>
            <a:fillRect/>
          </a:stretch>
        </p:blipFill>
        <p:spPr bwMode="auto">
          <a:xfrm>
            <a:off x="179512" y="116632"/>
            <a:ext cx="4211960" cy="940911"/>
          </a:xfrm>
          <a:prstGeom prst="rect">
            <a:avLst/>
          </a:prstGeom>
          <a:noFill/>
          <a:ln w="9525">
            <a:noFill/>
            <a:miter lim="800000"/>
            <a:headEnd/>
            <a:tailEnd/>
          </a:ln>
        </p:spPr>
      </p:pic>
      <p:sp>
        <p:nvSpPr>
          <p:cNvPr id="6" name="textruta 5"/>
          <p:cNvSpPr txBox="1"/>
          <p:nvPr/>
        </p:nvSpPr>
        <p:spPr>
          <a:xfrm>
            <a:off x="3563888" y="548680"/>
            <a:ext cx="864096" cy="369332"/>
          </a:xfrm>
          <a:prstGeom prst="rect">
            <a:avLst/>
          </a:prstGeom>
          <a:noFill/>
        </p:spPr>
        <p:txBody>
          <a:bodyPr wrap="square" rtlCol="0">
            <a:spAutoFit/>
          </a:bodyPr>
          <a:lstStyle/>
          <a:p>
            <a:r>
              <a:rPr lang="en-US" dirty="0" smtClean="0">
                <a:solidFill>
                  <a:schemeClr val="bg1"/>
                </a:solidFill>
              </a:rPr>
              <a:t>2004</a:t>
            </a:r>
            <a:endParaRPr lang="en-US" dirty="0">
              <a:solidFill>
                <a:schemeClr val="bg1"/>
              </a:solidFill>
            </a:endParaRPr>
          </a:p>
        </p:txBody>
      </p:sp>
      <p:pic>
        <p:nvPicPr>
          <p:cNvPr id="130049" name="Picture 1"/>
          <p:cNvPicPr>
            <a:picLocks noChangeAspect="1" noChangeArrowheads="1"/>
          </p:cNvPicPr>
          <p:nvPr/>
        </p:nvPicPr>
        <p:blipFill>
          <a:blip r:embed="rId5" cstate="print"/>
          <a:srcRect/>
          <a:stretch>
            <a:fillRect/>
          </a:stretch>
        </p:blipFill>
        <p:spPr bwMode="auto">
          <a:xfrm>
            <a:off x="6464084" y="1772816"/>
            <a:ext cx="2679916" cy="3096344"/>
          </a:xfrm>
          <a:prstGeom prst="rect">
            <a:avLst/>
          </a:prstGeom>
          <a:noFill/>
          <a:ln w="9525">
            <a:noFill/>
            <a:miter lim="800000"/>
            <a:headEnd/>
            <a:tailEnd/>
          </a:ln>
        </p:spPr>
      </p:pic>
      <p:sp>
        <p:nvSpPr>
          <p:cNvPr id="8" name="Rektangel 7"/>
          <p:cNvSpPr/>
          <p:nvPr/>
        </p:nvSpPr>
        <p:spPr>
          <a:xfrm>
            <a:off x="6516216" y="4509120"/>
            <a:ext cx="2520280" cy="36004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8"/>
          <p:cNvSpPr/>
          <p:nvPr/>
        </p:nvSpPr>
        <p:spPr>
          <a:xfrm>
            <a:off x="4572000" y="116632"/>
            <a:ext cx="4572000" cy="1077218"/>
          </a:xfrm>
          <a:prstGeom prst="rect">
            <a:avLst/>
          </a:prstGeom>
        </p:spPr>
        <p:txBody>
          <a:bodyPr>
            <a:spAutoFit/>
          </a:bodyPr>
          <a:lstStyle/>
          <a:p>
            <a:r>
              <a:rPr lang="en-US" sz="1600" dirty="0" smtClean="0">
                <a:latin typeface="Times New Roman" pitchFamily="18" charset="0"/>
                <a:cs typeface="Times New Roman" pitchFamily="18" charset="0"/>
              </a:rPr>
              <a:t>Tactile </a:t>
            </a:r>
            <a:r>
              <a:rPr lang="en-US" sz="1600" dirty="0" err="1" smtClean="0">
                <a:latin typeface="Times New Roman" pitchFamily="18" charset="0"/>
                <a:cs typeface="Times New Roman" pitchFamily="18" charset="0"/>
              </a:rPr>
              <a:t>allodynia</a:t>
            </a:r>
            <a:r>
              <a:rPr lang="en-US" sz="1600" dirty="0" smtClean="0">
                <a:latin typeface="Times New Roman" pitchFamily="18" charset="0"/>
                <a:cs typeface="Times New Roman" pitchFamily="18" charset="0"/>
              </a:rPr>
              <a:t> (dynamic) was investigated before injection, every 15 minutes up to 60 minutes </a:t>
            </a:r>
            <a:r>
              <a:rPr lang="en-US" sz="1600" dirty="0" err="1" smtClean="0">
                <a:latin typeface="Times New Roman" pitchFamily="18" charset="0"/>
                <a:cs typeface="Times New Roman" pitchFamily="18" charset="0"/>
              </a:rPr>
              <a:t>postinjection</a:t>
            </a:r>
            <a:r>
              <a:rPr lang="en-US" sz="1600" dirty="0" smtClean="0">
                <a:latin typeface="Times New Roman" pitchFamily="18" charset="0"/>
                <a:cs typeface="Times New Roman" pitchFamily="18" charset="0"/>
              </a:rPr>
              <a:t>, and 90 and 120 minutes </a:t>
            </a:r>
            <a:r>
              <a:rPr lang="en-US" sz="1600" dirty="0" err="1" smtClean="0">
                <a:latin typeface="Times New Roman" pitchFamily="18" charset="0"/>
                <a:cs typeface="Times New Roman" pitchFamily="18" charset="0"/>
              </a:rPr>
              <a:t>postinjection</a:t>
            </a:r>
            <a:r>
              <a:rPr lang="en-US" sz="1600" dirty="0" smtClean="0">
                <a:latin typeface="Times New Roman" pitchFamily="18" charset="0"/>
                <a:cs typeface="Times New Roman" pitchFamily="18" charset="0"/>
              </a:rPr>
              <a:t>, using a paintbrush (three movements).</a:t>
            </a:r>
            <a:endParaRPr lang="en-US" sz="1600" dirty="0">
              <a:latin typeface="Times New Roman" pitchFamily="18" charset="0"/>
              <a:cs typeface="Times New Roman" pitchFamily="18" charset="0"/>
            </a:endParaRPr>
          </a:p>
        </p:txBody>
      </p:sp>
      <p:cxnSp>
        <p:nvCxnSpPr>
          <p:cNvPr id="11" name="Rak 10"/>
          <p:cNvCxnSpPr/>
          <p:nvPr/>
        </p:nvCxnSpPr>
        <p:spPr>
          <a:xfrm>
            <a:off x="3347864" y="5157192"/>
            <a:ext cx="23762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ktangel 11"/>
          <p:cNvSpPr/>
          <p:nvPr/>
        </p:nvSpPr>
        <p:spPr>
          <a:xfrm>
            <a:off x="755576" y="3429000"/>
            <a:ext cx="2160240"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Rak 12"/>
          <p:cNvCxnSpPr/>
          <p:nvPr/>
        </p:nvCxnSpPr>
        <p:spPr>
          <a:xfrm>
            <a:off x="3851920" y="5013176"/>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ktangel 14"/>
          <p:cNvSpPr/>
          <p:nvPr/>
        </p:nvSpPr>
        <p:spPr>
          <a:xfrm>
            <a:off x="6300192" y="4795897"/>
            <a:ext cx="2843808" cy="2062103"/>
          </a:xfrm>
          <a:prstGeom prst="rect">
            <a:avLst/>
          </a:prstGeom>
        </p:spPr>
        <p:txBody>
          <a:bodyPr wrap="square">
            <a:spAutoFit/>
          </a:bodyPr>
          <a:lstStyle/>
          <a:p>
            <a:r>
              <a:rPr lang="en-US" sz="1600" dirty="0" smtClean="0">
                <a:latin typeface="Times New Roman" pitchFamily="18" charset="0"/>
                <a:cs typeface="Times New Roman" pitchFamily="18" charset="0"/>
              </a:rPr>
              <a:t>…..two thirds of patients with spontaneous pain and concomitant mechanical </a:t>
            </a:r>
            <a:r>
              <a:rPr lang="en-US" sz="1600" dirty="0" err="1" smtClean="0">
                <a:latin typeface="Times New Roman" pitchFamily="18" charset="0"/>
                <a:cs typeface="Times New Roman" pitchFamily="18" charset="0"/>
              </a:rPr>
              <a:t>allodynia</a:t>
            </a:r>
            <a:r>
              <a:rPr lang="en-US" sz="1600" dirty="0" smtClean="0">
                <a:latin typeface="Times New Roman" pitchFamily="18" charset="0"/>
                <a:cs typeface="Times New Roman" pitchFamily="18" charset="0"/>
              </a:rPr>
              <a:t> were responders to </a:t>
            </a:r>
            <a:r>
              <a:rPr lang="en-US" sz="1600" dirty="0" err="1" smtClean="0">
                <a:latin typeface="Times New Roman" pitchFamily="18" charset="0"/>
                <a:cs typeface="Times New Roman" pitchFamily="18" charset="0"/>
              </a:rPr>
              <a:t>lidocaine</a:t>
            </a:r>
            <a:r>
              <a:rPr lang="en-US" sz="1600" dirty="0" smtClean="0">
                <a:latin typeface="Times New Roman" pitchFamily="18" charset="0"/>
                <a:cs typeface="Times New Roman" pitchFamily="18" charset="0"/>
              </a:rPr>
              <a:t> (at least 50% relief), whereas there was no responder in those with pure spontaneous pain.</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251520" y="332656"/>
            <a:ext cx="8640960" cy="1439230"/>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0" y="1988840"/>
            <a:ext cx="5095528" cy="2743994"/>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5148064" y="3717032"/>
            <a:ext cx="3914181" cy="2448272"/>
          </a:xfrm>
          <a:prstGeom prst="rect">
            <a:avLst/>
          </a:prstGeom>
          <a:noFill/>
          <a:ln w="9525">
            <a:noFill/>
            <a:miter lim="800000"/>
            <a:headEnd/>
            <a:tailEnd/>
          </a:ln>
        </p:spPr>
      </p:pic>
      <p:sp>
        <p:nvSpPr>
          <p:cNvPr id="5" name="textruta 4"/>
          <p:cNvSpPr txBox="1"/>
          <p:nvPr/>
        </p:nvSpPr>
        <p:spPr>
          <a:xfrm>
            <a:off x="5183560" y="2420888"/>
            <a:ext cx="396044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Contralateral</a:t>
            </a:r>
            <a:r>
              <a:rPr lang="en-US" sz="2800" dirty="0" smtClean="0">
                <a:latin typeface="Times New Roman" pitchFamily="18" charset="0"/>
                <a:cs typeface="Times New Roman" pitchFamily="18" charset="0"/>
              </a:rPr>
              <a:t> HPT!</a:t>
            </a:r>
            <a:endParaRPr lang="en-US" sz="2800" dirty="0">
              <a:latin typeface="Times New Roman" pitchFamily="18" charset="0"/>
              <a:cs typeface="Times New Roman" pitchFamily="18" charset="0"/>
            </a:endParaRPr>
          </a:p>
        </p:txBody>
      </p:sp>
      <p:sp>
        <p:nvSpPr>
          <p:cNvPr id="6" name="Rektangel 5"/>
          <p:cNvSpPr/>
          <p:nvPr/>
        </p:nvSpPr>
        <p:spPr>
          <a:xfrm>
            <a:off x="107504" y="5157192"/>
            <a:ext cx="4968552" cy="1200329"/>
          </a:xfrm>
          <a:prstGeom prst="rect">
            <a:avLst/>
          </a:prstGeom>
        </p:spPr>
        <p:txBody>
          <a:bodyPr wrap="square">
            <a:spAutoFit/>
          </a:bodyPr>
          <a:lstStyle/>
          <a:p>
            <a:r>
              <a:rPr lang="en-US" dirty="0" smtClean="0">
                <a:latin typeface="Times New Roman" pitchFamily="18" charset="0"/>
                <a:cs typeface="Times New Roman" pitchFamily="18" charset="0"/>
              </a:rPr>
              <a:t>During </a:t>
            </a:r>
            <a:r>
              <a:rPr lang="en-US" dirty="0" err="1" smtClean="0">
                <a:latin typeface="Times New Roman" pitchFamily="18" charset="0"/>
                <a:cs typeface="Times New Roman" pitchFamily="18" charset="0"/>
              </a:rPr>
              <a:t>opioid</a:t>
            </a:r>
            <a:r>
              <a:rPr lang="en-US" dirty="0" smtClean="0">
                <a:latin typeface="Times New Roman" pitchFamily="18" charset="0"/>
                <a:cs typeface="Times New Roman" pitchFamily="18" charset="0"/>
              </a:rPr>
              <a:t> treatment, a greater reduction in pain and higher ratings of pain relief were observed in patients with relatively higher heat pain thresholds at baseline.</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251520" y="260648"/>
            <a:ext cx="5976664" cy="1553501"/>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2627784" y="1988840"/>
            <a:ext cx="4132915" cy="3240360"/>
          </a:xfrm>
          <a:prstGeom prst="rect">
            <a:avLst/>
          </a:prstGeom>
          <a:noFill/>
          <a:ln w="9525">
            <a:noFill/>
            <a:miter lim="800000"/>
            <a:headEnd/>
            <a:tailEnd/>
          </a:ln>
        </p:spPr>
      </p:pic>
      <p:sp>
        <p:nvSpPr>
          <p:cNvPr id="5" name="Rektangel 4"/>
          <p:cNvSpPr/>
          <p:nvPr/>
        </p:nvSpPr>
        <p:spPr>
          <a:xfrm>
            <a:off x="251520" y="5301208"/>
            <a:ext cx="8712968" cy="1200329"/>
          </a:xfrm>
          <a:prstGeom prst="rect">
            <a:avLst/>
          </a:prstGeom>
        </p:spPr>
        <p:txBody>
          <a:bodyPr wrap="square">
            <a:spAutoFit/>
          </a:bodyPr>
          <a:lstStyle/>
          <a:p>
            <a:r>
              <a:rPr lang="en-US" dirty="0" smtClean="0">
                <a:latin typeface="Times New Roman" pitchFamily="18" charset="0"/>
                <a:cs typeface="Times New Roman" pitchFamily="18" charset="0"/>
              </a:rPr>
              <a:t>Correlation between the baseline severity of thermal deficits (expressed as the difference between warm and cold detection thresholds on the painful side) and the effects of BTX-A on weekly average pain intensity assessed from pain diaries at 12 weeks (expressed</a:t>
            </a:r>
          </a:p>
          <a:p>
            <a:r>
              <a:rPr lang="en-US" dirty="0" smtClean="0">
                <a:latin typeface="Times New Roman" pitchFamily="18" charset="0"/>
                <a:cs typeface="Times New Roman" pitchFamily="18" charset="0"/>
              </a:rPr>
              <a:t>as the difference between pain intensity at baseline and 12 weeks). Rho =0.69; p =0.009.</a:t>
            </a:r>
            <a:endParaRPr lang="en-US" dirty="0">
              <a:latin typeface="Times New Roman" pitchFamily="18" charset="0"/>
              <a:cs typeface="Times New Roman" pitchFamily="18" charset="0"/>
            </a:endParaRPr>
          </a:p>
        </p:txBody>
      </p:sp>
      <p:sp>
        <p:nvSpPr>
          <p:cNvPr id="6" name="textruta 5"/>
          <p:cNvSpPr txBox="1"/>
          <p:nvPr/>
        </p:nvSpPr>
        <p:spPr>
          <a:xfrm>
            <a:off x="3851920" y="2204864"/>
            <a:ext cx="2771800"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Less deficit better response</a:t>
            </a:r>
            <a:endParaRPr lang="en-US" dirty="0">
              <a:solidFill>
                <a:srgbClr val="FF0000"/>
              </a:solidFill>
              <a:latin typeface="Times New Roman" pitchFamily="18" charset="0"/>
              <a:cs typeface="Times New Roman" pitchFamily="18" charset="0"/>
            </a:endParaRPr>
          </a:p>
        </p:txBody>
      </p:sp>
      <p:pic>
        <p:nvPicPr>
          <p:cNvPr id="117761" name="Picture 1"/>
          <p:cNvPicPr>
            <a:picLocks noChangeAspect="1" noChangeArrowheads="1"/>
          </p:cNvPicPr>
          <p:nvPr/>
        </p:nvPicPr>
        <p:blipFill>
          <a:blip r:embed="rId4" cstate="print"/>
          <a:srcRect/>
          <a:stretch>
            <a:fillRect/>
          </a:stretch>
        </p:blipFill>
        <p:spPr bwMode="auto">
          <a:xfrm>
            <a:off x="6660232" y="188640"/>
            <a:ext cx="2160240" cy="16292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251520" y="0"/>
            <a:ext cx="8568952" cy="1334462"/>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475656" y="1484784"/>
            <a:ext cx="5832648" cy="3539867"/>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0" y="5229200"/>
            <a:ext cx="5444058" cy="1242488"/>
          </a:xfrm>
          <a:prstGeom prst="rect">
            <a:avLst/>
          </a:prstGeom>
          <a:noFill/>
          <a:ln w="9525">
            <a:noFill/>
            <a:miter lim="800000"/>
            <a:headEnd/>
            <a:tailEnd/>
          </a:ln>
        </p:spPr>
      </p:pic>
      <p:sp>
        <p:nvSpPr>
          <p:cNvPr id="6" name="Rektangel 5"/>
          <p:cNvSpPr/>
          <p:nvPr/>
        </p:nvSpPr>
        <p:spPr>
          <a:xfrm>
            <a:off x="0" y="5229200"/>
            <a:ext cx="4860032"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p:cNvSpPr/>
          <p:nvPr/>
        </p:nvSpPr>
        <p:spPr>
          <a:xfrm>
            <a:off x="827584" y="6237312"/>
            <a:ext cx="4608512" cy="260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ktangel 7"/>
          <p:cNvSpPr/>
          <p:nvPr/>
        </p:nvSpPr>
        <p:spPr>
          <a:xfrm>
            <a:off x="5580112" y="5229200"/>
            <a:ext cx="3563888" cy="1200329"/>
          </a:xfrm>
          <a:prstGeom prst="rect">
            <a:avLst/>
          </a:prstGeom>
        </p:spPr>
        <p:txBody>
          <a:bodyPr wrap="square">
            <a:spAutoFit/>
          </a:bodyPr>
          <a:lstStyle/>
          <a:p>
            <a:r>
              <a:rPr lang="en-US" dirty="0" smtClean="0">
                <a:latin typeface="Times New Roman" pitchFamily="18" charset="0"/>
                <a:cs typeface="Times New Roman" pitchFamily="18" charset="0"/>
              </a:rPr>
              <a:t>The increase in touch and vibration thresholds (A-fiber dysfunction) was found to be inversely correlated with the improvement in NPS.</a:t>
            </a:r>
            <a:endParaRPr lang="en-US" dirty="0">
              <a:latin typeface="Times New Roman" pitchFamily="18" charset="0"/>
              <a:cs typeface="Times New Roman" pitchFamily="18" charset="0"/>
            </a:endParaRPr>
          </a:p>
        </p:txBody>
      </p:sp>
      <p:sp>
        <p:nvSpPr>
          <p:cNvPr id="9" name="textruta 8"/>
          <p:cNvSpPr txBox="1"/>
          <p:nvPr/>
        </p:nvSpPr>
        <p:spPr>
          <a:xfrm>
            <a:off x="6732240" y="908720"/>
            <a:ext cx="1440160" cy="369332"/>
          </a:xfrm>
          <a:prstGeom prst="rect">
            <a:avLst/>
          </a:prstGeom>
          <a:noFill/>
        </p:spPr>
        <p:txBody>
          <a:bodyPr wrap="square" rtlCol="0">
            <a:spAutoFit/>
          </a:bodyPr>
          <a:lstStyle/>
          <a:p>
            <a:r>
              <a:rPr lang="en-US" dirty="0" smtClean="0">
                <a:solidFill>
                  <a:schemeClr val="bg1"/>
                </a:solidFill>
              </a:rPr>
              <a:t>2003</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539552" y="116632"/>
            <a:ext cx="7848872" cy="2242535"/>
          </a:xfrm>
          <a:prstGeom prst="rect">
            <a:avLst/>
          </a:prstGeom>
          <a:noFill/>
          <a:ln w="9525">
            <a:noFill/>
            <a:miter lim="800000"/>
            <a:headEnd/>
            <a:tailEnd/>
          </a:ln>
        </p:spPr>
      </p:pic>
      <p:pic>
        <p:nvPicPr>
          <p:cNvPr id="76803" name="Picture 3"/>
          <p:cNvPicPr>
            <a:picLocks noChangeAspect="1" noChangeArrowheads="1"/>
          </p:cNvPicPr>
          <p:nvPr/>
        </p:nvPicPr>
        <p:blipFill>
          <a:blip r:embed="rId3" cstate="print"/>
          <a:srcRect/>
          <a:stretch>
            <a:fillRect/>
          </a:stretch>
        </p:blipFill>
        <p:spPr bwMode="auto">
          <a:xfrm>
            <a:off x="251520" y="2492896"/>
            <a:ext cx="4752527" cy="2727746"/>
          </a:xfrm>
          <a:prstGeom prst="rect">
            <a:avLst/>
          </a:prstGeom>
          <a:noFill/>
          <a:ln w="9525">
            <a:noFill/>
            <a:miter lim="800000"/>
            <a:headEnd/>
            <a:tailEnd/>
          </a:ln>
        </p:spPr>
      </p:pic>
      <p:cxnSp>
        <p:nvCxnSpPr>
          <p:cNvPr id="5" name="Rak 4"/>
          <p:cNvCxnSpPr>
            <a:stCxn id="76803" idx="1"/>
            <a:endCxn id="76803" idx="3"/>
          </p:cNvCxnSpPr>
          <p:nvPr/>
        </p:nvCxnSpPr>
        <p:spPr>
          <a:xfrm>
            <a:off x="251520" y="3856769"/>
            <a:ext cx="475252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5076056" y="3140968"/>
            <a:ext cx="3096344" cy="923330"/>
          </a:xfrm>
          <a:prstGeom prst="rect">
            <a:avLst/>
          </a:prstGeom>
          <a:noFill/>
        </p:spPr>
        <p:txBody>
          <a:bodyPr wrap="square" rtlCol="0">
            <a:spAutoFit/>
          </a:bodyPr>
          <a:lstStyle/>
          <a:p>
            <a:r>
              <a:rPr lang="en-US" dirty="0" smtClean="0">
                <a:latin typeface="Times New Roman" pitchFamily="18" charset="0"/>
                <a:cs typeface="Times New Roman" pitchFamily="18" charset="0"/>
              </a:rPr>
              <a:t>WT, CT, HPT, CPT in painful area and outside.</a:t>
            </a:r>
          </a:p>
          <a:p>
            <a:endParaRPr lang="en-US" dirty="0" smtClean="0">
              <a:latin typeface="Times New Roman" pitchFamily="18" charset="0"/>
              <a:cs typeface="Times New Roman" pitchFamily="18" charset="0"/>
            </a:endParaRPr>
          </a:p>
        </p:txBody>
      </p:sp>
      <p:sp>
        <p:nvSpPr>
          <p:cNvPr id="9" name="Rektangel 8"/>
          <p:cNvSpPr/>
          <p:nvPr/>
        </p:nvSpPr>
        <p:spPr>
          <a:xfrm>
            <a:off x="107504" y="5805264"/>
            <a:ext cx="3426453" cy="923330"/>
          </a:xfrm>
          <a:prstGeom prst="rect">
            <a:avLst/>
          </a:prstGeom>
        </p:spPr>
        <p:txBody>
          <a:bodyPr wrap="square">
            <a:spAutoFit/>
          </a:bodyPr>
          <a:lstStyle/>
          <a:p>
            <a:r>
              <a:rPr lang="en-US" dirty="0" smtClean="0">
                <a:latin typeface="Times New Roman" pitchFamily="18" charset="0"/>
                <a:cs typeface="Times New Roman" pitchFamily="18" charset="0"/>
              </a:rPr>
              <a:t>See however </a:t>
            </a:r>
            <a:r>
              <a:rPr lang="en-US" dirty="0" err="1" smtClean="0">
                <a:latin typeface="Times New Roman" pitchFamily="18" charset="0"/>
                <a:cs typeface="Times New Roman" pitchFamily="18" charset="0"/>
              </a:rPr>
              <a:t>Drouot</a:t>
            </a:r>
            <a:r>
              <a:rPr lang="en-US" dirty="0" smtClean="0">
                <a:latin typeface="Times New Roman" pitchFamily="18" charset="0"/>
                <a:cs typeface="Times New Roman" pitchFamily="18" charset="0"/>
              </a:rPr>
              <a:t> et al. 2002 on MCS assessing WT, CT, HPT, CPT and VDT</a:t>
            </a:r>
            <a:endParaRPr lang="en-US" dirty="0">
              <a:latin typeface="Times New Roman" pitchFamily="18" charset="0"/>
              <a:cs typeface="Times New Roman" pitchFamily="18" charset="0"/>
            </a:endParaRPr>
          </a:p>
        </p:txBody>
      </p:sp>
      <p:sp>
        <p:nvSpPr>
          <p:cNvPr id="12" name="Rektangel 11"/>
          <p:cNvSpPr/>
          <p:nvPr/>
        </p:nvSpPr>
        <p:spPr>
          <a:xfrm>
            <a:off x="107504" y="5229200"/>
            <a:ext cx="6480720" cy="369332"/>
          </a:xfrm>
          <a:prstGeom prst="rect">
            <a:avLst/>
          </a:prstGeom>
        </p:spPr>
        <p:txBody>
          <a:bodyPr wrap="square">
            <a:spAutoFit/>
          </a:bodyPr>
          <a:lstStyle/>
          <a:p>
            <a:r>
              <a:rPr lang="en-US" dirty="0" smtClean="0">
                <a:latin typeface="Times New Roman" pitchFamily="18" charset="0"/>
                <a:cs typeface="Times New Roman" pitchFamily="18" charset="0"/>
              </a:rPr>
              <a:t>Quantitative sensory testing did not predict the efficacy of MCS.</a:t>
            </a:r>
            <a:endParaRPr lang="en-US" dirty="0">
              <a:latin typeface="Times New Roman" pitchFamily="18" charset="0"/>
              <a:cs typeface="Times New Roman" pitchFamily="18" charset="0"/>
            </a:endParaRPr>
          </a:p>
        </p:txBody>
      </p:sp>
      <p:sp>
        <p:nvSpPr>
          <p:cNvPr id="8" name="Rektangel 7"/>
          <p:cNvSpPr/>
          <p:nvPr/>
        </p:nvSpPr>
        <p:spPr>
          <a:xfrm>
            <a:off x="3779912" y="5657671"/>
            <a:ext cx="5364088" cy="1200329"/>
          </a:xfrm>
          <a:prstGeom prst="rect">
            <a:avLst/>
          </a:prstGeom>
        </p:spPr>
        <p:txBody>
          <a:bodyPr wrap="square">
            <a:spAutoFit/>
          </a:bodyPr>
          <a:lstStyle/>
          <a:p>
            <a:r>
              <a:rPr lang="en-US" dirty="0" smtClean="0">
                <a:latin typeface="Times New Roman" pitchFamily="18" charset="0"/>
                <a:cs typeface="Times New Roman" pitchFamily="18" charset="0"/>
              </a:rPr>
              <a:t>““Good” responders (&gt;40%) to MCS could be identified by the absence of alteration of non-</a:t>
            </a:r>
            <a:r>
              <a:rPr lang="en-US" dirty="0" err="1" smtClean="0">
                <a:latin typeface="Times New Roman" pitchFamily="18" charset="0"/>
                <a:cs typeface="Times New Roman" pitchFamily="18" charset="0"/>
              </a:rPr>
              <a:t>nociceptive</a:t>
            </a:r>
            <a:r>
              <a:rPr lang="en-US" dirty="0" smtClean="0">
                <a:latin typeface="Times New Roman" pitchFamily="18" charset="0"/>
                <a:cs typeface="Times New Roman" pitchFamily="18" charset="0"/>
              </a:rPr>
              <a:t> sensory modalities within the painful area, or by abnormal sensory thresholds that could be improved by MCS.” </a:t>
            </a:r>
            <a:endParaRPr lang="en-US" dirty="0">
              <a:latin typeface="Times New Roman" pitchFamily="18" charset="0"/>
              <a:cs typeface="Times New Roman" pitchFamily="18" charset="0"/>
            </a:endParaRPr>
          </a:p>
        </p:txBody>
      </p:sp>
      <p:sp>
        <p:nvSpPr>
          <p:cNvPr id="10" name="Höger 9"/>
          <p:cNvSpPr/>
          <p:nvPr/>
        </p:nvSpPr>
        <p:spPr>
          <a:xfrm>
            <a:off x="1475656" y="6525344"/>
            <a:ext cx="2016224" cy="3326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cstate="print"/>
          <a:srcRect/>
          <a:stretch>
            <a:fillRect/>
          </a:stretch>
        </p:blipFill>
        <p:spPr bwMode="auto">
          <a:xfrm>
            <a:off x="179512" y="1700808"/>
            <a:ext cx="8745537" cy="4248150"/>
          </a:xfrm>
          <a:prstGeom prst="rect">
            <a:avLst/>
          </a:prstGeom>
          <a:noFill/>
          <a:ln w="9525">
            <a:noFill/>
            <a:miter lim="800000"/>
            <a:headEnd/>
            <a:tailEnd/>
          </a:ln>
        </p:spPr>
      </p:pic>
      <p:sp>
        <p:nvSpPr>
          <p:cNvPr id="3" name="textruta 2"/>
          <p:cNvSpPr txBox="1"/>
          <p:nvPr/>
        </p:nvSpPr>
        <p:spPr>
          <a:xfrm>
            <a:off x="899592" y="692696"/>
            <a:ext cx="7416824"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Remote hypersensitivity. What does it mean?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2" cstate="print"/>
          <a:srcRect/>
          <a:stretch>
            <a:fillRect/>
          </a:stretch>
        </p:blipFill>
        <p:spPr bwMode="auto">
          <a:xfrm>
            <a:off x="71438" y="5229225"/>
            <a:ext cx="9072562" cy="129540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5992813" y="6577013"/>
            <a:ext cx="1751012" cy="169862"/>
          </a:xfrm>
          <a:prstGeom prst="rect">
            <a:avLst/>
          </a:prstGeom>
          <a:noFill/>
          <a:ln w="9525">
            <a:noFill/>
            <a:miter lim="800000"/>
            <a:headEnd/>
            <a:tailEnd/>
          </a:ln>
        </p:spPr>
      </p:pic>
      <p:sp>
        <p:nvSpPr>
          <p:cNvPr id="19460" name="Rektangel 6"/>
          <p:cNvSpPr>
            <a:spLocks noChangeArrowheads="1"/>
          </p:cNvSpPr>
          <p:nvPr/>
        </p:nvSpPr>
        <p:spPr bwMode="auto">
          <a:xfrm>
            <a:off x="7740650" y="6462713"/>
            <a:ext cx="1211263" cy="369887"/>
          </a:xfrm>
          <a:prstGeom prst="rect">
            <a:avLst/>
          </a:prstGeom>
          <a:noFill/>
          <a:ln w="9525">
            <a:noFill/>
            <a:miter lim="800000"/>
            <a:headEnd/>
            <a:tailEnd/>
          </a:ln>
        </p:spPr>
        <p:txBody>
          <a:bodyPr wrap="none">
            <a:spAutoFit/>
          </a:bodyPr>
          <a:lstStyle/>
          <a:p>
            <a:r>
              <a:rPr lang="sv-SE">
                <a:latin typeface="Times New Roman" pitchFamily="18" charset="0"/>
                <a:cs typeface="Times New Roman" pitchFamily="18" charset="0"/>
              </a:rPr>
              <a:t>et al., 2009</a:t>
            </a:r>
          </a:p>
        </p:txBody>
      </p:sp>
      <p:pic>
        <p:nvPicPr>
          <p:cNvPr id="19461" name="Picture 7"/>
          <p:cNvPicPr>
            <a:picLocks noChangeAspect="1" noChangeArrowheads="1"/>
          </p:cNvPicPr>
          <p:nvPr/>
        </p:nvPicPr>
        <p:blipFill>
          <a:blip r:embed="rId4" cstate="print"/>
          <a:srcRect/>
          <a:stretch>
            <a:fillRect/>
          </a:stretch>
        </p:blipFill>
        <p:spPr bwMode="auto">
          <a:xfrm>
            <a:off x="0" y="41275"/>
            <a:ext cx="9144000" cy="2524125"/>
          </a:xfrm>
          <a:prstGeom prst="rect">
            <a:avLst/>
          </a:prstGeom>
          <a:noFill/>
          <a:ln w="9525">
            <a:noFill/>
            <a:miter lim="800000"/>
            <a:headEnd/>
            <a:tailEnd/>
          </a:ln>
        </p:spPr>
      </p:pic>
      <p:pic>
        <p:nvPicPr>
          <p:cNvPr id="19462" name="Picture 6"/>
          <p:cNvPicPr>
            <a:picLocks noChangeAspect="1" noChangeArrowheads="1"/>
          </p:cNvPicPr>
          <p:nvPr/>
        </p:nvPicPr>
        <p:blipFill>
          <a:blip r:embed="rId5" cstate="print"/>
          <a:srcRect/>
          <a:stretch>
            <a:fillRect/>
          </a:stretch>
        </p:blipFill>
        <p:spPr bwMode="auto">
          <a:xfrm>
            <a:off x="179388" y="2708275"/>
            <a:ext cx="8813800" cy="2459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179388" y="839788"/>
            <a:ext cx="1920875" cy="6018212"/>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2411413" y="908050"/>
            <a:ext cx="3051175" cy="4778375"/>
          </a:xfrm>
          <a:prstGeom prst="rect">
            <a:avLst/>
          </a:prstGeom>
          <a:noFill/>
          <a:ln w="9525">
            <a:noFill/>
            <a:miter lim="800000"/>
            <a:headEnd/>
            <a:tailEnd/>
          </a:ln>
        </p:spPr>
      </p:pic>
      <p:pic>
        <p:nvPicPr>
          <p:cNvPr id="34820" name="Picture 5"/>
          <p:cNvPicPr>
            <a:picLocks noChangeAspect="1" noChangeArrowheads="1"/>
          </p:cNvPicPr>
          <p:nvPr/>
        </p:nvPicPr>
        <p:blipFill>
          <a:blip r:embed="rId4" cstate="print"/>
          <a:srcRect/>
          <a:stretch>
            <a:fillRect/>
          </a:stretch>
        </p:blipFill>
        <p:spPr bwMode="auto">
          <a:xfrm>
            <a:off x="5580112" y="1988840"/>
            <a:ext cx="3346450" cy="3071812"/>
          </a:xfrm>
          <a:prstGeom prst="rect">
            <a:avLst/>
          </a:prstGeom>
          <a:noFill/>
          <a:ln w="9525">
            <a:noFill/>
            <a:miter lim="800000"/>
            <a:headEnd/>
            <a:tailEnd/>
          </a:ln>
        </p:spPr>
      </p:pic>
      <p:sp>
        <p:nvSpPr>
          <p:cNvPr id="34821" name="textruta 5"/>
          <p:cNvSpPr txBox="1">
            <a:spLocks noChangeArrowheads="1"/>
          </p:cNvSpPr>
          <p:nvPr/>
        </p:nvSpPr>
        <p:spPr bwMode="auto">
          <a:xfrm>
            <a:off x="2700338" y="5805488"/>
            <a:ext cx="5759450" cy="954087"/>
          </a:xfrm>
          <a:prstGeom prst="rect">
            <a:avLst/>
          </a:prstGeom>
          <a:noFill/>
          <a:ln w="9525">
            <a:noFill/>
            <a:miter lim="800000"/>
            <a:headEnd/>
            <a:tailEnd/>
          </a:ln>
        </p:spPr>
        <p:txBody>
          <a:bodyPr>
            <a:spAutoFit/>
          </a:bodyPr>
          <a:lstStyle/>
          <a:p>
            <a:r>
              <a:rPr lang="en-US" sz="2800">
                <a:latin typeface="Times New Roman" pitchFamily="18" charset="0"/>
                <a:cs typeface="Times New Roman" pitchFamily="18" charset="0"/>
              </a:rPr>
              <a:t>QST signs of sensitization in patients with extramedian symptoms only</a:t>
            </a:r>
          </a:p>
        </p:txBody>
      </p:sp>
      <p:pic>
        <p:nvPicPr>
          <p:cNvPr id="34822" name="Picture 6"/>
          <p:cNvPicPr>
            <a:picLocks noChangeAspect="1" noChangeArrowheads="1"/>
          </p:cNvPicPr>
          <p:nvPr/>
        </p:nvPicPr>
        <p:blipFill>
          <a:blip r:embed="rId5" cstate="print"/>
          <a:srcRect/>
          <a:stretch>
            <a:fillRect/>
          </a:stretch>
        </p:blipFill>
        <p:spPr bwMode="auto">
          <a:xfrm>
            <a:off x="0" y="0"/>
            <a:ext cx="5375275" cy="641350"/>
          </a:xfrm>
          <a:prstGeom prst="rect">
            <a:avLst/>
          </a:prstGeom>
          <a:noFill/>
          <a:ln w="9525">
            <a:noFill/>
            <a:miter lim="800000"/>
            <a:headEnd/>
            <a:tailEnd/>
          </a:ln>
        </p:spPr>
      </p:pic>
      <p:sp>
        <p:nvSpPr>
          <p:cNvPr id="34823" name="textruta 8"/>
          <p:cNvSpPr txBox="1">
            <a:spLocks noChangeArrowheads="1"/>
          </p:cNvSpPr>
          <p:nvPr/>
        </p:nvSpPr>
        <p:spPr bwMode="auto">
          <a:xfrm>
            <a:off x="3708400" y="333375"/>
            <a:ext cx="1295400" cy="368300"/>
          </a:xfrm>
          <a:prstGeom prst="rect">
            <a:avLst/>
          </a:prstGeom>
          <a:noFill/>
          <a:ln w="9525">
            <a:noFill/>
            <a:miter lim="800000"/>
            <a:headEnd/>
            <a:tailEnd/>
          </a:ln>
        </p:spPr>
        <p:txBody>
          <a:bodyPr>
            <a:spAutoFit/>
          </a:bodyPr>
          <a:lstStyle/>
          <a:p>
            <a:r>
              <a:rPr lang="en-US">
                <a:solidFill>
                  <a:schemeClr val="bg1"/>
                </a:solidFill>
              </a:rPr>
              <a:t>2010</a:t>
            </a:r>
          </a:p>
        </p:txBody>
      </p:sp>
      <p:sp>
        <p:nvSpPr>
          <p:cNvPr id="8" name="textruta 7"/>
          <p:cNvSpPr txBox="1"/>
          <p:nvPr/>
        </p:nvSpPr>
        <p:spPr>
          <a:xfrm>
            <a:off x="5580112" y="548680"/>
            <a:ext cx="3563888"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Nearby  hypersensitivity-spread outside proper innervation territory</a:t>
            </a:r>
            <a:endParaRPr lang="en-US" sz="24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p:cNvPicPr>
            <a:picLocks noChangeAspect="1" noChangeArrowheads="1"/>
          </p:cNvPicPr>
          <p:nvPr/>
        </p:nvPicPr>
        <p:blipFill>
          <a:blip r:embed="rId3" cstate="print"/>
          <a:srcRect/>
          <a:stretch>
            <a:fillRect/>
          </a:stretch>
        </p:blipFill>
        <p:spPr bwMode="auto">
          <a:xfrm>
            <a:off x="323528" y="1844824"/>
            <a:ext cx="6985000" cy="2598738"/>
          </a:xfrm>
          <a:prstGeom prst="rect">
            <a:avLst/>
          </a:prstGeom>
          <a:noFill/>
          <a:ln w="9525">
            <a:noFill/>
            <a:miter lim="800000"/>
            <a:headEnd/>
            <a:tailEnd/>
          </a:ln>
        </p:spPr>
      </p:pic>
      <p:sp>
        <p:nvSpPr>
          <p:cNvPr id="1029" name="Text Box 3"/>
          <p:cNvSpPr txBox="1">
            <a:spLocks noChangeArrowheads="1"/>
          </p:cNvSpPr>
          <p:nvPr/>
        </p:nvSpPr>
        <p:spPr bwMode="auto">
          <a:xfrm>
            <a:off x="6588125" y="6308725"/>
            <a:ext cx="2555875" cy="396875"/>
          </a:xfrm>
          <a:prstGeom prst="rect">
            <a:avLst/>
          </a:prstGeom>
          <a:noFill/>
          <a:ln w="9525">
            <a:noFill/>
            <a:miter lim="800000"/>
            <a:headEnd/>
            <a:tailEnd/>
          </a:ln>
        </p:spPr>
        <p:txBody>
          <a:bodyPr>
            <a:spAutoFit/>
          </a:bodyPr>
          <a:lstStyle/>
          <a:p>
            <a:pPr>
              <a:spcBef>
                <a:spcPct val="50000"/>
              </a:spcBef>
            </a:pPr>
            <a:r>
              <a:rPr lang="sv-SE" sz="2000">
                <a:solidFill>
                  <a:srgbClr val="FF6600"/>
                </a:solidFill>
              </a:rPr>
              <a:t>Hansson et al. 2007</a:t>
            </a:r>
          </a:p>
        </p:txBody>
      </p:sp>
      <p:graphicFrame>
        <p:nvGraphicFramePr>
          <p:cNvPr id="1026" name="Object 2"/>
          <p:cNvGraphicFramePr>
            <a:graphicFrameLocks noChangeAspect="1"/>
          </p:cNvGraphicFramePr>
          <p:nvPr/>
        </p:nvGraphicFramePr>
        <p:xfrm>
          <a:off x="0" y="0"/>
          <a:ext cx="2754313" cy="1773238"/>
        </p:xfrm>
        <a:graphic>
          <a:graphicData uri="http://schemas.openxmlformats.org/presentationml/2006/ole">
            <mc:AlternateContent xmlns:mc="http://schemas.openxmlformats.org/markup-compatibility/2006">
              <mc:Choice xmlns:v="urn:schemas-microsoft-com:vml" Requires="v">
                <p:oleObj spid="_x0000_s4341" name="Image" r:id="rId4" imgW="2647619" imgH="1704762" progId="">
                  <p:embed/>
                </p:oleObj>
              </mc:Choice>
              <mc:Fallback>
                <p:oleObj name="Image" r:id="rId4" imgW="2647619" imgH="1704762" progId="">
                  <p:embed/>
                  <p:pic>
                    <p:nvPicPr>
                      <p:cNvPr id="0" name="Picture 1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54313" cy="17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7535863" y="0"/>
          <a:ext cx="1455737" cy="2060575"/>
        </p:xfrm>
        <a:graphic>
          <a:graphicData uri="http://schemas.openxmlformats.org/presentationml/2006/ole">
            <mc:AlternateContent xmlns:mc="http://schemas.openxmlformats.org/markup-compatibility/2006">
              <mc:Choice xmlns:v="urn:schemas-microsoft-com:vml" Requires="v">
                <p:oleObj spid="_x0000_s4342" name="Image" r:id="rId6" imgW="1743318" imgH="2467319" progId="">
                  <p:embed/>
                </p:oleObj>
              </mc:Choice>
              <mc:Fallback>
                <p:oleObj name="Image" r:id="rId6" imgW="1743318" imgH="2467319" progId="">
                  <p:embed/>
                  <p:pic>
                    <p:nvPicPr>
                      <p:cNvPr id="0" name="Picture 1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5863" y="0"/>
                        <a:ext cx="1455737"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6" descr="vibrameter"/>
          <p:cNvPicPr>
            <a:picLocks noChangeAspect="1" noChangeArrowheads="1"/>
          </p:cNvPicPr>
          <p:nvPr/>
        </p:nvPicPr>
        <p:blipFill>
          <a:blip r:embed="rId8" cstate="print"/>
          <a:srcRect/>
          <a:stretch>
            <a:fillRect/>
          </a:stretch>
        </p:blipFill>
        <p:spPr bwMode="auto">
          <a:xfrm>
            <a:off x="3779838" y="0"/>
            <a:ext cx="2757487" cy="1844675"/>
          </a:xfrm>
          <a:prstGeom prst="rect">
            <a:avLst/>
          </a:prstGeom>
          <a:noFill/>
          <a:ln w="9525">
            <a:noFill/>
            <a:miter lim="800000"/>
            <a:headEnd/>
            <a:tailEnd/>
          </a:ln>
        </p:spPr>
      </p:pic>
      <p:pic>
        <p:nvPicPr>
          <p:cNvPr id="1031" name="Picture 9"/>
          <p:cNvPicPr>
            <a:picLocks noChangeAspect="1" noChangeArrowheads="1"/>
          </p:cNvPicPr>
          <p:nvPr/>
        </p:nvPicPr>
        <p:blipFill>
          <a:blip r:embed="rId9" cstate="print"/>
          <a:srcRect/>
          <a:stretch>
            <a:fillRect/>
          </a:stretch>
        </p:blipFill>
        <p:spPr bwMode="auto">
          <a:xfrm>
            <a:off x="0" y="4437063"/>
            <a:ext cx="2476500" cy="1847850"/>
          </a:xfrm>
          <a:prstGeom prst="rect">
            <a:avLst/>
          </a:prstGeom>
          <a:noFill/>
          <a:ln w="9525">
            <a:noFill/>
            <a:miter lim="800000"/>
            <a:headEnd/>
            <a:tailEnd/>
          </a:ln>
        </p:spPr>
      </p:pic>
      <p:pic>
        <p:nvPicPr>
          <p:cNvPr id="1032" name="Picture 10"/>
          <p:cNvPicPr>
            <a:picLocks noChangeAspect="1" noChangeArrowheads="1"/>
          </p:cNvPicPr>
          <p:nvPr/>
        </p:nvPicPr>
        <p:blipFill>
          <a:blip r:embed="rId10" cstate="print"/>
          <a:srcRect/>
          <a:stretch>
            <a:fillRect/>
          </a:stretch>
        </p:blipFill>
        <p:spPr bwMode="auto">
          <a:xfrm>
            <a:off x="2700338" y="4508500"/>
            <a:ext cx="2447925" cy="1825625"/>
          </a:xfrm>
          <a:prstGeom prst="rect">
            <a:avLst/>
          </a:prstGeom>
          <a:noFill/>
          <a:ln w="9525">
            <a:noFill/>
            <a:miter lim="800000"/>
            <a:headEnd/>
            <a:tailEnd/>
          </a:ln>
        </p:spPr>
      </p:pic>
      <p:pic>
        <p:nvPicPr>
          <p:cNvPr id="1033" name="Picture 2" descr="P0000122"/>
          <p:cNvPicPr>
            <a:picLocks noChangeAspect="1" noChangeArrowheads="1"/>
          </p:cNvPicPr>
          <p:nvPr/>
        </p:nvPicPr>
        <p:blipFill>
          <a:blip r:embed="rId11" cstate="print"/>
          <a:srcRect b="20793"/>
          <a:stretch>
            <a:fillRect/>
          </a:stretch>
        </p:blipFill>
        <p:spPr bwMode="auto">
          <a:xfrm>
            <a:off x="5327650" y="4508500"/>
            <a:ext cx="3816350" cy="1803400"/>
          </a:xfrm>
          <a:prstGeom prst="rect">
            <a:avLst/>
          </a:prstGeom>
          <a:noFill/>
          <a:ln w="9525">
            <a:noFill/>
            <a:miter lim="800000"/>
            <a:headEnd/>
            <a:tailEnd/>
          </a:ln>
        </p:spPr>
      </p:pic>
      <p:graphicFrame>
        <p:nvGraphicFramePr>
          <p:cNvPr id="1034" name="Object 3"/>
          <p:cNvGraphicFramePr>
            <a:graphicFrameLocks noChangeAspect="1"/>
          </p:cNvGraphicFramePr>
          <p:nvPr/>
        </p:nvGraphicFramePr>
        <p:xfrm>
          <a:off x="7511206" y="2060848"/>
          <a:ext cx="1632794" cy="1112933"/>
        </p:xfrm>
        <a:graphic>
          <a:graphicData uri="http://schemas.openxmlformats.org/presentationml/2006/ole">
            <mc:AlternateContent xmlns:mc="http://schemas.openxmlformats.org/markup-compatibility/2006">
              <mc:Choice xmlns:v="urn:schemas-microsoft-com:vml" Requires="v">
                <p:oleObj spid="_x0000_s4343" name="Image" r:id="rId12" imgW="2610214" imgH="1638529" progId="">
                  <p:embed/>
                </p:oleObj>
              </mc:Choice>
              <mc:Fallback>
                <p:oleObj name="Image" r:id="rId12" imgW="2610214" imgH="1638529" progId="">
                  <p:embed/>
                  <p:pic>
                    <p:nvPicPr>
                      <p:cNvPr id="0" name="Picture 17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11206" y="2060848"/>
                        <a:ext cx="1632794" cy="111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5" descr="termotesttermod"/>
          <p:cNvPicPr>
            <a:picLocks noChangeAspect="1" noChangeArrowheads="1"/>
          </p:cNvPicPr>
          <p:nvPr/>
        </p:nvPicPr>
        <p:blipFill>
          <a:blip r:embed="rId14" cstate="print"/>
          <a:srcRect/>
          <a:stretch>
            <a:fillRect/>
          </a:stretch>
        </p:blipFill>
        <p:spPr bwMode="auto">
          <a:xfrm>
            <a:off x="7589168" y="3356992"/>
            <a:ext cx="1554832" cy="1022158"/>
          </a:xfrm>
          <a:prstGeom prst="rect">
            <a:avLst/>
          </a:prstGeom>
          <a:noFill/>
          <a:ln w="9525">
            <a:noFill/>
            <a:miter lim="800000"/>
            <a:headEnd/>
            <a:tailEnd/>
          </a:ln>
        </p:spPr>
      </p:pic>
      <p:sp>
        <p:nvSpPr>
          <p:cNvPr id="2" name="textruta 1"/>
          <p:cNvSpPr txBox="1"/>
          <p:nvPr/>
        </p:nvSpPr>
        <p:spPr>
          <a:xfrm>
            <a:off x="1979712" y="476672"/>
            <a:ext cx="3816424" cy="461665"/>
          </a:xfrm>
          <a:prstGeom prst="rect">
            <a:avLst/>
          </a:prstGeom>
          <a:solidFill>
            <a:srgbClr val="00B0F0"/>
          </a:solidFill>
        </p:spPr>
        <p:txBody>
          <a:bodyPr wrap="square" rtlCol="0">
            <a:spAutoFit/>
          </a:bodyPr>
          <a:lstStyle/>
          <a:p>
            <a:r>
              <a:rPr lang="sv-SE" sz="2400" dirty="0" err="1" smtClean="0">
                <a:latin typeface="Times New Roman" pitchFamily="18" charset="0"/>
                <a:cs typeface="Times New Roman" pitchFamily="18" charset="0"/>
              </a:rPr>
              <a:t>Physiological</a:t>
            </a:r>
            <a:r>
              <a:rPr lang="sv-SE" sz="2400" dirty="0" smtClean="0">
                <a:latin typeface="Times New Roman" pitchFamily="18" charset="0"/>
                <a:cs typeface="Times New Roman" pitchFamily="18" charset="0"/>
              </a:rPr>
              <a:t>/</a:t>
            </a:r>
            <a:r>
              <a:rPr lang="sv-SE" sz="2400" dirty="0" err="1" smtClean="0">
                <a:latin typeface="Times New Roman" pitchFamily="18" charset="0"/>
                <a:cs typeface="Times New Roman" pitchFamily="18" charset="0"/>
              </a:rPr>
              <a:t>natural</a:t>
            </a:r>
            <a:r>
              <a:rPr lang="sv-SE" sz="2400" dirty="0" smtClean="0">
                <a:latin typeface="Times New Roman" pitchFamily="18" charset="0"/>
                <a:cs typeface="Times New Roman" pitchFamily="18" charset="0"/>
              </a:rPr>
              <a:t> stimuli</a:t>
            </a:r>
            <a:endParaRPr lang="sv-SE" sz="2400" dirty="0">
              <a:latin typeface="Times New Roman" pitchFamily="18" charset="0"/>
              <a:cs typeface="Times New Roman" pitchFamily="18" charset="0"/>
            </a:endParaRPr>
          </a:p>
        </p:txBody>
      </p:sp>
    </p:spTree>
    <p:extLst>
      <p:ext uri="{BB962C8B-B14F-4D97-AF65-F5344CB8AC3E}">
        <p14:creationId xmlns:p14="http://schemas.microsoft.com/office/powerpoint/2010/main" val="1327464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ruta 5"/>
          <p:cNvSpPr txBox="1">
            <a:spLocks noChangeArrowheads="1"/>
          </p:cNvSpPr>
          <p:nvPr/>
        </p:nvSpPr>
        <p:spPr bwMode="auto">
          <a:xfrm>
            <a:off x="6443663" y="6165850"/>
            <a:ext cx="2376487" cy="400050"/>
          </a:xfrm>
          <a:prstGeom prst="rect">
            <a:avLst/>
          </a:prstGeom>
          <a:noFill/>
          <a:ln w="9525">
            <a:noFill/>
            <a:miter lim="800000"/>
            <a:headEnd/>
            <a:tailEnd/>
          </a:ln>
        </p:spPr>
        <p:txBody>
          <a:bodyPr>
            <a:spAutoFit/>
          </a:bodyPr>
          <a:lstStyle/>
          <a:p>
            <a:r>
              <a:rPr lang="en-US" sz="2000">
                <a:latin typeface="Times New Roman" pitchFamily="18" charset="0"/>
                <a:cs typeface="Times New Roman" pitchFamily="18" charset="0"/>
              </a:rPr>
              <a:t>Zanette et al. 2010</a:t>
            </a:r>
          </a:p>
        </p:txBody>
      </p:sp>
      <p:sp>
        <p:nvSpPr>
          <p:cNvPr id="35843" name="textruta 3"/>
          <p:cNvSpPr txBox="1">
            <a:spLocks noChangeArrowheads="1"/>
          </p:cNvSpPr>
          <p:nvPr/>
        </p:nvSpPr>
        <p:spPr bwMode="auto">
          <a:xfrm>
            <a:off x="684213" y="404813"/>
            <a:ext cx="7991475" cy="6124575"/>
          </a:xfrm>
          <a:prstGeom prst="rect">
            <a:avLst/>
          </a:prstGeom>
          <a:noFill/>
          <a:ln w="9525">
            <a:noFill/>
            <a:miter lim="800000"/>
            <a:headEnd/>
            <a:tailEnd/>
          </a:ln>
        </p:spPr>
        <p:txBody>
          <a:bodyPr>
            <a:spAutoFit/>
          </a:bodyPr>
          <a:lstStyle/>
          <a:p>
            <a:r>
              <a:rPr lang="en-US" sz="2800">
                <a:latin typeface="Times New Roman" pitchFamily="18" charset="0"/>
                <a:cs typeface="Times New Roman" pitchFamily="18" charset="0"/>
              </a:rPr>
              <a:t>--Non-anatomical distribution of neuropathic pain may reflect CNS plasticity rather than psychopathological disorders or malingering</a:t>
            </a:r>
          </a:p>
          <a:p>
            <a:pPr>
              <a:buFont typeface="Arial" charset="0"/>
              <a:buChar char="•"/>
            </a:pP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--Spinal changes may play a major role in the spread of pain</a:t>
            </a:r>
          </a:p>
          <a:p>
            <a:pPr>
              <a:buFont typeface="Arial" charset="0"/>
              <a:buChar char="•"/>
            </a:pP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--Central sensitization may also provide a pathophysiological explanation: 1/ secondary to activity in median nerve afferents 2/ consequences of a predisposing trait</a:t>
            </a:r>
          </a:p>
          <a:p>
            <a:pPr>
              <a:buFont typeface="Arial" charset="0"/>
              <a:buChar char="•"/>
            </a:pPr>
            <a:endParaRPr lang="en-US" sz="2800">
              <a:latin typeface="Times New Roman" pitchFamily="18" charset="0"/>
              <a:cs typeface="Times New Roman" pitchFamily="18" charset="0"/>
            </a:endParaRPr>
          </a:p>
          <a:p>
            <a:r>
              <a:rPr lang="en-US" sz="2800">
                <a:latin typeface="Times New Roman" pitchFamily="18" charset="0"/>
                <a:cs typeface="Times New Roman" pitchFamily="18" charset="0"/>
              </a:rPr>
              <a:t>--Peripheral and supraspinal mechanisms may contribute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0" y="1700808"/>
            <a:ext cx="5482209" cy="3600400"/>
          </a:xfrm>
          <a:prstGeom prst="rect">
            <a:avLst/>
          </a:prstGeom>
          <a:noFill/>
          <a:ln w="9525">
            <a:noFill/>
            <a:miter lim="800000"/>
            <a:headEnd/>
            <a:tailEnd/>
          </a:ln>
        </p:spPr>
      </p:pic>
      <p:sp>
        <p:nvSpPr>
          <p:cNvPr id="3" name="textruta 2"/>
          <p:cNvSpPr txBox="1"/>
          <p:nvPr/>
        </p:nvSpPr>
        <p:spPr>
          <a:xfrm>
            <a:off x="6732240" y="6165304"/>
            <a:ext cx="2016224"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Rolke</a:t>
            </a:r>
            <a:r>
              <a:rPr lang="en-US" dirty="0" smtClean="0">
                <a:latin typeface="Times New Roman" pitchFamily="18" charset="0"/>
                <a:cs typeface="Times New Roman" pitchFamily="18" charset="0"/>
              </a:rPr>
              <a:t> et al. 2006</a:t>
            </a:r>
            <a:endParaRPr lang="en-US" dirty="0">
              <a:latin typeface="Times New Roman" pitchFamily="18" charset="0"/>
              <a:cs typeface="Times New Roman" pitchFamily="18" charset="0"/>
            </a:endParaRPr>
          </a:p>
        </p:txBody>
      </p:sp>
      <p:pic>
        <p:nvPicPr>
          <p:cNvPr id="72707" name="Picture 3"/>
          <p:cNvPicPr>
            <a:picLocks noChangeAspect="1" noChangeArrowheads="1"/>
          </p:cNvPicPr>
          <p:nvPr/>
        </p:nvPicPr>
        <p:blipFill>
          <a:blip r:embed="rId3" cstate="print"/>
          <a:srcRect/>
          <a:stretch>
            <a:fillRect/>
          </a:stretch>
        </p:blipFill>
        <p:spPr bwMode="auto">
          <a:xfrm>
            <a:off x="5564644" y="1412776"/>
            <a:ext cx="3579356" cy="4149080"/>
          </a:xfrm>
          <a:prstGeom prst="rect">
            <a:avLst/>
          </a:prstGeom>
          <a:noFill/>
          <a:ln w="9525">
            <a:noFill/>
            <a:miter lim="800000"/>
            <a:headEnd/>
            <a:tailEnd/>
          </a:ln>
        </p:spPr>
      </p:pic>
      <p:sp>
        <p:nvSpPr>
          <p:cNvPr id="2" name="textruta 1"/>
          <p:cNvSpPr txBox="1"/>
          <p:nvPr/>
        </p:nvSpPr>
        <p:spPr>
          <a:xfrm>
            <a:off x="827584" y="116632"/>
            <a:ext cx="7632848" cy="1077218"/>
          </a:xfrm>
          <a:prstGeom prst="rect">
            <a:avLst/>
          </a:prstGeom>
          <a:noFill/>
        </p:spPr>
        <p:txBody>
          <a:bodyPr wrap="square" rtlCol="0">
            <a:spAutoFit/>
          </a:bodyPr>
          <a:lstStyle/>
          <a:p>
            <a:r>
              <a:rPr lang="sv-SE" sz="3200" dirty="0" smtClean="0">
                <a:latin typeface="Times New Roman" pitchFamily="18" charset="0"/>
                <a:cs typeface="Times New Roman" pitchFamily="18" charset="0"/>
              </a:rPr>
              <a:t>QST </a:t>
            </a:r>
            <a:r>
              <a:rPr lang="sv-SE" sz="3200" dirty="0" err="1" smtClean="0">
                <a:latin typeface="Times New Roman" pitchFamily="18" charset="0"/>
                <a:cs typeface="Times New Roman" pitchFamily="18" charset="0"/>
              </a:rPr>
              <a:t>techniques</a:t>
            </a:r>
            <a:r>
              <a:rPr lang="sv-SE" sz="3200" dirty="0" smtClean="0">
                <a:latin typeface="Times New Roman" pitchFamily="18" charset="0"/>
                <a:cs typeface="Times New Roman" pitchFamily="18" charset="0"/>
              </a:rPr>
              <a:t> and approach-</a:t>
            </a:r>
          </a:p>
          <a:p>
            <a:r>
              <a:rPr lang="sv-SE" sz="3200" dirty="0" err="1" smtClean="0">
                <a:latin typeface="Times New Roman" pitchFamily="18" charset="0"/>
                <a:cs typeface="Times New Roman" pitchFamily="18" charset="0"/>
              </a:rPr>
              <a:t>Copy</a:t>
            </a:r>
            <a:r>
              <a:rPr lang="sv-SE" sz="3200" dirty="0" smtClean="0">
                <a:latin typeface="Times New Roman" pitchFamily="18" charset="0"/>
                <a:cs typeface="Times New Roman" pitchFamily="18" charset="0"/>
              </a:rPr>
              <a:t> German Network? </a:t>
            </a:r>
            <a:r>
              <a:rPr lang="sv-SE" sz="3200" dirty="0" err="1" smtClean="0">
                <a:latin typeface="Times New Roman" pitchFamily="18" charset="0"/>
                <a:cs typeface="Times New Roman" pitchFamily="18" charset="0"/>
              </a:rPr>
              <a:t>Dilute</a:t>
            </a:r>
            <a:r>
              <a:rPr lang="sv-SE" sz="3200" dirty="0" smtClean="0">
                <a:latin typeface="Times New Roman" pitchFamily="18" charset="0"/>
                <a:cs typeface="Times New Roman" pitchFamily="18" charset="0"/>
              </a:rPr>
              <a:t>? </a:t>
            </a:r>
            <a:endParaRPr lang="sv-SE"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43608" y="476672"/>
            <a:ext cx="6011862" cy="692150"/>
          </a:xfrm>
          <a:noFill/>
        </p:spPr>
        <p:txBody>
          <a:bodyPr lIns="92075" tIns="46038" rIns="92075" bIns="46038" anchor="b"/>
          <a:lstStyle/>
          <a:p>
            <a:r>
              <a:rPr lang="en-US" sz="2800" dirty="0" smtClean="0">
                <a:solidFill>
                  <a:srgbClr val="FFC000"/>
                </a:solidFill>
                <a:latin typeface="Times New Roman" pitchFamily="18" charset="0"/>
                <a:cs typeface="Times New Roman" pitchFamily="18" charset="0"/>
              </a:rPr>
              <a:t>What is pathological?</a:t>
            </a:r>
            <a:endParaRPr lang="en-US" sz="2800" b="1" dirty="0" smtClean="0">
              <a:solidFill>
                <a:srgbClr val="FFC000"/>
              </a:solidFill>
              <a:latin typeface="Times New Roman" pitchFamily="18" charset="0"/>
              <a:cs typeface="Times New Roman" pitchFamily="18" charset="0"/>
            </a:endParaRPr>
          </a:p>
        </p:txBody>
      </p:sp>
      <p:sp>
        <p:nvSpPr>
          <p:cNvPr id="13315" name="Rectangle 3"/>
          <p:cNvSpPr>
            <a:spLocks noGrp="1" noChangeArrowheads="1"/>
          </p:cNvSpPr>
          <p:nvPr>
            <p:ph idx="1"/>
          </p:nvPr>
        </p:nvSpPr>
        <p:spPr>
          <a:xfrm>
            <a:off x="251520" y="1268760"/>
            <a:ext cx="8497888" cy="5051425"/>
          </a:xfrm>
        </p:spPr>
        <p:txBody>
          <a:bodyPr lIns="92075" tIns="46038" rIns="92075" bIns="46038"/>
          <a:lstStyle/>
          <a:p>
            <a:pPr>
              <a:lnSpc>
                <a:spcPct val="80000"/>
              </a:lnSpc>
            </a:pPr>
            <a:r>
              <a:rPr lang="en-US" sz="2400" dirty="0" smtClean="0">
                <a:latin typeface="Times New Roman" pitchFamily="18" charset="0"/>
                <a:cs typeface="Times New Roman" pitchFamily="18" charset="0"/>
              </a:rPr>
              <a:t>If a reading is compared with normative data (lab. specific, DFNS) and found to be within the normal range a threshold may still be suspected to be pathological if compared with the unaffected side! </a:t>
            </a:r>
          </a:p>
          <a:p>
            <a:pPr>
              <a:lnSpc>
                <a:spcPct val="80000"/>
              </a:lnSpc>
            </a:pPr>
            <a:r>
              <a:rPr lang="en-US" sz="2400" dirty="0" smtClean="0">
                <a:latin typeface="Times New Roman" pitchFamily="18" charset="0"/>
                <a:cs typeface="Times New Roman" pitchFamily="18" charset="0"/>
              </a:rPr>
              <a:t>Hugh normal range for some parameters (e.g., HPT, CPT-see DFNS). </a:t>
            </a:r>
          </a:p>
          <a:p>
            <a:pPr>
              <a:lnSpc>
                <a:spcPct val="80000"/>
              </a:lnSpc>
            </a:pPr>
            <a:r>
              <a:rPr lang="en-US" sz="2400" dirty="0" smtClean="0">
                <a:latin typeface="Times New Roman" pitchFamily="18" charset="0"/>
                <a:cs typeface="Times New Roman" pitchFamily="18" charset="0"/>
              </a:rPr>
              <a:t>Also, only 3 reference sites are used within the DFNS!!</a:t>
            </a:r>
          </a:p>
          <a:p>
            <a:pPr>
              <a:lnSpc>
                <a:spcPct val="80000"/>
              </a:lnSpc>
              <a:buFont typeface="Arial" charset="0"/>
              <a:buNone/>
            </a:pPr>
            <a:r>
              <a:rPr lang="en-US" sz="2400" dirty="0" smtClean="0">
                <a:latin typeface="Times New Roman" pitchFamily="18" charset="0"/>
                <a:cs typeface="Times New Roman" pitchFamily="18" charset="0"/>
              </a:rPr>
              <a:t>	</a:t>
            </a:r>
            <a:endParaRPr lang="en-US" dirty="0" smtClean="0"/>
          </a:p>
          <a:p>
            <a:pPr>
              <a:lnSpc>
                <a:spcPct val="80000"/>
              </a:lnSpc>
            </a:pPr>
            <a:endParaRPr lang="en-US" dirty="0" smtClean="0"/>
          </a:p>
        </p:txBody>
      </p:sp>
      <p:pic>
        <p:nvPicPr>
          <p:cNvPr id="13316" name="Picture 5"/>
          <p:cNvPicPr>
            <a:picLocks noChangeAspect="1" noChangeArrowheads="1"/>
          </p:cNvPicPr>
          <p:nvPr/>
        </p:nvPicPr>
        <p:blipFill>
          <a:blip r:embed="rId2" cstate="print"/>
          <a:srcRect/>
          <a:stretch>
            <a:fillRect/>
          </a:stretch>
        </p:blipFill>
        <p:spPr bwMode="auto">
          <a:xfrm>
            <a:off x="2627784" y="3717032"/>
            <a:ext cx="3312368" cy="290123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827584" y="784509"/>
            <a:ext cx="7454839" cy="4588707"/>
          </a:xfrm>
          <a:prstGeom prst="rect">
            <a:avLst/>
          </a:prstGeom>
          <a:noFill/>
          <a:ln w="9525">
            <a:noFill/>
            <a:miter lim="800000"/>
            <a:headEnd/>
            <a:tailEnd/>
          </a:ln>
        </p:spPr>
      </p:pic>
      <p:sp>
        <p:nvSpPr>
          <p:cNvPr id="3" name="textruta 2"/>
          <p:cNvSpPr txBox="1"/>
          <p:nvPr/>
        </p:nvSpPr>
        <p:spPr>
          <a:xfrm>
            <a:off x="6156176" y="6309320"/>
            <a:ext cx="2376264" cy="40011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Konopka</a:t>
            </a:r>
            <a:r>
              <a:rPr lang="en-US" sz="2000" dirty="0" smtClean="0">
                <a:latin typeface="Times New Roman" pitchFamily="18" charset="0"/>
                <a:cs typeface="Times New Roman" pitchFamily="18" charset="0"/>
              </a:rPr>
              <a:t> et al. 2012</a:t>
            </a:r>
            <a:endParaRPr lang="en-US" sz="2000" dirty="0">
              <a:latin typeface="Times New Roman" pitchFamily="18" charset="0"/>
              <a:cs typeface="Times New Roman" pitchFamily="18" charset="0"/>
            </a:endParaRPr>
          </a:p>
        </p:txBody>
      </p:sp>
      <p:sp>
        <p:nvSpPr>
          <p:cNvPr id="4" name="textruta 3"/>
          <p:cNvSpPr txBox="1"/>
          <p:nvPr/>
        </p:nvSpPr>
        <p:spPr>
          <a:xfrm>
            <a:off x="1736118" y="129163"/>
            <a:ext cx="6120680" cy="523220"/>
          </a:xfrm>
          <a:prstGeom prst="rect">
            <a:avLst/>
          </a:prstGeom>
          <a:noFill/>
        </p:spPr>
        <p:txBody>
          <a:bodyPr wrap="square" rtlCol="0">
            <a:spAutoFit/>
          </a:bodyPr>
          <a:lstStyle/>
          <a:p>
            <a:r>
              <a:rPr lang="en-US" sz="2800" dirty="0" smtClean="0">
                <a:solidFill>
                  <a:srgbClr val="FFC000"/>
                </a:solidFill>
                <a:latin typeface="Times New Roman" pitchFamily="18" charset="0"/>
                <a:cs typeface="Times New Roman" pitchFamily="18" charset="0"/>
              </a:rPr>
              <a:t>Contralateral side normal in </a:t>
            </a:r>
            <a:r>
              <a:rPr lang="en-US" sz="2800" dirty="0" err="1" smtClean="0">
                <a:solidFill>
                  <a:srgbClr val="FFC000"/>
                </a:solidFill>
                <a:latin typeface="Times New Roman" pitchFamily="18" charset="0"/>
                <a:cs typeface="Times New Roman" pitchFamily="18" charset="0"/>
              </a:rPr>
              <a:t>NeP</a:t>
            </a:r>
            <a:r>
              <a:rPr lang="en-US" sz="2800" dirty="0" smtClean="0">
                <a:solidFill>
                  <a:srgbClr val="FFC000"/>
                </a:solidFill>
                <a:latin typeface="Times New Roman" pitchFamily="18" charset="0"/>
                <a:cs typeface="Times New Roman" pitchFamily="18" charset="0"/>
              </a:rPr>
              <a:t>?</a:t>
            </a:r>
            <a:endParaRPr lang="en-US" sz="2800" dirty="0">
              <a:solidFill>
                <a:srgbClr val="FFC000"/>
              </a:solidFill>
              <a:latin typeface="Times New Roman" pitchFamily="18" charset="0"/>
              <a:cs typeface="Times New Roman" pitchFamily="18" charset="0"/>
            </a:endParaRPr>
          </a:p>
        </p:txBody>
      </p:sp>
      <p:sp>
        <p:nvSpPr>
          <p:cNvPr id="2" name="textruta 1"/>
          <p:cNvSpPr txBox="1"/>
          <p:nvPr/>
        </p:nvSpPr>
        <p:spPr>
          <a:xfrm>
            <a:off x="1060477" y="5373216"/>
            <a:ext cx="7471963" cy="923330"/>
          </a:xfrm>
          <a:prstGeom prst="rect">
            <a:avLst/>
          </a:prstGeom>
          <a:noFill/>
        </p:spPr>
        <p:txBody>
          <a:bodyPr wrap="square" rtlCol="0">
            <a:spAutoFit/>
          </a:bodyPr>
          <a:lstStyle/>
          <a:p>
            <a:r>
              <a:rPr lang="en-US" dirty="0">
                <a:latin typeface="Times New Roman" pitchFamily="18" charset="0"/>
                <a:cs typeface="Times New Roman" pitchFamily="18" charset="0"/>
              </a:rPr>
              <a:t>Once a sensory abnormality for a QST parameter at the affected side was observed, the prevalence of an </a:t>
            </a:r>
            <a:r>
              <a:rPr lang="en-US" dirty="0" smtClean="0">
                <a:latin typeface="Times New Roman" pitchFamily="18" charset="0"/>
                <a:cs typeface="Times New Roman" pitchFamily="18" charset="0"/>
              </a:rPr>
              <a:t>abnormality for </a:t>
            </a:r>
            <a:r>
              <a:rPr lang="en-US" dirty="0">
                <a:latin typeface="Times New Roman" pitchFamily="18" charset="0"/>
                <a:cs typeface="Times New Roman" pitchFamily="18" charset="0"/>
              </a:rPr>
              <a:t>the same parameter at the non-affected side was as high as 57% (for Pressure Pain Threshold).</a:t>
            </a:r>
            <a:endParaRPr lang="sv-SE"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835696" y="2132856"/>
            <a:ext cx="5616624" cy="1569660"/>
          </a:xfrm>
          <a:prstGeom prst="rect">
            <a:avLst/>
          </a:prstGeom>
          <a:noFill/>
        </p:spPr>
        <p:txBody>
          <a:bodyPr wrap="square" rtlCol="0">
            <a:spAutoFit/>
          </a:bodyPr>
          <a:lstStyle/>
          <a:p>
            <a:r>
              <a:rPr lang="en-US" sz="3200" dirty="0" smtClean="0">
                <a:latin typeface="Times New Roman" pitchFamily="18" charset="0"/>
                <a:cs typeface="Times New Roman" pitchFamily="18" charset="0"/>
              </a:rPr>
              <a:t>Inflammatory/nociceptive pain</a:t>
            </a:r>
          </a:p>
          <a:p>
            <a:r>
              <a:rPr lang="en-US" sz="3200" dirty="0" smtClean="0">
                <a:latin typeface="Times New Roman" pitchFamily="18" charset="0"/>
                <a:cs typeface="Times New Roman" pitchFamily="18" charset="0"/>
              </a:rPr>
              <a:t>(OA, LE,CTTH, Pancreatitis)</a:t>
            </a:r>
          </a:p>
          <a:p>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866754" cy="154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37" y="1886654"/>
            <a:ext cx="64579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6647" y="4437112"/>
            <a:ext cx="63531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37" y="5835802"/>
            <a:ext cx="6410325"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p:nvSpPr>
        <p:spPr>
          <a:xfrm>
            <a:off x="251520" y="1916832"/>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p:cNvSpPr/>
          <p:nvPr/>
        </p:nvSpPr>
        <p:spPr>
          <a:xfrm>
            <a:off x="1187624" y="3861048"/>
            <a:ext cx="540060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ktangel 7"/>
          <p:cNvSpPr/>
          <p:nvPr/>
        </p:nvSpPr>
        <p:spPr>
          <a:xfrm>
            <a:off x="2555776" y="4437112"/>
            <a:ext cx="86409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ktangel 8"/>
          <p:cNvSpPr/>
          <p:nvPr/>
        </p:nvSpPr>
        <p:spPr>
          <a:xfrm>
            <a:off x="3635896" y="5445224"/>
            <a:ext cx="5184576"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ktangel 9"/>
          <p:cNvSpPr/>
          <p:nvPr/>
        </p:nvSpPr>
        <p:spPr>
          <a:xfrm>
            <a:off x="3347864" y="6453336"/>
            <a:ext cx="324036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ruta 10"/>
          <p:cNvSpPr txBox="1"/>
          <p:nvPr/>
        </p:nvSpPr>
        <p:spPr>
          <a:xfrm>
            <a:off x="6732240" y="2492896"/>
            <a:ext cx="2411760"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Skin not optimal?</a:t>
            </a:r>
          </a:p>
          <a:p>
            <a:r>
              <a:rPr lang="en-US" sz="2400" dirty="0" smtClean="0">
                <a:latin typeface="Times New Roman" pitchFamily="18" charset="0"/>
                <a:cs typeface="Times New Roman" pitchFamily="18" charset="0"/>
              </a:rPr>
              <a:t>Deep tissue?</a:t>
            </a:r>
            <a:endParaRPr lang="en-US" sz="2400" dirty="0">
              <a:latin typeface="Times New Roman" pitchFamily="18" charset="0"/>
              <a:cs typeface="Times New Roman" pitchFamily="18" charset="0"/>
            </a:endParaRPr>
          </a:p>
        </p:txBody>
      </p:sp>
      <p:sp>
        <p:nvSpPr>
          <p:cNvPr id="12" name="Rektangel 11"/>
          <p:cNvSpPr/>
          <p:nvPr/>
        </p:nvSpPr>
        <p:spPr>
          <a:xfrm>
            <a:off x="251520" y="6165304"/>
            <a:ext cx="59046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282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8363" y="404813"/>
            <a:ext cx="489585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844675"/>
            <a:ext cx="78025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4221163"/>
            <a:ext cx="75866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ruta 4"/>
          <p:cNvSpPr txBox="1">
            <a:spLocks noChangeArrowheads="1"/>
          </p:cNvSpPr>
          <p:nvPr/>
        </p:nvSpPr>
        <p:spPr bwMode="auto">
          <a:xfrm>
            <a:off x="6767513" y="6488113"/>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a:latin typeface="Times New Roman" pitchFamily="18" charset="0"/>
                <a:cs typeface="Times New Roman" pitchFamily="18" charset="0"/>
              </a:rPr>
              <a:t>Clinical J of Pain  2009</a:t>
            </a:r>
          </a:p>
        </p:txBody>
      </p:sp>
      <p:cxnSp>
        <p:nvCxnSpPr>
          <p:cNvPr id="8" name="Rak pil 7"/>
          <p:cNvCxnSpPr/>
          <p:nvPr/>
        </p:nvCxnSpPr>
        <p:spPr>
          <a:xfrm flipV="1">
            <a:off x="1368425" y="836613"/>
            <a:ext cx="1368425" cy="6477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820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45175"/>
          <a:stretch>
            <a:fillRect/>
          </a:stretch>
        </p:blipFill>
        <p:spPr bwMode="auto">
          <a:xfrm>
            <a:off x="719138" y="52388"/>
            <a:ext cx="7747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ruta 3"/>
          <p:cNvSpPr txBox="1">
            <a:spLocks noChangeArrowheads="1"/>
          </p:cNvSpPr>
          <p:nvPr/>
        </p:nvSpPr>
        <p:spPr bwMode="auto">
          <a:xfrm>
            <a:off x="467544" y="1916113"/>
            <a:ext cx="828092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2400" dirty="0" err="1">
                <a:latin typeface="Times New Roman" pitchFamily="18" charset="0"/>
                <a:cs typeface="Times New Roman" pitchFamily="18" charset="0"/>
              </a:rPr>
              <a:t>-</a:t>
            </a:r>
            <a:r>
              <a:rPr lang="sv-SE" sz="2800" dirty="0" err="1">
                <a:latin typeface="Times New Roman" pitchFamily="18" charset="0"/>
                <a:cs typeface="Times New Roman" pitchFamily="18" charset="0"/>
              </a:rPr>
              <a:t>Central</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sensitization</a:t>
            </a:r>
            <a:r>
              <a:rPr lang="sv-SE" sz="2800" dirty="0">
                <a:latin typeface="Times New Roman" pitchFamily="18" charset="0"/>
                <a:cs typeface="Times New Roman" pitchFamily="18" charset="0"/>
              </a:rPr>
              <a:t> is </a:t>
            </a:r>
            <a:r>
              <a:rPr lang="sv-SE" sz="2800" dirty="0" err="1">
                <a:latin typeface="Times New Roman" pitchFamily="18" charset="0"/>
                <a:cs typeface="Times New Roman" pitchFamily="18" charset="0"/>
              </a:rPr>
              <a:t>used</a:t>
            </a:r>
            <a:r>
              <a:rPr lang="sv-SE" sz="2800" dirty="0">
                <a:latin typeface="Times New Roman" pitchFamily="18" charset="0"/>
                <a:cs typeface="Times New Roman" pitchFamily="18" charset="0"/>
              </a:rPr>
              <a:t> to </a:t>
            </a:r>
            <a:r>
              <a:rPr lang="sv-SE" sz="2800" dirty="0" err="1">
                <a:latin typeface="Times New Roman" pitchFamily="18" charset="0"/>
                <a:cs typeface="Times New Roman" pitchFamily="18" charset="0"/>
              </a:rPr>
              <a:t>explain</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widespread</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hypersensitivity</a:t>
            </a:r>
            <a:r>
              <a:rPr lang="sv-SE" sz="2800" dirty="0">
                <a:latin typeface="Times New Roman" pitchFamily="18" charset="0"/>
                <a:cs typeface="Times New Roman" pitchFamily="18" charset="0"/>
              </a:rPr>
              <a:t>, i.e., pressure </a:t>
            </a:r>
            <a:r>
              <a:rPr lang="sv-SE" sz="2800" dirty="0" err="1">
                <a:latin typeface="Times New Roman" pitchFamily="18" charset="0"/>
                <a:cs typeface="Times New Roman" pitchFamily="18" charset="0"/>
              </a:rPr>
              <a:t>allodynia</a:t>
            </a:r>
            <a:r>
              <a:rPr lang="sv-SE" sz="2800" dirty="0">
                <a:latin typeface="Times New Roman" pitchFamily="18" charset="0"/>
                <a:cs typeface="Times New Roman" pitchFamily="18" charset="0"/>
              </a:rPr>
              <a:t> in patients with lateral </a:t>
            </a:r>
            <a:r>
              <a:rPr lang="sv-SE" sz="2800" dirty="0" err="1">
                <a:latin typeface="Times New Roman" pitchFamily="18" charset="0"/>
                <a:cs typeface="Times New Roman" pitchFamily="18" charset="0"/>
              </a:rPr>
              <a:t>epicondylalgia</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where</a:t>
            </a:r>
            <a:r>
              <a:rPr lang="sv-SE" sz="2800" dirty="0">
                <a:latin typeface="Times New Roman" pitchFamily="18" charset="0"/>
                <a:cs typeface="Times New Roman" pitchFamily="18" charset="0"/>
              </a:rPr>
              <a:t> no </a:t>
            </a:r>
            <a:r>
              <a:rPr lang="sv-SE" sz="2800" dirty="0" err="1">
                <a:latin typeface="Times New Roman" pitchFamily="18" charset="0"/>
                <a:cs typeface="Times New Roman" pitchFamily="18" charset="0"/>
              </a:rPr>
              <a:t>widespread</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complaint</a:t>
            </a:r>
            <a:r>
              <a:rPr lang="sv-SE" sz="2800" dirty="0">
                <a:latin typeface="Times New Roman" pitchFamily="18" charset="0"/>
                <a:cs typeface="Times New Roman" pitchFamily="18" charset="0"/>
              </a:rPr>
              <a:t> is </a:t>
            </a:r>
            <a:r>
              <a:rPr lang="sv-SE" sz="2800" dirty="0" err="1">
                <a:latin typeface="Times New Roman" pitchFamily="18" charset="0"/>
                <a:cs typeface="Times New Roman" pitchFamily="18" charset="0"/>
              </a:rPr>
              <a:t>reported</a:t>
            </a:r>
            <a:r>
              <a:rPr lang="sv-SE" sz="2800" dirty="0">
                <a:latin typeface="Times New Roman" pitchFamily="18" charset="0"/>
                <a:cs typeface="Times New Roman" pitchFamily="18" charset="0"/>
              </a:rPr>
              <a:t> by the patients! </a:t>
            </a:r>
          </a:p>
          <a:p>
            <a:pPr eaLnBrk="1" hangingPunct="1"/>
            <a:endParaRPr lang="sv-SE" sz="2800" dirty="0">
              <a:latin typeface="Times New Roman" pitchFamily="18" charset="0"/>
              <a:cs typeface="Times New Roman" pitchFamily="18" charset="0"/>
            </a:endParaRPr>
          </a:p>
          <a:p>
            <a:pPr eaLnBrk="1" hangingPunct="1"/>
            <a:r>
              <a:rPr lang="sv-SE" sz="2800" dirty="0" err="1">
                <a:latin typeface="Times New Roman" pitchFamily="18" charset="0"/>
                <a:cs typeface="Times New Roman" pitchFamily="18" charset="0"/>
              </a:rPr>
              <a:t>-Clinical</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relevance</a:t>
            </a:r>
            <a:r>
              <a:rPr lang="sv-SE" sz="2800" dirty="0">
                <a:latin typeface="Times New Roman" pitchFamily="18" charset="0"/>
                <a:cs typeface="Times New Roman" pitchFamily="18" charset="0"/>
              </a:rPr>
              <a:t> of </a:t>
            </a:r>
            <a:r>
              <a:rPr lang="sv-SE" sz="2800" dirty="0" err="1">
                <a:latin typeface="Times New Roman" pitchFamily="18" charset="0"/>
                <a:cs typeface="Times New Roman" pitchFamily="18" charset="0"/>
              </a:rPr>
              <a:t>findings</a:t>
            </a:r>
            <a:r>
              <a:rPr lang="sv-SE" sz="2800" dirty="0">
                <a:latin typeface="Times New Roman" pitchFamily="18" charset="0"/>
                <a:cs typeface="Times New Roman" pitchFamily="18" charset="0"/>
              </a:rPr>
              <a:t>? </a:t>
            </a:r>
          </a:p>
          <a:p>
            <a:pPr eaLnBrk="1" hangingPunct="1"/>
            <a:endParaRPr lang="sv-SE" sz="2800" dirty="0">
              <a:latin typeface="Times New Roman" pitchFamily="18" charset="0"/>
              <a:cs typeface="Times New Roman" pitchFamily="18" charset="0"/>
            </a:endParaRPr>
          </a:p>
          <a:p>
            <a:pPr eaLnBrk="1" hangingPunct="1"/>
            <a:r>
              <a:rPr lang="sv-SE" sz="2800" dirty="0" err="1">
                <a:latin typeface="Times New Roman" pitchFamily="18" charset="0"/>
                <a:cs typeface="Times New Roman" pitchFamily="18" charset="0"/>
              </a:rPr>
              <a:t>-No</a:t>
            </a:r>
            <a:r>
              <a:rPr lang="sv-SE" sz="2800" dirty="0">
                <a:latin typeface="Times New Roman" pitchFamily="18" charset="0"/>
                <a:cs typeface="Times New Roman" pitchFamily="18" charset="0"/>
              </a:rPr>
              <a:t> support in the </a:t>
            </a:r>
            <a:r>
              <a:rPr lang="sv-SE" sz="2800" dirty="0" err="1">
                <a:latin typeface="Times New Roman" pitchFamily="18" charset="0"/>
                <a:cs typeface="Times New Roman" pitchFamily="18" charset="0"/>
              </a:rPr>
              <a:t>preclinical</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literature</a:t>
            </a:r>
            <a:r>
              <a:rPr lang="sv-SE" sz="2800" dirty="0">
                <a:latin typeface="Times New Roman" pitchFamily="18" charset="0"/>
                <a:cs typeface="Times New Roman" pitchFamily="18" charset="0"/>
              </a:rPr>
              <a:t> that </a:t>
            </a:r>
            <a:r>
              <a:rPr lang="sv-SE" sz="2800" dirty="0" err="1">
                <a:latin typeface="Times New Roman" pitchFamily="18" charset="0"/>
                <a:cs typeface="Times New Roman" pitchFamily="18" charset="0"/>
              </a:rPr>
              <a:t>whole</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body</a:t>
            </a:r>
            <a:r>
              <a:rPr lang="sv-SE" sz="2800" dirty="0">
                <a:latin typeface="Times New Roman" pitchFamily="18" charset="0"/>
                <a:cs typeface="Times New Roman" pitchFamily="18" charset="0"/>
              </a:rPr>
              <a:t> central </a:t>
            </a:r>
            <a:r>
              <a:rPr lang="sv-SE" sz="2800" dirty="0" err="1">
                <a:latin typeface="Times New Roman" pitchFamily="18" charset="0"/>
                <a:cs typeface="Times New Roman" pitchFamily="18" charset="0"/>
              </a:rPr>
              <a:t>sensitization</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exists</a:t>
            </a:r>
            <a:r>
              <a:rPr lang="sv-SE" sz="2800" dirty="0">
                <a:latin typeface="Times New Roman" pitchFamily="18" charset="0"/>
                <a:cs typeface="Times New Roman" pitchFamily="18" charset="0"/>
              </a:rPr>
              <a:t>.</a:t>
            </a:r>
          </a:p>
          <a:p>
            <a:pPr eaLnBrk="1" hangingPunct="1"/>
            <a:endParaRPr lang="sv-SE" sz="2400" dirty="0">
              <a:latin typeface="Times New Roman" pitchFamily="18" charset="0"/>
              <a:cs typeface="Times New Roman" pitchFamily="18" charset="0"/>
            </a:endParaRPr>
          </a:p>
          <a:p>
            <a:pPr eaLnBrk="1" hangingPunct="1"/>
            <a:endParaRPr lang="sv-SE" sz="1600" dirty="0">
              <a:latin typeface="Times New Roman" pitchFamily="18" charset="0"/>
              <a:cs typeface="Times New Roman" pitchFamily="18" charset="0"/>
            </a:endParaRPr>
          </a:p>
          <a:p>
            <a:pPr eaLnBrk="1" hangingPunct="1"/>
            <a:endParaRPr lang="sv-SE" sz="1600" dirty="0">
              <a:latin typeface="Times New Roman" pitchFamily="18" charset="0"/>
              <a:cs typeface="Times New Roman" pitchFamily="18" charset="0"/>
            </a:endParaRPr>
          </a:p>
        </p:txBody>
      </p:sp>
      <p:pic>
        <p:nvPicPr>
          <p:cNvPr id="174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6453188"/>
            <a:ext cx="16557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ruta 6"/>
          <p:cNvSpPr txBox="1">
            <a:spLocks noChangeArrowheads="1"/>
          </p:cNvSpPr>
          <p:nvPr/>
        </p:nvSpPr>
        <p:spPr bwMode="auto">
          <a:xfrm>
            <a:off x="7885113" y="6381750"/>
            <a:ext cx="1258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a:t>et al. 2009</a:t>
            </a:r>
          </a:p>
        </p:txBody>
      </p:sp>
      <p:sp>
        <p:nvSpPr>
          <p:cNvPr id="6" name="Rektangel 5"/>
          <p:cNvSpPr/>
          <p:nvPr/>
        </p:nvSpPr>
        <p:spPr>
          <a:xfrm>
            <a:off x="6084888" y="1484313"/>
            <a:ext cx="2303462" cy="288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791225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1907704" y="836712"/>
            <a:ext cx="5473736" cy="1872208"/>
          </a:xfrm>
          <a:prstGeom prst="rect">
            <a:avLst/>
          </a:prstGeom>
          <a:noFill/>
          <a:ln w="9525">
            <a:noFill/>
            <a:miter lim="800000"/>
            <a:headEnd/>
            <a:tailEnd/>
          </a:ln>
        </p:spPr>
      </p:pic>
      <p:pic>
        <p:nvPicPr>
          <p:cNvPr id="89093" name="Picture 5"/>
          <p:cNvPicPr>
            <a:picLocks noChangeAspect="1" noChangeArrowheads="1"/>
          </p:cNvPicPr>
          <p:nvPr/>
        </p:nvPicPr>
        <p:blipFill>
          <a:blip r:embed="rId3" cstate="print"/>
          <a:srcRect/>
          <a:stretch>
            <a:fillRect/>
          </a:stretch>
        </p:blipFill>
        <p:spPr bwMode="auto">
          <a:xfrm>
            <a:off x="323528" y="3212976"/>
            <a:ext cx="8526266" cy="720080"/>
          </a:xfrm>
          <a:prstGeom prst="rect">
            <a:avLst/>
          </a:prstGeom>
          <a:noFill/>
          <a:ln w="9525">
            <a:noFill/>
            <a:miter lim="800000"/>
            <a:headEnd/>
            <a:tailEnd/>
          </a:ln>
        </p:spPr>
      </p:pic>
      <p:sp>
        <p:nvSpPr>
          <p:cNvPr id="6" name="Rektangel 5"/>
          <p:cNvSpPr/>
          <p:nvPr/>
        </p:nvSpPr>
        <p:spPr>
          <a:xfrm>
            <a:off x="323528" y="3212976"/>
            <a:ext cx="252028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p:cNvSpPr/>
          <p:nvPr/>
        </p:nvSpPr>
        <p:spPr>
          <a:xfrm>
            <a:off x="6732240" y="3645024"/>
            <a:ext cx="2088232"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ruta 7"/>
          <p:cNvSpPr txBox="1"/>
          <p:nvPr/>
        </p:nvSpPr>
        <p:spPr>
          <a:xfrm>
            <a:off x="539552" y="4365104"/>
            <a:ext cx="8352928"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Assessed at lateral </a:t>
            </a:r>
            <a:r>
              <a:rPr lang="en-US" sz="2800" dirty="0" err="1" smtClean="0">
                <a:latin typeface="Times New Roman" pitchFamily="18" charset="0"/>
                <a:cs typeface="Times New Roman" pitchFamily="18" charset="0"/>
              </a:rPr>
              <a:t>epicondyle</a:t>
            </a:r>
            <a:r>
              <a:rPr lang="en-US" sz="2800" dirty="0" smtClean="0">
                <a:latin typeface="Times New Roman" pitchFamily="18" charset="0"/>
                <a:cs typeface="Times New Roman" pitchFamily="18" charset="0"/>
              </a:rPr>
              <a:t> and wrist area, bilaterally.</a:t>
            </a:r>
          </a:p>
          <a:p>
            <a:r>
              <a:rPr lang="en-US" sz="2800" dirty="0" smtClean="0">
                <a:latin typeface="Times New Roman" pitchFamily="18" charset="0"/>
                <a:cs typeface="Times New Roman" pitchFamily="18" charset="0"/>
              </a:rPr>
              <a:t>		Only pressure pain abnormality</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4508500"/>
            <a:ext cx="68484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1327150"/>
            <a:ext cx="647065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ruta 8"/>
          <p:cNvSpPr txBox="1">
            <a:spLocks noChangeArrowheads="1"/>
          </p:cNvSpPr>
          <p:nvPr/>
        </p:nvSpPr>
        <p:spPr bwMode="auto">
          <a:xfrm>
            <a:off x="6480175" y="6488113"/>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a:latin typeface="Times New Roman" pitchFamily="18" charset="0"/>
                <a:cs typeface="Times New Roman" pitchFamily="18" charset="0"/>
              </a:rPr>
              <a:t>Bezov et al. 2010</a:t>
            </a:r>
          </a:p>
        </p:txBody>
      </p:sp>
      <p:pic>
        <p:nvPicPr>
          <p:cNvPr id="2150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211638"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ruta 5"/>
          <p:cNvSpPr txBox="1">
            <a:spLocks noChangeArrowheads="1"/>
          </p:cNvSpPr>
          <p:nvPr/>
        </p:nvSpPr>
        <p:spPr bwMode="auto">
          <a:xfrm>
            <a:off x="4500563" y="476250"/>
            <a:ext cx="446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sv-SE" sz="2400" dirty="0" err="1">
                <a:latin typeface="Times New Roman" pitchFamily="18" charset="0"/>
                <a:cs typeface="Times New Roman" pitchFamily="18" charset="0"/>
              </a:rPr>
              <a:t>Suprathreshold</a:t>
            </a:r>
            <a:r>
              <a:rPr lang="sv-SE" sz="2400" dirty="0">
                <a:latin typeface="Times New Roman" pitchFamily="18" charset="0"/>
                <a:cs typeface="Times New Roman" pitchFamily="18" charset="0"/>
              </a:rPr>
              <a:t> </a:t>
            </a:r>
            <a:r>
              <a:rPr lang="sv-SE" sz="2400" dirty="0" err="1">
                <a:latin typeface="Times New Roman" pitchFamily="18" charset="0"/>
                <a:cs typeface="Times New Roman" pitchFamily="18" charset="0"/>
              </a:rPr>
              <a:t>electrical</a:t>
            </a:r>
            <a:r>
              <a:rPr lang="sv-SE" sz="2400" dirty="0">
                <a:latin typeface="Times New Roman" pitchFamily="18" charset="0"/>
                <a:cs typeface="Times New Roman" pitchFamily="18" charset="0"/>
              </a:rPr>
              <a:t> stimuli</a:t>
            </a:r>
          </a:p>
        </p:txBody>
      </p:sp>
      <p:cxnSp>
        <p:nvCxnSpPr>
          <p:cNvPr id="8" name="Rak pil 7"/>
          <p:cNvCxnSpPr/>
          <p:nvPr/>
        </p:nvCxnSpPr>
        <p:spPr>
          <a:xfrm flipH="1">
            <a:off x="6192838" y="981075"/>
            <a:ext cx="358775" cy="12541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59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755576" y="1700808"/>
            <a:ext cx="7848872" cy="2554545"/>
          </a:xfrm>
          <a:prstGeom prst="rect">
            <a:avLst/>
          </a:prstGeom>
          <a:noFill/>
        </p:spPr>
        <p:txBody>
          <a:bodyPr wrap="square" rtlCol="0">
            <a:spAutoFit/>
          </a:bodyPr>
          <a:lstStyle/>
          <a:p>
            <a:r>
              <a:rPr lang="sv-SE" sz="4000" dirty="0" smtClean="0">
                <a:latin typeface="Times New Roman" pitchFamily="18" charset="0"/>
                <a:cs typeface="Times New Roman" pitchFamily="18" charset="0"/>
              </a:rPr>
              <a:t>-</a:t>
            </a:r>
            <a:r>
              <a:rPr lang="sv-SE" sz="4000" dirty="0" err="1" smtClean="0">
                <a:latin typeface="Times New Roman" pitchFamily="18" charset="0"/>
                <a:cs typeface="Times New Roman" pitchFamily="18" charset="0"/>
              </a:rPr>
              <a:t>Electrical</a:t>
            </a:r>
            <a:r>
              <a:rPr lang="sv-SE" sz="4000" dirty="0" smtClean="0">
                <a:latin typeface="Times New Roman" pitchFamily="18" charset="0"/>
                <a:cs typeface="Times New Roman" pitchFamily="18" charset="0"/>
              </a:rPr>
              <a:t> stimulation</a:t>
            </a:r>
          </a:p>
          <a:p>
            <a:r>
              <a:rPr lang="sv-SE" sz="4000" dirty="0" smtClean="0">
                <a:latin typeface="Times New Roman" pitchFamily="18" charset="0"/>
                <a:cs typeface="Times New Roman" pitchFamily="18" charset="0"/>
              </a:rPr>
              <a:t>-CO2 laser-, </a:t>
            </a:r>
            <a:r>
              <a:rPr lang="sv-SE" sz="4000" dirty="0" err="1" smtClean="0">
                <a:latin typeface="Times New Roman" pitchFamily="18" charset="0"/>
                <a:cs typeface="Times New Roman" pitchFamily="18" charset="0"/>
              </a:rPr>
              <a:t>Yag</a:t>
            </a:r>
            <a:r>
              <a:rPr lang="sv-SE" sz="4000" dirty="0" smtClean="0">
                <a:latin typeface="Times New Roman" pitchFamily="18" charset="0"/>
                <a:cs typeface="Times New Roman" pitchFamily="18" charset="0"/>
              </a:rPr>
              <a:t> laser stimulation</a:t>
            </a:r>
          </a:p>
          <a:p>
            <a:r>
              <a:rPr lang="sv-SE" sz="4000" dirty="0" smtClean="0">
                <a:latin typeface="Times New Roman" pitchFamily="18" charset="0"/>
                <a:cs typeface="Times New Roman" pitchFamily="18" charset="0"/>
              </a:rPr>
              <a:t>-</a:t>
            </a:r>
            <a:r>
              <a:rPr lang="sv-SE" sz="4000" dirty="0" err="1" smtClean="0">
                <a:latin typeface="Times New Roman" pitchFamily="18" charset="0"/>
                <a:cs typeface="Times New Roman" pitchFamily="18" charset="0"/>
              </a:rPr>
              <a:t>Dipole</a:t>
            </a:r>
            <a:r>
              <a:rPr lang="sv-SE" sz="4000" dirty="0" smtClean="0">
                <a:latin typeface="Times New Roman" pitchFamily="18" charset="0"/>
                <a:cs typeface="Times New Roman" pitchFamily="18" charset="0"/>
              </a:rPr>
              <a:t> stimulation</a:t>
            </a:r>
          </a:p>
          <a:p>
            <a:r>
              <a:rPr lang="sv-SE" sz="4000" dirty="0" smtClean="0">
                <a:latin typeface="Times New Roman" pitchFamily="18" charset="0"/>
                <a:cs typeface="Times New Roman" pitchFamily="18" charset="0"/>
              </a:rPr>
              <a:t>-Tension </a:t>
            </a:r>
            <a:r>
              <a:rPr lang="sv-SE" sz="4000" dirty="0" err="1" smtClean="0">
                <a:latin typeface="Times New Roman" pitchFamily="18" charset="0"/>
                <a:cs typeface="Times New Roman" pitchFamily="18" charset="0"/>
              </a:rPr>
              <a:t>of</a:t>
            </a:r>
            <a:r>
              <a:rPr lang="sv-SE" sz="4000" dirty="0" smtClean="0">
                <a:latin typeface="Times New Roman" pitchFamily="18" charset="0"/>
                <a:cs typeface="Times New Roman" pitchFamily="18" charset="0"/>
              </a:rPr>
              <a:t> </a:t>
            </a:r>
            <a:r>
              <a:rPr lang="sv-SE" sz="4000" dirty="0" err="1" smtClean="0">
                <a:latin typeface="Times New Roman" pitchFamily="18" charset="0"/>
                <a:cs typeface="Times New Roman" pitchFamily="18" charset="0"/>
              </a:rPr>
              <a:t>gi</a:t>
            </a:r>
            <a:r>
              <a:rPr lang="sv-SE" sz="4000" dirty="0" smtClean="0">
                <a:latin typeface="Times New Roman" pitchFamily="18" charset="0"/>
                <a:cs typeface="Times New Roman" pitchFamily="18" charset="0"/>
              </a:rPr>
              <a:t> </a:t>
            </a:r>
            <a:r>
              <a:rPr lang="sv-SE" sz="4000" dirty="0" err="1" smtClean="0">
                <a:latin typeface="Times New Roman" pitchFamily="18" charset="0"/>
                <a:cs typeface="Times New Roman" pitchFamily="18" charset="0"/>
              </a:rPr>
              <a:t>tract</a:t>
            </a:r>
            <a:endParaRPr lang="sv-SE" sz="4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68632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3275856" y="260648"/>
            <a:ext cx="5639916" cy="3744416"/>
          </a:xfrm>
          <a:prstGeom prst="rect">
            <a:avLst/>
          </a:prstGeom>
          <a:noFill/>
          <a:ln w="9525">
            <a:noFill/>
            <a:miter lim="800000"/>
            <a:headEnd/>
            <a:tailEnd/>
          </a:ln>
        </p:spPr>
      </p:pic>
      <p:pic>
        <p:nvPicPr>
          <p:cNvPr id="171011" name="Picture 3"/>
          <p:cNvPicPr>
            <a:picLocks noChangeAspect="1" noChangeArrowheads="1"/>
          </p:cNvPicPr>
          <p:nvPr/>
        </p:nvPicPr>
        <p:blipFill>
          <a:blip r:embed="rId3" cstate="print"/>
          <a:srcRect/>
          <a:stretch>
            <a:fillRect/>
          </a:stretch>
        </p:blipFill>
        <p:spPr bwMode="auto">
          <a:xfrm>
            <a:off x="0" y="260648"/>
            <a:ext cx="3131840" cy="1116965"/>
          </a:xfrm>
          <a:prstGeom prst="rect">
            <a:avLst/>
          </a:prstGeom>
          <a:noFill/>
          <a:ln w="9525">
            <a:noFill/>
            <a:miter lim="800000"/>
            <a:headEnd/>
            <a:tailEnd/>
          </a:ln>
        </p:spPr>
      </p:pic>
      <p:sp>
        <p:nvSpPr>
          <p:cNvPr id="5" name="Rektangel 4"/>
          <p:cNvSpPr/>
          <p:nvPr/>
        </p:nvSpPr>
        <p:spPr>
          <a:xfrm>
            <a:off x="0" y="4221088"/>
            <a:ext cx="8856984" cy="1815882"/>
          </a:xfrm>
          <a:prstGeom prst="rect">
            <a:avLst/>
          </a:prstGeom>
        </p:spPr>
        <p:txBody>
          <a:bodyPr wrap="square">
            <a:spAutoFit/>
          </a:bodyPr>
          <a:lstStyle/>
          <a:p>
            <a:r>
              <a:rPr lang="en-US" sz="2800" dirty="0" smtClean="0">
                <a:latin typeface="Times New Roman" pitchFamily="18" charset="0"/>
                <a:cs typeface="Times New Roman" pitchFamily="18" charset="0"/>
              </a:rPr>
              <a:t>---Compared to controls, patients had increased sensitivity to pressure pain in the most painful area (p &lt; 0.002) and bilaterally increased sensitivity to innocuous warmth (p&lt;0.03).</a:t>
            </a:r>
          </a:p>
        </p:txBody>
      </p:sp>
      <p:sp>
        <p:nvSpPr>
          <p:cNvPr id="2" name="Rektangel 1"/>
          <p:cNvSpPr/>
          <p:nvPr/>
        </p:nvSpPr>
        <p:spPr>
          <a:xfrm>
            <a:off x="4644008" y="1556792"/>
            <a:ext cx="1944216"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14" y="17704"/>
            <a:ext cx="3268233" cy="963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5" y="1241752"/>
            <a:ext cx="2771711" cy="182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84984"/>
            <a:ext cx="331998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0"/>
            <a:ext cx="4013316" cy="214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2200" y="4149080"/>
            <a:ext cx="2624641" cy="173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24128" y="2204864"/>
            <a:ext cx="3236874" cy="181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904" y="4221088"/>
            <a:ext cx="2553654" cy="144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528" y="5733256"/>
            <a:ext cx="4669879" cy="90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p:cNvSpPr txBox="1"/>
          <p:nvPr/>
        </p:nvSpPr>
        <p:spPr>
          <a:xfrm>
            <a:off x="6228184" y="1412776"/>
            <a:ext cx="2779175" cy="369332"/>
          </a:xfrm>
          <a:prstGeom prst="rect">
            <a:avLst/>
          </a:prstGeom>
          <a:noFill/>
        </p:spPr>
        <p:txBody>
          <a:bodyPr wrap="square" rtlCol="0">
            <a:spAutoFit/>
          </a:bodyPr>
          <a:lstStyle/>
          <a:p>
            <a:r>
              <a:rPr lang="sv-SE" dirty="0" smtClean="0">
                <a:solidFill>
                  <a:srgbClr val="FF0000"/>
                </a:solidFill>
              </a:rPr>
              <a:t>29% no abnorm</a:t>
            </a:r>
            <a:endParaRPr lang="sv-SE" dirty="0">
              <a:solidFill>
                <a:srgbClr val="FF0000"/>
              </a:solidFill>
            </a:endParaRPr>
          </a:p>
        </p:txBody>
      </p:sp>
      <p:sp>
        <p:nvSpPr>
          <p:cNvPr id="11" name="textruta 10"/>
          <p:cNvSpPr txBox="1"/>
          <p:nvPr/>
        </p:nvSpPr>
        <p:spPr>
          <a:xfrm>
            <a:off x="2843808" y="2348880"/>
            <a:ext cx="3024336" cy="707886"/>
          </a:xfrm>
          <a:prstGeom prst="rect">
            <a:avLst/>
          </a:prstGeom>
          <a:noFill/>
        </p:spPr>
        <p:txBody>
          <a:bodyPr wrap="square" rtlCol="0">
            <a:spAutoFit/>
          </a:bodyPr>
          <a:lstStyle/>
          <a:p>
            <a:r>
              <a:rPr lang="en-US" sz="2000" dirty="0" smtClean="0">
                <a:latin typeface="Times New Roman" pitchFamily="18" charset="0"/>
                <a:cs typeface="Times New Roman" pitchFamily="18" charset="0"/>
              </a:rPr>
              <a:t>Both local and remote, </a:t>
            </a:r>
            <a:r>
              <a:rPr lang="en-US" sz="2000" dirty="0" err="1" smtClean="0">
                <a:latin typeface="Times New Roman" pitchFamily="18" charset="0"/>
                <a:cs typeface="Times New Roman" pitchFamily="18" charset="0"/>
              </a:rPr>
              <a:t>noci+non-noci</a:t>
            </a:r>
            <a:r>
              <a:rPr lang="en-US" sz="2000" dirty="0" smtClean="0">
                <a:latin typeface="Times New Roman" pitchFamily="18" charset="0"/>
                <a:cs typeface="Times New Roman" pitchFamily="18" charset="0"/>
              </a:rPr>
              <a:t> alterations</a:t>
            </a:r>
            <a:endParaRPr lang="en-US" sz="2000" dirty="0">
              <a:latin typeface="Times New Roman" pitchFamily="18" charset="0"/>
              <a:cs typeface="Times New Roman" pitchFamily="18" charset="0"/>
            </a:endParaRPr>
          </a:p>
        </p:txBody>
      </p:sp>
      <p:sp>
        <p:nvSpPr>
          <p:cNvPr id="12" name="Rektangel 11"/>
          <p:cNvSpPr/>
          <p:nvPr/>
        </p:nvSpPr>
        <p:spPr>
          <a:xfrm>
            <a:off x="323528" y="5733256"/>
            <a:ext cx="324036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ktangel 12"/>
          <p:cNvSpPr/>
          <p:nvPr/>
        </p:nvSpPr>
        <p:spPr>
          <a:xfrm>
            <a:off x="1979712" y="6453336"/>
            <a:ext cx="2952328"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700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4275666" cy="1652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6" y="1988840"/>
            <a:ext cx="4371777" cy="284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800" y="2229887"/>
            <a:ext cx="3376760" cy="2486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7603" y="116632"/>
            <a:ext cx="3686397" cy="113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872" y="1342206"/>
            <a:ext cx="4315190" cy="85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5656" y="4941168"/>
            <a:ext cx="5043254" cy="178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ruta 8"/>
          <p:cNvSpPr txBox="1"/>
          <p:nvPr/>
        </p:nvSpPr>
        <p:spPr>
          <a:xfrm>
            <a:off x="4499992" y="476672"/>
            <a:ext cx="792088" cy="369332"/>
          </a:xfrm>
          <a:prstGeom prst="rect">
            <a:avLst/>
          </a:prstGeom>
          <a:noFill/>
        </p:spPr>
        <p:txBody>
          <a:bodyPr wrap="square" rtlCol="0">
            <a:spAutoFit/>
          </a:bodyPr>
          <a:lstStyle/>
          <a:p>
            <a:r>
              <a:rPr lang="en-US" dirty="0" smtClean="0"/>
              <a:t>N=41</a:t>
            </a:r>
            <a:endParaRPr lang="en-US" dirty="0"/>
          </a:p>
        </p:txBody>
      </p:sp>
      <p:sp>
        <p:nvSpPr>
          <p:cNvPr id="10" name="textruta 9"/>
          <p:cNvSpPr txBox="1"/>
          <p:nvPr/>
        </p:nvSpPr>
        <p:spPr>
          <a:xfrm>
            <a:off x="1547664" y="3356992"/>
            <a:ext cx="648072" cy="369332"/>
          </a:xfrm>
          <a:prstGeom prst="rect">
            <a:avLst/>
          </a:prstGeom>
          <a:noFill/>
        </p:spPr>
        <p:txBody>
          <a:bodyPr wrap="square" rtlCol="0">
            <a:spAutoFit/>
          </a:bodyPr>
          <a:lstStyle/>
          <a:p>
            <a:r>
              <a:rPr lang="en-US" dirty="0" smtClean="0">
                <a:solidFill>
                  <a:schemeClr val="bg1"/>
                </a:solidFill>
              </a:rPr>
              <a:t>N=7</a:t>
            </a:r>
            <a:endParaRPr lang="en-US" dirty="0">
              <a:solidFill>
                <a:schemeClr val="bg1"/>
              </a:solidFill>
            </a:endParaRPr>
          </a:p>
        </p:txBody>
      </p:sp>
    </p:spTree>
    <p:extLst>
      <p:ext uri="{BB962C8B-B14F-4D97-AF65-F5344CB8AC3E}">
        <p14:creationId xmlns:p14="http://schemas.microsoft.com/office/powerpoint/2010/main" val="85332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87624" y="1988840"/>
            <a:ext cx="6768752"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If not central sensitization, what is it? For profiling/</a:t>
            </a:r>
            <a:r>
              <a:rPr lang="en-US" sz="2800" dirty="0" err="1" smtClean="0">
                <a:latin typeface="Times New Roman" pitchFamily="18" charset="0"/>
                <a:cs typeface="Times New Roman" pitchFamily="18" charset="0"/>
              </a:rPr>
              <a:t>phenotyping</a:t>
            </a:r>
            <a:r>
              <a:rPr lang="en-US" sz="2800" dirty="0" smtClean="0">
                <a:latin typeface="Times New Roman" pitchFamily="18" charset="0"/>
                <a:cs typeface="Times New Roman" pitchFamily="18" charset="0"/>
              </a:rPr>
              <a:t>? If so, why?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b="53625"/>
          <a:stretch>
            <a:fillRect/>
          </a:stretch>
        </p:blipFill>
        <p:spPr bwMode="auto">
          <a:xfrm>
            <a:off x="179388" y="260350"/>
            <a:ext cx="4732337" cy="1871663"/>
          </a:xfrm>
          <a:prstGeom prst="rect">
            <a:avLst/>
          </a:prstGeom>
          <a:noFill/>
          <a:ln w="9525">
            <a:noFill/>
            <a:miter lim="800000"/>
            <a:headEnd/>
            <a:tailEnd/>
          </a:ln>
        </p:spPr>
      </p:pic>
      <p:pic>
        <p:nvPicPr>
          <p:cNvPr id="37891" name="Picture 4"/>
          <p:cNvPicPr>
            <a:picLocks noChangeAspect="1" noChangeArrowheads="1"/>
          </p:cNvPicPr>
          <p:nvPr/>
        </p:nvPicPr>
        <p:blipFill>
          <a:blip r:embed="rId3" cstate="print"/>
          <a:srcRect/>
          <a:stretch>
            <a:fillRect/>
          </a:stretch>
        </p:blipFill>
        <p:spPr bwMode="auto">
          <a:xfrm>
            <a:off x="5364163" y="230188"/>
            <a:ext cx="3384550" cy="2882900"/>
          </a:xfrm>
          <a:prstGeom prst="rect">
            <a:avLst/>
          </a:prstGeom>
          <a:noFill/>
          <a:ln w="9525">
            <a:noFill/>
            <a:miter lim="800000"/>
            <a:headEnd/>
            <a:tailEnd/>
          </a:ln>
        </p:spPr>
      </p:pic>
      <p:pic>
        <p:nvPicPr>
          <p:cNvPr id="37892" name="Picture 5"/>
          <p:cNvPicPr>
            <a:picLocks noChangeAspect="1" noChangeArrowheads="1"/>
          </p:cNvPicPr>
          <p:nvPr/>
        </p:nvPicPr>
        <p:blipFill>
          <a:blip r:embed="rId4" cstate="print"/>
          <a:srcRect/>
          <a:stretch>
            <a:fillRect/>
          </a:stretch>
        </p:blipFill>
        <p:spPr bwMode="auto">
          <a:xfrm>
            <a:off x="5435600" y="3284538"/>
            <a:ext cx="3187700" cy="2892425"/>
          </a:xfrm>
          <a:prstGeom prst="rect">
            <a:avLst/>
          </a:prstGeom>
          <a:noFill/>
          <a:ln w="9525">
            <a:noFill/>
            <a:miter lim="800000"/>
            <a:headEnd/>
            <a:tailEnd/>
          </a:ln>
        </p:spPr>
      </p:pic>
      <p:sp>
        <p:nvSpPr>
          <p:cNvPr id="37893" name="textruta 5"/>
          <p:cNvSpPr txBox="1">
            <a:spLocks noChangeArrowheads="1"/>
          </p:cNvSpPr>
          <p:nvPr/>
        </p:nvSpPr>
        <p:spPr bwMode="auto">
          <a:xfrm>
            <a:off x="0" y="2826127"/>
            <a:ext cx="8027988" cy="4031873"/>
          </a:xfrm>
          <a:prstGeom prst="rect">
            <a:avLst/>
          </a:prstGeom>
          <a:noFill/>
          <a:ln w="9525">
            <a:noFill/>
            <a:miter lim="800000"/>
            <a:headEnd/>
            <a:tailEnd/>
          </a:ln>
        </p:spPr>
        <p:txBody>
          <a:bodyPr>
            <a:spAutoFit/>
          </a:bodyPr>
          <a:lstStyle/>
          <a:p>
            <a:endParaRPr lang="sv-SE" dirty="0">
              <a:latin typeface="Times New Roman" pitchFamily="18" charset="0"/>
              <a:cs typeface="Times New Roman" pitchFamily="18" charset="0"/>
            </a:endParaRPr>
          </a:p>
          <a:p>
            <a:r>
              <a:rPr lang="sv-SE" dirty="0">
                <a:solidFill>
                  <a:srgbClr val="FFC000"/>
                </a:solidFill>
                <a:latin typeface="Times New Roman" pitchFamily="18" charset="0"/>
                <a:cs typeface="Times New Roman" pitchFamily="18" charset="0"/>
              </a:rPr>
              <a:t>Multiple </a:t>
            </a:r>
            <a:r>
              <a:rPr lang="sv-SE" dirty="0" err="1">
                <a:solidFill>
                  <a:srgbClr val="FFC000"/>
                </a:solidFill>
                <a:latin typeface="Times New Roman" pitchFamily="18" charset="0"/>
                <a:cs typeface="Times New Roman" pitchFamily="18" charset="0"/>
              </a:rPr>
              <a:t>possible</a:t>
            </a:r>
            <a:r>
              <a:rPr lang="sv-SE" dirty="0">
                <a:solidFill>
                  <a:srgbClr val="FFC000"/>
                </a:solidFill>
                <a:latin typeface="Times New Roman" pitchFamily="18" charset="0"/>
                <a:cs typeface="Times New Roman" pitchFamily="18" charset="0"/>
              </a:rPr>
              <a:t> </a:t>
            </a:r>
            <a:r>
              <a:rPr lang="sv-SE" dirty="0" err="1">
                <a:solidFill>
                  <a:srgbClr val="FFC000"/>
                </a:solidFill>
                <a:latin typeface="Times New Roman" pitchFamily="18" charset="0"/>
                <a:cs typeface="Times New Roman" pitchFamily="18" charset="0"/>
              </a:rPr>
              <a:t>causes</a:t>
            </a:r>
            <a:r>
              <a:rPr lang="sv-SE" dirty="0">
                <a:solidFill>
                  <a:srgbClr val="FFC000"/>
                </a:solidFill>
                <a:latin typeface="Times New Roman" pitchFamily="18" charset="0"/>
                <a:cs typeface="Times New Roman" pitchFamily="18" charset="0"/>
              </a:rPr>
              <a:t> of </a:t>
            </a:r>
            <a:r>
              <a:rPr lang="sv-SE" dirty="0" err="1">
                <a:solidFill>
                  <a:srgbClr val="FFC000"/>
                </a:solidFill>
                <a:latin typeface="Times New Roman" pitchFamily="18" charset="0"/>
                <a:cs typeface="Times New Roman" pitchFamily="18" charset="0"/>
              </a:rPr>
              <a:t>underlying</a:t>
            </a:r>
            <a:r>
              <a:rPr lang="sv-SE" dirty="0">
                <a:solidFill>
                  <a:srgbClr val="FFC000"/>
                </a:solidFill>
                <a:latin typeface="Times New Roman" pitchFamily="18" charset="0"/>
                <a:cs typeface="Times New Roman" pitchFamily="18" charset="0"/>
              </a:rPr>
              <a:t> </a:t>
            </a:r>
            <a:r>
              <a:rPr lang="sv-SE" dirty="0" err="1">
                <a:solidFill>
                  <a:srgbClr val="FFC000"/>
                </a:solidFill>
                <a:latin typeface="Times New Roman" pitchFamily="18" charset="0"/>
                <a:cs typeface="Times New Roman" pitchFamily="18" charset="0"/>
              </a:rPr>
              <a:t>hypervigilance</a:t>
            </a:r>
            <a:r>
              <a:rPr lang="sv-SE" sz="2000" dirty="0">
                <a:solidFill>
                  <a:srgbClr val="FFC000"/>
                </a:solidFill>
                <a:latin typeface="Times New Roman" pitchFamily="18" charset="0"/>
                <a:cs typeface="Times New Roman" pitchFamily="18" charset="0"/>
              </a:rPr>
              <a:t>:</a:t>
            </a:r>
          </a:p>
          <a:p>
            <a:pPr>
              <a:buFont typeface="Arial" charset="0"/>
              <a:buChar char="•"/>
            </a:pP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Past</a:t>
            </a: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experience</a:t>
            </a:r>
            <a:endParaRPr lang="sv-SE" sz="2000" dirty="0">
              <a:latin typeface="Times New Roman" pitchFamily="18" charset="0"/>
              <a:cs typeface="Times New Roman" pitchFamily="18" charset="0"/>
            </a:endParaRPr>
          </a:p>
          <a:p>
            <a:pPr>
              <a:buFont typeface="Arial" charset="0"/>
              <a:buChar char="•"/>
            </a:pP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Current</a:t>
            </a:r>
            <a:r>
              <a:rPr lang="sv-SE" sz="2000" dirty="0">
                <a:latin typeface="Times New Roman" pitchFamily="18" charset="0"/>
                <a:cs typeface="Times New Roman" pitchFamily="18" charset="0"/>
              </a:rPr>
              <a:t> mental </a:t>
            </a:r>
            <a:r>
              <a:rPr lang="sv-SE" sz="2000" dirty="0" err="1">
                <a:latin typeface="Times New Roman" pitchFamily="18" charset="0"/>
                <a:cs typeface="Times New Roman" pitchFamily="18" charset="0"/>
              </a:rPr>
              <a:t>processing</a:t>
            </a:r>
            <a:endParaRPr lang="sv-SE" sz="2000" dirty="0">
              <a:latin typeface="Times New Roman" pitchFamily="18" charset="0"/>
              <a:cs typeface="Times New Roman" pitchFamily="18" charset="0"/>
            </a:endParaRPr>
          </a:p>
          <a:p>
            <a:pPr>
              <a:buFont typeface="Arial" charset="0"/>
              <a:buChar char="•"/>
            </a:pP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Monitoring</a:t>
            </a: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bodily</a:t>
            </a:r>
            <a:r>
              <a:rPr lang="sv-SE" sz="2000" dirty="0">
                <a:latin typeface="Times New Roman" pitchFamily="18" charset="0"/>
                <a:cs typeface="Times New Roman" pitchFamily="18" charset="0"/>
              </a:rPr>
              <a:t> signals </a:t>
            </a:r>
            <a:r>
              <a:rPr lang="sv-SE" sz="2000" dirty="0" err="1">
                <a:latin typeface="Times New Roman" pitchFamily="18" charset="0"/>
                <a:cs typeface="Times New Roman" pitchFamily="18" charset="0"/>
              </a:rPr>
              <a:t>closely</a:t>
            </a:r>
            <a:endParaRPr lang="sv-SE" sz="2000" dirty="0">
              <a:latin typeface="Times New Roman" pitchFamily="18" charset="0"/>
              <a:cs typeface="Times New Roman" pitchFamily="18" charset="0"/>
            </a:endParaRPr>
          </a:p>
          <a:p>
            <a:pPr>
              <a:buFont typeface="Arial" charset="0"/>
              <a:buChar char="•"/>
            </a:pPr>
            <a:r>
              <a:rPr lang="sv-SE" sz="2000" dirty="0">
                <a:latin typeface="Times New Roman" pitchFamily="18" charset="0"/>
                <a:cs typeface="Times New Roman" pitchFamily="18" charset="0"/>
              </a:rPr>
              <a:t> Nature of disorder augments vigilant </a:t>
            </a:r>
            <a:r>
              <a:rPr lang="sv-SE" sz="2000" dirty="0" err="1">
                <a:latin typeface="Times New Roman" pitchFamily="18" charset="0"/>
                <a:cs typeface="Times New Roman" pitchFamily="18" charset="0"/>
              </a:rPr>
              <a:t>behavior</a:t>
            </a:r>
            <a:r>
              <a:rPr lang="sv-SE" sz="2000" dirty="0">
                <a:latin typeface="Times New Roman" pitchFamily="18" charset="0"/>
                <a:cs typeface="Times New Roman" pitchFamily="18" charset="0"/>
              </a:rPr>
              <a:t> </a:t>
            </a:r>
          </a:p>
          <a:p>
            <a:pPr>
              <a:buFont typeface="Arial" charset="0"/>
              <a:buChar char="•"/>
            </a:pPr>
            <a:r>
              <a:rPr lang="sv-SE" sz="2000" dirty="0">
                <a:latin typeface="Times New Roman" pitchFamily="18" charset="0"/>
                <a:cs typeface="Times New Roman" pitchFamily="18" charset="0"/>
              </a:rPr>
              <a:t> Stress </a:t>
            </a:r>
          </a:p>
          <a:p>
            <a:pPr>
              <a:buFont typeface="Arial" charset="0"/>
              <a:buChar char="•"/>
            </a:pP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Anxiety</a:t>
            </a:r>
            <a:endParaRPr lang="sv-SE" sz="2000" dirty="0">
              <a:latin typeface="Times New Roman" pitchFamily="18" charset="0"/>
              <a:cs typeface="Times New Roman" pitchFamily="18" charset="0"/>
            </a:endParaRPr>
          </a:p>
          <a:p>
            <a:pPr>
              <a:buFont typeface="Arial" charset="0"/>
              <a:buChar char="•"/>
            </a:pP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Catastrophizing</a:t>
            </a:r>
            <a:endParaRPr lang="sv-SE" sz="2000" dirty="0">
              <a:latin typeface="Times New Roman" pitchFamily="18" charset="0"/>
              <a:cs typeface="Times New Roman" pitchFamily="18" charset="0"/>
            </a:endParaRPr>
          </a:p>
          <a:p>
            <a:endParaRPr lang="sv-SE" sz="2000" dirty="0">
              <a:latin typeface="Times New Roman" pitchFamily="18" charset="0"/>
              <a:cs typeface="Times New Roman" pitchFamily="18" charset="0"/>
            </a:endParaRPr>
          </a:p>
          <a:p>
            <a:r>
              <a:rPr lang="sv-SE" sz="2000" dirty="0" err="1" smtClean="0">
                <a:latin typeface="Times New Roman" pitchFamily="18" charset="0"/>
                <a:cs typeface="Times New Roman" pitchFamily="18" charset="0"/>
              </a:rPr>
              <a:t>Cognitive</a:t>
            </a:r>
            <a:r>
              <a:rPr lang="sv-SE" sz="2000" dirty="0" smtClean="0">
                <a:latin typeface="Times New Roman" pitchFamily="18" charset="0"/>
                <a:cs typeface="Times New Roman" pitchFamily="18" charset="0"/>
              </a:rPr>
              <a:t> </a:t>
            </a:r>
            <a:r>
              <a:rPr lang="sv-SE" sz="2000" dirty="0" err="1" smtClean="0">
                <a:latin typeface="Times New Roman" pitchFamily="18" charset="0"/>
                <a:cs typeface="Times New Roman" pitchFamily="18" charset="0"/>
              </a:rPr>
              <a:t>emotional</a:t>
            </a:r>
            <a:r>
              <a:rPr lang="sv-SE" sz="2000" dirty="0" smtClean="0">
                <a:latin typeface="Times New Roman" pitchFamily="18" charset="0"/>
                <a:cs typeface="Times New Roman" pitchFamily="18" charset="0"/>
              </a:rPr>
              <a:t> </a:t>
            </a:r>
            <a:r>
              <a:rPr lang="sv-SE" sz="2000" dirty="0" err="1" smtClean="0">
                <a:latin typeface="Times New Roman" pitchFamily="18" charset="0"/>
                <a:cs typeface="Times New Roman" pitchFamily="18" charset="0"/>
              </a:rPr>
              <a:t>sensitization</a:t>
            </a:r>
            <a:r>
              <a:rPr lang="sv-SE" sz="2000" dirty="0" smtClean="0">
                <a:latin typeface="Times New Roman" pitchFamily="18" charset="0"/>
                <a:cs typeface="Times New Roman" pitchFamily="18" charset="0"/>
              </a:rPr>
              <a:t> (</a:t>
            </a:r>
            <a:r>
              <a:rPr lang="sv-SE" sz="2000" dirty="0" err="1" smtClean="0">
                <a:latin typeface="Times New Roman" pitchFamily="18" charset="0"/>
                <a:cs typeface="Times New Roman" pitchFamily="18" charset="0"/>
              </a:rPr>
              <a:t>Brosschot</a:t>
            </a:r>
            <a:r>
              <a:rPr lang="sv-SE" sz="2000" dirty="0" smtClean="0">
                <a:latin typeface="Times New Roman" pitchFamily="18" charset="0"/>
                <a:cs typeface="Times New Roman" pitchFamily="18" charset="0"/>
              </a:rPr>
              <a:t> 2002)</a:t>
            </a:r>
          </a:p>
          <a:p>
            <a:r>
              <a:rPr lang="sv-SE" sz="2000" dirty="0" err="1" smtClean="0">
                <a:latin typeface="Times New Roman" pitchFamily="18" charset="0"/>
                <a:cs typeface="Times New Roman" pitchFamily="18" charset="0"/>
              </a:rPr>
              <a:t>Should</a:t>
            </a:r>
            <a:r>
              <a:rPr lang="sv-SE" sz="2000" dirty="0" smtClean="0">
                <a:latin typeface="Times New Roman" pitchFamily="18" charset="0"/>
                <a:cs typeface="Times New Roman" pitchFamily="18" charset="0"/>
              </a:rPr>
              <a:t> </a:t>
            </a:r>
            <a:r>
              <a:rPr lang="sv-SE" sz="2000" dirty="0">
                <a:latin typeface="Times New Roman" pitchFamily="18" charset="0"/>
                <a:cs typeface="Times New Roman" pitchFamily="18" charset="0"/>
              </a:rPr>
              <a:t>be </a:t>
            </a:r>
            <a:r>
              <a:rPr lang="sv-SE" sz="2000" dirty="0" err="1">
                <a:latin typeface="Times New Roman" pitchFamily="18" charset="0"/>
                <a:cs typeface="Times New Roman" pitchFamily="18" charset="0"/>
              </a:rPr>
              <a:t>tested</a:t>
            </a:r>
            <a:r>
              <a:rPr lang="sv-SE" sz="2000" dirty="0">
                <a:latin typeface="Times New Roman" pitchFamily="18" charset="0"/>
                <a:cs typeface="Times New Roman" pitchFamily="18" charset="0"/>
              </a:rPr>
              <a:t> for </a:t>
            </a:r>
            <a:r>
              <a:rPr lang="sv-SE" sz="2000" dirty="0" err="1">
                <a:latin typeface="Times New Roman" pitchFamily="18" charset="0"/>
                <a:cs typeface="Times New Roman" pitchFamily="18" charset="0"/>
              </a:rPr>
              <a:t>also</a:t>
            </a:r>
            <a:r>
              <a:rPr lang="sv-SE" sz="2000" dirty="0">
                <a:latin typeface="Times New Roman" pitchFamily="18" charset="0"/>
                <a:cs typeface="Times New Roman" pitchFamily="18" charset="0"/>
              </a:rPr>
              <a:t> in pain </a:t>
            </a:r>
            <a:r>
              <a:rPr lang="sv-SE" sz="2000" dirty="0" err="1">
                <a:latin typeface="Times New Roman" pitchFamily="18" charset="0"/>
                <a:cs typeface="Times New Roman" pitchFamily="18" charset="0"/>
              </a:rPr>
              <a:t>conditions</a:t>
            </a:r>
            <a:r>
              <a:rPr lang="sv-SE" sz="2000" dirty="0">
                <a:latin typeface="Times New Roman" pitchFamily="18" charset="0"/>
                <a:cs typeface="Times New Roman" pitchFamily="18" charset="0"/>
              </a:rPr>
              <a:t> with </a:t>
            </a:r>
            <a:r>
              <a:rPr lang="sv-SE" sz="2000" dirty="0" err="1">
                <a:latin typeface="Times New Roman" pitchFamily="18" charset="0"/>
                <a:cs typeface="Times New Roman" pitchFamily="18" charset="0"/>
              </a:rPr>
              <a:t>known</a:t>
            </a: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organic</a:t>
            </a:r>
            <a:r>
              <a:rPr lang="sv-SE" sz="2000" dirty="0">
                <a:latin typeface="Times New Roman" pitchFamily="18" charset="0"/>
                <a:cs typeface="Times New Roman" pitchFamily="18" charset="0"/>
              </a:rPr>
              <a:t> </a:t>
            </a:r>
            <a:r>
              <a:rPr lang="sv-SE" sz="2000" dirty="0" err="1">
                <a:latin typeface="Times New Roman" pitchFamily="18" charset="0"/>
                <a:cs typeface="Times New Roman" pitchFamily="18" charset="0"/>
              </a:rPr>
              <a:t>etiology</a:t>
            </a:r>
            <a:r>
              <a:rPr lang="sv-SE" sz="2000" dirty="0">
                <a:latin typeface="Times New Roman" pitchFamily="18" charset="0"/>
                <a:cs typeface="Times New Roman" pitchFamily="18" charset="0"/>
              </a:rPr>
              <a:t>!</a:t>
            </a:r>
          </a:p>
          <a:p>
            <a:endParaRPr lang="sv-SE"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79388" y="0"/>
            <a:ext cx="4392612" cy="1862138"/>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395288" y="1916113"/>
            <a:ext cx="4140200" cy="687387"/>
          </a:xfrm>
          <a:prstGeom prst="rect">
            <a:avLst/>
          </a:prstGeom>
          <a:noFill/>
          <a:ln w="9525">
            <a:noFill/>
            <a:miter lim="800000"/>
            <a:headEnd/>
            <a:tailEnd/>
          </a:ln>
        </p:spPr>
      </p:pic>
      <p:pic>
        <p:nvPicPr>
          <p:cNvPr id="38916" name="Picture 4"/>
          <p:cNvPicPr>
            <a:picLocks noChangeAspect="1" noChangeArrowheads="1"/>
          </p:cNvPicPr>
          <p:nvPr/>
        </p:nvPicPr>
        <p:blipFill>
          <a:blip r:embed="rId4" cstate="print"/>
          <a:srcRect/>
          <a:stretch>
            <a:fillRect/>
          </a:stretch>
        </p:blipFill>
        <p:spPr bwMode="auto">
          <a:xfrm>
            <a:off x="5276850" y="909638"/>
            <a:ext cx="3600450" cy="5894387"/>
          </a:xfrm>
          <a:prstGeom prst="rect">
            <a:avLst/>
          </a:prstGeom>
          <a:noFill/>
          <a:ln w="9525">
            <a:noFill/>
            <a:miter lim="800000"/>
            <a:headEnd/>
            <a:tailEnd/>
          </a:ln>
        </p:spPr>
      </p:pic>
      <p:pic>
        <p:nvPicPr>
          <p:cNvPr id="38917" name="Picture 6"/>
          <p:cNvPicPr>
            <a:picLocks noChangeAspect="1" noChangeArrowheads="1"/>
          </p:cNvPicPr>
          <p:nvPr/>
        </p:nvPicPr>
        <p:blipFill>
          <a:blip r:embed="rId5" cstate="print"/>
          <a:srcRect/>
          <a:stretch>
            <a:fillRect/>
          </a:stretch>
        </p:blipFill>
        <p:spPr bwMode="auto">
          <a:xfrm>
            <a:off x="179388" y="2781300"/>
            <a:ext cx="4922837" cy="389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835150" y="333375"/>
            <a:ext cx="5265738" cy="2232025"/>
          </a:xfrm>
          <a:prstGeom prst="rect">
            <a:avLst/>
          </a:prstGeom>
          <a:noFill/>
          <a:ln w="9525">
            <a:noFill/>
            <a:miter lim="800000"/>
            <a:headEnd/>
            <a:tailEnd/>
          </a:ln>
        </p:spPr>
      </p:pic>
      <p:pic>
        <p:nvPicPr>
          <p:cNvPr id="39939" name="Picture 4"/>
          <p:cNvPicPr>
            <a:picLocks noChangeAspect="1" noChangeArrowheads="1"/>
          </p:cNvPicPr>
          <p:nvPr/>
        </p:nvPicPr>
        <p:blipFill>
          <a:blip r:embed="rId3" cstate="print"/>
          <a:srcRect t="41539" b="48688"/>
          <a:stretch>
            <a:fillRect/>
          </a:stretch>
        </p:blipFill>
        <p:spPr bwMode="auto">
          <a:xfrm>
            <a:off x="179388" y="2852738"/>
            <a:ext cx="8551862" cy="1368425"/>
          </a:xfrm>
          <a:prstGeom prst="rect">
            <a:avLst/>
          </a:prstGeom>
          <a:noFill/>
          <a:ln w="9525">
            <a:noFill/>
            <a:miter lim="800000"/>
            <a:headEnd/>
            <a:tailEnd/>
          </a:ln>
        </p:spPr>
      </p:pic>
      <p:pic>
        <p:nvPicPr>
          <p:cNvPr id="39940" name="Picture 7"/>
          <p:cNvPicPr>
            <a:picLocks noChangeAspect="1" noChangeArrowheads="1"/>
          </p:cNvPicPr>
          <p:nvPr/>
        </p:nvPicPr>
        <p:blipFill>
          <a:blip r:embed="rId4" cstate="print"/>
          <a:srcRect/>
          <a:stretch>
            <a:fillRect/>
          </a:stretch>
        </p:blipFill>
        <p:spPr bwMode="auto">
          <a:xfrm>
            <a:off x="387350" y="4797425"/>
            <a:ext cx="8193088" cy="1152525"/>
          </a:xfrm>
          <a:prstGeom prst="rect">
            <a:avLst/>
          </a:prstGeom>
          <a:noFill/>
          <a:ln w="9525">
            <a:noFill/>
            <a:miter lim="800000"/>
            <a:headEnd/>
            <a:tailEnd/>
          </a:ln>
        </p:spPr>
      </p:pic>
      <p:sp>
        <p:nvSpPr>
          <p:cNvPr id="8" name="Rektangel 7"/>
          <p:cNvSpPr/>
          <p:nvPr/>
        </p:nvSpPr>
        <p:spPr>
          <a:xfrm>
            <a:off x="468313" y="4797425"/>
            <a:ext cx="7488237" cy="21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9" name="Rektangel 8"/>
          <p:cNvSpPr/>
          <p:nvPr/>
        </p:nvSpPr>
        <p:spPr>
          <a:xfrm>
            <a:off x="7596188" y="5661025"/>
            <a:ext cx="936625"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 name="Ellips 9"/>
          <p:cNvSpPr/>
          <p:nvPr/>
        </p:nvSpPr>
        <p:spPr>
          <a:xfrm>
            <a:off x="6875463" y="3536950"/>
            <a:ext cx="720725" cy="396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ktangel 3"/>
          <p:cNvSpPr/>
          <p:nvPr/>
        </p:nvSpPr>
        <p:spPr>
          <a:xfrm>
            <a:off x="387350" y="4797425"/>
            <a:ext cx="8193088" cy="11525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p:cNvPicPr>
            <a:picLocks noChangeAspect="1" noChangeArrowheads="1"/>
          </p:cNvPicPr>
          <p:nvPr/>
        </p:nvPicPr>
        <p:blipFill>
          <a:blip r:embed="rId2" cstate="print"/>
          <a:srcRect/>
          <a:stretch>
            <a:fillRect/>
          </a:stretch>
        </p:blipFill>
        <p:spPr bwMode="auto">
          <a:xfrm>
            <a:off x="71438" y="5229225"/>
            <a:ext cx="9072562" cy="1295400"/>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5992813" y="6577013"/>
            <a:ext cx="1751012" cy="169862"/>
          </a:xfrm>
          <a:prstGeom prst="rect">
            <a:avLst/>
          </a:prstGeom>
          <a:noFill/>
          <a:ln w="9525">
            <a:noFill/>
            <a:miter lim="800000"/>
            <a:headEnd/>
            <a:tailEnd/>
          </a:ln>
        </p:spPr>
      </p:pic>
      <p:sp>
        <p:nvSpPr>
          <p:cNvPr id="19460" name="Rektangel 6"/>
          <p:cNvSpPr>
            <a:spLocks noChangeArrowheads="1"/>
          </p:cNvSpPr>
          <p:nvPr/>
        </p:nvSpPr>
        <p:spPr bwMode="auto">
          <a:xfrm>
            <a:off x="7740650" y="6462713"/>
            <a:ext cx="1211263" cy="369887"/>
          </a:xfrm>
          <a:prstGeom prst="rect">
            <a:avLst/>
          </a:prstGeom>
          <a:noFill/>
          <a:ln w="9525">
            <a:noFill/>
            <a:miter lim="800000"/>
            <a:headEnd/>
            <a:tailEnd/>
          </a:ln>
        </p:spPr>
        <p:txBody>
          <a:bodyPr wrap="none">
            <a:spAutoFit/>
          </a:bodyPr>
          <a:lstStyle/>
          <a:p>
            <a:r>
              <a:rPr lang="sv-SE">
                <a:latin typeface="Times New Roman" pitchFamily="18" charset="0"/>
                <a:cs typeface="Times New Roman" pitchFamily="18" charset="0"/>
              </a:rPr>
              <a:t>et al., 2009</a:t>
            </a:r>
          </a:p>
        </p:txBody>
      </p:sp>
      <p:pic>
        <p:nvPicPr>
          <p:cNvPr id="19461" name="Picture 7"/>
          <p:cNvPicPr>
            <a:picLocks noChangeAspect="1" noChangeArrowheads="1"/>
          </p:cNvPicPr>
          <p:nvPr/>
        </p:nvPicPr>
        <p:blipFill>
          <a:blip r:embed="rId4" cstate="print"/>
          <a:srcRect/>
          <a:stretch>
            <a:fillRect/>
          </a:stretch>
        </p:blipFill>
        <p:spPr bwMode="auto">
          <a:xfrm>
            <a:off x="0" y="41275"/>
            <a:ext cx="9144000" cy="2524125"/>
          </a:xfrm>
          <a:prstGeom prst="rect">
            <a:avLst/>
          </a:prstGeom>
          <a:noFill/>
          <a:ln w="9525">
            <a:noFill/>
            <a:miter lim="800000"/>
            <a:headEnd/>
            <a:tailEnd/>
          </a:ln>
        </p:spPr>
      </p:pic>
      <p:pic>
        <p:nvPicPr>
          <p:cNvPr id="19462" name="Picture 6"/>
          <p:cNvPicPr>
            <a:picLocks noChangeAspect="1" noChangeArrowheads="1"/>
          </p:cNvPicPr>
          <p:nvPr/>
        </p:nvPicPr>
        <p:blipFill>
          <a:blip r:embed="rId5" cstate="print"/>
          <a:srcRect/>
          <a:stretch>
            <a:fillRect/>
          </a:stretch>
        </p:blipFill>
        <p:spPr bwMode="auto">
          <a:xfrm>
            <a:off x="179388" y="2708275"/>
            <a:ext cx="8813800" cy="2459038"/>
          </a:xfrm>
          <a:prstGeom prst="rect">
            <a:avLst/>
          </a:prstGeom>
          <a:noFill/>
          <a:ln w="9525">
            <a:noFill/>
            <a:miter lim="800000"/>
            <a:headEnd/>
            <a:tailEnd/>
          </a:ln>
        </p:spPr>
      </p:pic>
    </p:spTree>
    <p:extLst>
      <p:ext uri="{BB962C8B-B14F-4D97-AF65-F5344CB8AC3E}">
        <p14:creationId xmlns:p14="http://schemas.microsoft.com/office/powerpoint/2010/main" val="18536782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96823" y="0"/>
            <a:ext cx="7632848" cy="646331"/>
          </a:xfrm>
          <a:prstGeom prst="rect">
            <a:avLst/>
          </a:prstGeom>
        </p:spPr>
        <p:txBody>
          <a:bodyPr wrap="square">
            <a:spAutoFit/>
          </a:bodyPr>
          <a:lstStyle/>
          <a:p>
            <a:endParaRPr lang="sv-SE" dirty="0"/>
          </a:p>
          <a:p>
            <a:endParaRPr lang="sv-SE"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24" y="116632"/>
            <a:ext cx="543056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44824"/>
            <a:ext cx="2952328" cy="451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4379672" y="691400"/>
            <a:ext cx="1453415" cy="369332"/>
          </a:xfrm>
          <a:prstGeom prst="rect">
            <a:avLst/>
          </a:prstGeom>
          <a:noFill/>
        </p:spPr>
        <p:txBody>
          <a:bodyPr wrap="square" rtlCol="0">
            <a:spAutoFit/>
          </a:bodyPr>
          <a:lstStyle/>
          <a:p>
            <a:r>
              <a:rPr lang="sv-SE" dirty="0" smtClean="0">
                <a:solidFill>
                  <a:schemeClr val="bg1"/>
                </a:solidFill>
              </a:rPr>
              <a:t>2013</a:t>
            </a:r>
            <a:endParaRPr lang="sv-SE" dirty="0">
              <a:solidFill>
                <a:schemeClr val="bg1"/>
              </a:solidFill>
            </a:endParaRP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412776"/>
            <a:ext cx="5346292"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5080284"/>
            <a:ext cx="2617346" cy="176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6012160" y="260648"/>
            <a:ext cx="2950963" cy="923330"/>
          </a:xfrm>
          <a:prstGeom prst="rect">
            <a:avLst/>
          </a:prstGeom>
          <a:noFill/>
        </p:spPr>
        <p:txBody>
          <a:bodyPr wrap="square" rtlCol="0">
            <a:spAutoFit/>
          </a:bodyPr>
          <a:lstStyle/>
          <a:p>
            <a:r>
              <a:rPr lang="sv-SE" dirty="0" err="1" smtClean="0">
                <a:latin typeface="Times New Roman" pitchFamily="18" charset="0"/>
                <a:cs typeface="Times New Roman" pitchFamily="18" charset="0"/>
              </a:rPr>
              <a:t>Responder=at</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least</a:t>
            </a:r>
            <a:r>
              <a:rPr lang="sv-SE" dirty="0" smtClean="0">
                <a:latin typeface="Times New Roman" pitchFamily="18" charset="0"/>
                <a:cs typeface="Times New Roman" pitchFamily="18" charset="0"/>
              </a:rPr>
              <a:t> 30% relief after 3 </a:t>
            </a:r>
            <a:r>
              <a:rPr lang="sv-SE" dirty="0" err="1" smtClean="0">
                <a:latin typeface="Times New Roman" pitchFamily="18" charset="0"/>
                <a:cs typeface="Times New Roman" pitchFamily="18" charset="0"/>
              </a:rPr>
              <a:t>weeks</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treatment</a:t>
            </a:r>
            <a:r>
              <a:rPr lang="sv-SE" dirty="0" smtClean="0">
                <a:latin typeface="Times New Roman" pitchFamily="18" charset="0"/>
                <a:cs typeface="Times New Roman" pitchFamily="18" charset="0"/>
              </a:rPr>
              <a:t> (at </a:t>
            </a:r>
            <a:r>
              <a:rPr lang="sv-SE" dirty="0" err="1" smtClean="0">
                <a:latin typeface="Times New Roman" pitchFamily="18" charset="0"/>
                <a:cs typeface="Times New Roman" pitchFamily="18" charset="0"/>
              </a:rPr>
              <a:t>least</a:t>
            </a:r>
            <a:r>
              <a:rPr lang="sv-SE" dirty="0" smtClean="0">
                <a:latin typeface="Times New Roman" pitchFamily="18" charset="0"/>
                <a:cs typeface="Times New Roman" pitchFamily="18" charset="0"/>
              </a:rPr>
              <a:t> 300 </a:t>
            </a:r>
            <a:r>
              <a:rPr lang="sv-SE" dirty="0" err="1" smtClean="0">
                <a:latin typeface="Times New Roman" pitchFamily="18" charset="0"/>
                <a:cs typeface="Times New Roman" pitchFamily="18" charset="0"/>
              </a:rPr>
              <a:t>mg/day</a:t>
            </a:r>
            <a:r>
              <a:rPr lang="sv-SE" dirty="0" smtClean="0">
                <a:latin typeface="Times New Roman" pitchFamily="18" charset="0"/>
                <a:cs typeface="Times New Roman" pitchFamily="18" charset="0"/>
              </a:rPr>
              <a:t>)</a:t>
            </a:r>
            <a:endParaRPr lang="sv-SE" dirty="0">
              <a:latin typeface="Times New Roman" pitchFamily="18" charset="0"/>
              <a:cs typeface="Times New Roman" pitchFamily="18" charset="0"/>
            </a:endParaRPr>
          </a:p>
        </p:txBody>
      </p:sp>
      <p:pic>
        <p:nvPicPr>
          <p:cNvPr id="890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3650" y="3573016"/>
            <a:ext cx="3264796" cy="189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Rak 10"/>
          <p:cNvCxnSpPr/>
          <p:nvPr/>
        </p:nvCxnSpPr>
        <p:spPr>
          <a:xfrm>
            <a:off x="467544" y="5877272"/>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ak pil 12"/>
          <p:cNvCxnSpPr/>
          <p:nvPr/>
        </p:nvCxnSpPr>
        <p:spPr>
          <a:xfrm>
            <a:off x="6516216" y="1196752"/>
            <a:ext cx="0"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603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685800" y="0"/>
            <a:ext cx="7772400" cy="1143000"/>
          </a:xfrm>
          <a:noFill/>
          <a:ln/>
        </p:spPr>
        <p:txBody>
          <a:bodyPr lIns="92075" tIns="46038" rIns="92075" bIns="46038">
            <a:normAutofit/>
          </a:bodyPr>
          <a:lstStyle/>
          <a:p>
            <a:r>
              <a:rPr lang="en-GB" sz="2400" dirty="0">
                <a:solidFill>
                  <a:srgbClr val="FF6600"/>
                </a:solidFill>
                <a:latin typeface="Times New Roman" pitchFamily="18" charset="0"/>
                <a:cs typeface="Times New Roman" pitchFamily="18" charset="0"/>
              </a:rPr>
              <a:t>Activity in the </a:t>
            </a:r>
            <a:r>
              <a:rPr lang="en-GB" sz="2400" dirty="0" err="1">
                <a:solidFill>
                  <a:srgbClr val="FF6600"/>
                </a:solidFill>
                <a:latin typeface="Times New Roman" pitchFamily="18" charset="0"/>
                <a:cs typeface="Times New Roman" pitchFamily="18" charset="0"/>
              </a:rPr>
              <a:t>nociceptive</a:t>
            </a:r>
            <a:r>
              <a:rPr lang="en-GB" sz="2400" dirty="0">
                <a:solidFill>
                  <a:srgbClr val="FF6600"/>
                </a:solidFill>
                <a:latin typeface="Times New Roman" pitchFamily="18" charset="0"/>
                <a:cs typeface="Times New Roman" pitchFamily="18" charset="0"/>
              </a:rPr>
              <a:t> system influences </a:t>
            </a:r>
            <a:r>
              <a:rPr lang="en-GB" sz="2400" dirty="0" err="1">
                <a:solidFill>
                  <a:srgbClr val="FF6600"/>
                </a:solidFill>
                <a:latin typeface="Times New Roman" pitchFamily="18" charset="0"/>
                <a:cs typeface="Times New Roman" pitchFamily="18" charset="0"/>
              </a:rPr>
              <a:t>cutaneous</a:t>
            </a:r>
            <a:r>
              <a:rPr lang="en-GB" sz="2400" dirty="0">
                <a:solidFill>
                  <a:srgbClr val="FF6600"/>
                </a:solidFill>
                <a:latin typeface="Times New Roman" pitchFamily="18" charset="0"/>
                <a:cs typeface="Times New Roman" pitchFamily="18" charset="0"/>
              </a:rPr>
              <a:t> </a:t>
            </a:r>
            <a:r>
              <a:rPr lang="en-GB" sz="2400" dirty="0" err="1">
                <a:solidFill>
                  <a:srgbClr val="FF6600"/>
                </a:solidFill>
                <a:latin typeface="Times New Roman" pitchFamily="18" charset="0"/>
                <a:cs typeface="Times New Roman" pitchFamily="18" charset="0"/>
              </a:rPr>
              <a:t>somatosensory</a:t>
            </a:r>
            <a:r>
              <a:rPr lang="en-GB" sz="2400" dirty="0">
                <a:solidFill>
                  <a:srgbClr val="FF6600"/>
                </a:solidFill>
                <a:latin typeface="Times New Roman" pitchFamily="18" charset="0"/>
                <a:cs typeface="Times New Roman" pitchFamily="18" charset="0"/>
              </a:rPr>
              <a:t> </a:t>
            </a:r>
            <a:r>
              <a:rPr lang="en-GB" sz="2400" dirty="0" smtClean="0">
                <a:solidFill>
                  <a:srgbClr val="FF6600"/>
                </a:solidFill>
                <a:latin typeface="Times New Roman" pitchFamily="18" charset="0"/>
                <a:cs typeface="Times New Roman" pitchFamily="18" charset="0"/>
              </a:rPr>
              <a:t>perception in local and referred pain areas!!!</a:t>
            </a:r>
            <a:endParaRPr lang="en-GB" sz="2400" dirty="0">
              <a:solidFill>
                <a:srgbClr val="FF6600"/>
              </a:solidFill>
              <a:latin typeface="Times New Roman" pitchFamily="18" charset="0"/>
              <a:cs typeface="Times New Roman" pitchFamily="18" charset="0"/>
            </a:endParaRPr>
          </a:p>
        </p:txBody>
      </p:sp>
      <p:sp>
        <p:nvSpPr>
          <p:cNvPr id="1241091" name="Rectangle 3"/>
          <p:cNvSpPr>
            <a:spLocks noGrp="1" noChangeArrowheads="1"/>
          </p:cNvSpPr>
          <p:nvPr>
            <p:ph type="body" idx="1"/>
          </p:nvPr>
        </p:nvSpPr>
        <p:spPr>
          <a:xfrm>
            <a:off x="762000" y="1143000"/>
            <a:ext cx="8001000" cy="4953000"/>
          </a:xfrm>
          <a:noFill/>
          <a:ln/>
        </p:spPr>
        <p:txBody>
          <a:bodyPr lIns="92075" tIns="46038" rIns="92075" bIns="46038"/>
          <a:lstStyle/>
          <a:p>
            <a:r>
              <a:rPr lang="en-GB" sz="2400" dirty="0">
                <a:latin typeface="Times New Roman" pitchFamily="18" charset="0"/>
                <a:cs typeface="Times New Roman" pitchFamily="18" charset="0"/>
              </a:rPr>
              <a:t>Nathan, 1960; pain influences touch perception in chronic pain patients-non quantitative</a:t>
            </a:r>
          </a:p>
          <a:p>
            <a:r>
              <a:rPr lang="en-GB" sz="2400" dirty="0">
                <a:latin typeface="Times New Roman" pitchFamily="18" charset="0"/>
                <a:cs typeface="Times New Roman" pitchFamily="18" charset="0"/>
              </a:rPr>
              <a:t>Hansson &amp; </a:t>
            </a:r>
            <a:r>
              <a:rPr lang="en-GB" sz="2400" dirty="0" err="1">
                <a:latin typeface="Times New Roman" pitchFamily="18" charset="0"/>
                <a:cs typeface="Times New Roman" pitchFamily="18" charset="0"/>
              </a:rPr>
              <a:t>Lindblom</a:t>
            </a:r>
            <a:r>
              <a:rPr lang="en-GB" sz="2400" dirty="0">
                <a:latin typeface="Times New Roman" pitchFamily="18" charset="0"/>
                <a:cs typeface="Times New Roman" pitchFamily="18" charset="0"/>
              </a:rPr>
              <a:t>, 1993; variable and transitory sensory dysfunction in patients with musculoskeletal pain-QST</a:t>
            </a:r>
          </a:p>
          <a:p>
            <a:endParaRPr lang="en-GB" dirty="0"/>
          </a:p>
          <a:p>
            <a:pPr>
              <a:buFontTx/>
              <a:buNone/>
            </a:pPr>
            <a:r>
              <a:rPr lang="en-GB" sz="2800" dirty="0"/>
              <a:t> </a:t>
            </a:r>
          </a:p>
          <a:p>
            <a:endParaRPr lang="en-GB" sz="2800" dirty="0"/>
          </a:p>
        </p:txBody>
      </p:sp>
      <p:pic>
        <p:nvPicPr>
          <p:cNvPr id="1241092" name="Picture 4" descr="GuaanetidinLindblom"/>
          <p:cNvPicPr>
            <a:picLocks noChangeAspect="1" noChangeArrowheads="1"/>
          </p:cNvPicPr>
          <p:nvPr/>
        </p:nvPicPr>
        <p:blipFill>
          <a:blip r:embed="rId2" cstate="print"/>
          <a:srcRect/>
          <a:stretch>
            <a:fillRect/>
          </a:stretch>
        </p:blipFill>
        <p:spPr bwMode="auto">
          <a:xfrm>
            <a:off x="323528" y="2924944"/>
            <a:ext cx="4267200" cy="3582988"/>
          </a:xfrm>
          <a:prstGeom prst="rect">
            <a:avLst/>
          </a:prstGeom>
          <a:noFill/>
        </p:spPr>
      </p:pic>
      <p:sp>
        <p:nvSpPr>
          <p:cNvPr id="1241093" name="Text Box 5"/>
          <p:cNvSpPr txBox="1">
            <a:spLocks noChangeArrowheads="1"/>
          </p:cNvSpPr>
          <p:nvPr/>
        </p:nvSpPr>
        <p:spPr bwMode="auto">
          <a:xfrm>
            <a:off x="762000" y="6491288"/>
            <a:ext cx="3200400" cy="366712"/>
          </a:xfrm>
          <a:prstGeom prst="rect">
            <a:avLst/>
          </a:prstGeom>
          <a:noFill/>
          <a:ln w="9525">
            <a:noFill/>
            <a:miter lim="800000"/>
            <a:headEnd/>
            <a:tailEnd/>
          </a:ln>
          <a:effectLst/>
        </p:spPr>
        <p:txBody>
          <a:bodyPr>
            <a:spAutoFit/>
          </a:bodyPr>
          <a:lstStyle/>
          <a:p>
            <a:pPr>
              <a:spcBef>
                <a:spcPct val="50000"/>
              </a:spcBef>
            </a:pPr>
            <a:r>
              <a:rPr lang="sv-SE" sz="1800" b="1"/>
              <a:t>Lindblom 1985</a:t>
            </a:r>
            <a:endParaRPr lang="en-US" sz="1800" b="1"/>
          </a:p>
        </p:txBody>
      </p:sp>
      <p:sp>
        <p:nvSpPr>
          <p:cNvPr id="1241094" name="Text Box 6"/>
          <p:cNvSpPr txBox="1">
            <a:spLocks noChangeArrowheads="1"/>
          </p:cNvSpPr>
          <p:nvPr/>
        </p:nvSpPr>
        <p:spPr bwMode="auto">
          <a:xfrm>
            <a:off x="4800600" y="3356992"/>
            <a:ext cx="4343400" cy="2743200"/>
          </a:xfrm>
          <a:prstGeom prst="rect">
            <a:avLst/>
          </a:prstGeom>
          <a:noFill/>
          <a:ln w="9525">
            <a:noFill/>
            <a:miter lim="800000"/>
            <a:headEnd/>
            <a:tailEnd/>
          </a:ln>
          <a:effectLst/>
        </p:spPr>
        <p:txBody>
          <a:bodyPr>
            <a:spAutoFit/>
          </a:bodyPr>
          <a:lstStyle/>
          <a:p>
            <a:pPr>
              <a:spcBef>
                <a:spcPct val="20000"/>
              </a:spcBef>
            </a:pPr>
            <a:r>
              <a:rPr lang="en-US" sz="2000" dirty="0">
                <a:latin typeface="Times New Roman" pitchFamily="18" charset="0"/>
                <a:cs typeface="Times New Roman" pitchFamily="18" charset="0"/>
              </a:rPr>
              <a:t>….hypoesthesia is usually taken as a sign of </a:t>
            </a:r>
            <a:r>
              <a:rPr lang="en-US" sz="2000" dirty="0" err="1">
                <a:latin typeface="Times New Roman" pitchFamily="18" charset="0"/>
                <a:cs typeface="Times New Roman" pitchFamily="18" charset="0"/>
              </a:rPr>
              <a:t>denervation</a:t>
            </a:r>
            <a:r>
              <a:rPr lang="en-US" sz="2000" dirty="0">
                <a:latin typeface="Times New Roman" pitchFamily="18" charset="0"/>
                <a:cs typeface="Times New Roman" pitchFamily="18" charset="0"/>
              </a:rPr>
              <a:t> through the nerve lesion, however a “functional block” produced by the pain may be responsible for the sensory loss”.</a:t>
            </a:r>
          </a:p>
          <a:p>
            <a:pPr>
              <a:spcBef>
                <a:spcPct val="20000"/>
              </a:spcBef>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Lindblom</a:t>
            </a:r>
            <a:r>
              <a:rPr lang="en-US" sz="2000" dirty="0">
                <a:latin typeface="Times New Roman" pitchFamily="18" charset="0"/>
                <a:cs typeface="Times New Roman" pitchFamily="18" charset="0"/>
              </a:rPr>
              <a:t> &amp;</a:t>
            </a:r>
            <a:r>
              <a:rPr lang="en-US" sz="2000" dirty="0" err="1">
                <a:latin typeface="Times New Roman" pitchFamily="18" charset="0"/>
                <a:cs typeface="Times New Roman" pitchFamily="18" charset="0"/>
              </a:rPr>
              <a:t>Verrillo</a:t>
            </a:r>
            <a:r>
              <a:rPr lang="en-US" sz="2000" dirty="0">
                <a:latin typeface="Times New Roman" pitchFamily="18" charset="0"/>
                <a:cs typeface="Times New Roman" pitchFamily="18" charset="0"/>
              </a:rPr>
              <a:t> 1979.</a:t>
            </a:r>
          </a:p>
          <a:p>
            <a:pPr>
              <a:spcBef>
                <a:spcPct val="50000"/>
              </a:spcBef>
            </a:pP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404813"/>
            <a:ext cx="7772400" cy="1143000"/>
          </a:xfrm>
        </p:spPr>
        <p:txBody>
          <a:bodyPr/>
          <a:lstStyle/>
          <a:p>
            <a:r>
              <a:rPr lang="sv-SE" sz="3600" dirty="0" smtClean="0">
                <a:solidFill>
                  <a:srgbClr val="FF6600"/>
                </a:solidFill>
                <a:latin typeface="Times New Roman" pitchFamily="18" charset="0"/>
                <a:cs typeface="Times New Roman" pitchFamily="18" charset="0"/>
              </a:rPr>
              <a:t>QST principles</a:t>
            </a:r>
          </a:p>
        </p:txBody>
      </p:sp>
      <p:sp>
        <p:nvSpPr>
          <p:cNvPr id="33795" name="Rectangle 3"/>
          <p:cNvSpPr>
            <a:spLocks noGrp="1" noChangeArrowheads="1"/>
          </p:cNvSpPr>
          <p:nvPr>
            <p:ph type="body" sz="half" idx="1"/>
          </p:nvPr>
        </p:nvSpPr>
        <p:spPr>
          <a:xfrm>
            <a:off x="539750" y="1557338"/>
            <a:ext cx="8281988" cy="4395787"/>
          </a:xfrm>
        </p:spPr>
        <p:txBody>
          <a:bodyPr>
            <a:normAutofit lnSpcReduction="10000"/>
          </a:bodyPr>
          <a:lstStyle/>
          <a:p>
            <a:pPr>
              <a:buFontTx/>
              <a:buNone/>
            </a:pPr>
            <a:r>
              <a:rPr lang="sv-SE" sz="2400" dirty="0" smtClean="0">
                <a:latin typeface="Times New Roman" pitchFamily="18" charset="0"/>
                <a:cs typeface="Times New Roman" pitchFamily="18" charset="0"/>
              </a:rPr>
              <a:t>The QST approach is </a:t>
            </a:r>
            <a:r>
              <a:rPr lang="sv-SE" sz="2400" dirty="0" err="1" smtClean="0">
                <a:latin typeface="Times New Roman" pitchFamily="18" charset="0"/>
                <a:cs typeface="Times New Roman" pitchFamily="18" charset="0"/>
              </a:rPr>
              <a:t>based</a:t>
            </a:r>
            <a:r>
              <a:rPr lang="sv-SE" sz="2400" dirty="0" smtClean="0">
                <a:latin typeface="Times New Roman" pitchFamily="18" charset="0"/>
                <a:cs typeface="Times New Roman" pitchFamily="18" charset="0"/>
              </a:rPr>
              <a:t> on:</a:t>
            </a:r>
          </a:p>
          <a:p>
            <a:pPr>
              <a:buFontTx/>
              <a:buNone/>
            </a:pPr>
            <a:endParaRPr lang="sv-SE" sz="2400" dirty="0" smtClean="0">
              <a:latin typeface="Times New Roman" pitchFamily="18" charset="0"/>
              <a:cs typeface="Times New Roman" pitchFamily="18" charset="0"/>
            </a:endParaRPr>
          </a:p>
          <a:p>
            <a:pPr>
              <a:buFontTx/>
              <a:buNone/>
            </a:pPr>
            <a:r>
              <a:rPr lang="sv-SE" sz="2800" dirty="0" smtClean="0">
                <a:latin typeface="Times New Roman" pitchFamily="18" charset="0"/>
                <a:cs typeface="Times New Roman" pitchFamily="18" charset="0"/>
              </a:rPr>
              <a:t>-precise definition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the stimulus </a:t>
            </a:r>
            <a:r>
              <a:rPr lang="sv-SE" sz="2800" dirty="0" err="1" smtClean="0">
                <a:latin typeface="Times New Roman" pitchFamily="18" charset="0"/>
                <a:cs typeface="Times New Roman" pitchFamily="18" charset="0"/>
              </a:rPr>
              <a:t>properties</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modality</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intensity</a:t>
            </a:r>
            <a:r>
              <a:rPr lang="sv-SE" sz="2800" dirty="0" smtClean="0">
                <a:latin typeface="Times New Roman" pitchFamily="18" charset="0"/>
                <a:cs typeface="Times New Roman" pitchFamily="18" charset="0"/>
              </a:rPr>
              <a:t>, spatial and temporal </a:t>
            </a:r>
            <a:r>
              <a:rPr lang="sv-SE" sz="2800" dirty="0" err="1" smtClean="0">
                <a:latin typeface="Times New Roman" pitchFamily="18" charset="0"/>
                <a:cs typeface="Times New Roman" pitchFamily="18" charset="0"/>
              </a:rPr>
              <a:t>characteristics</a:t>
            </a:r>
            <a:r>
              <a:rPr lang="sv-SE" sz="2800" dirty="0" smtClean="0">
                <a:latin typeface="Times New Roman" pitchFamily="18" charset="0"/>
                <a:cs typeface="Times New Roman" pitchFamily="18" charset="0"/>
              </a:rPr>
              <a:t>)</a:t>
            </a:r>
          </a:p>
          <a:p>
            <a:pPr>
              <a:buFontTx/>
              <a:buNone/>
            </a:pPr>
            <a:r>
              <a:rPr lang="sv-SE" sz="2800" dirty="0" smtClean="0">
                <a:latin typeface="Times New Roman" pitchFamily="18" charset="0"/>
                <a:cs typeface="Times New Roman" pitchFamily="18" charset="0"/>
              </a:rPr>
              <a:t>-</a:t>
            </a:r>
            <a:r>
              <a:rPr lang="sv-SE" sz="2800" dirty="0" err="1" smtClean="0">
                <a:latin typeface="Times New Roman" pitchFamily="18" charset="0"/>
                <a:cs typeface="Times New Roman" pitchFamily="18" charset="0"/>
              </a:rPr>
              <a:t>analysis</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the </a:t>
            </a:r>
            <a:r>
              <a:rPr lang="sv-SE" sz="2800" dirty="0" err="1" smtClean="0">
                <a:latin typeface="Times New Roman" pitchFamily="18" charset="0"/>
                <a:cs typeface="Times New Roman" pitchFamily="18" charset="0"/>
              </a:rPr>
              <a:t>quality</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the </a:t>
            </a:r>
            <a:r>
              <a:rPr lang="sv-SE" sz="2800" dirty="0" err="1" smtClean="0">
                <a:latin typeface="Times New Roman" pitchFamily="18" charset="0"/>
                <a:cs typeface="Times New Roman" pitchFamily="18" charset="0"/>
              </a:rPr>
              <a:t>evoked</a:t>
            </a:r>
            <a:r>
              <a:rPr lang="sv-SE" sz="2800" dirty="0" smtClean="0">
                <a:latin typeface="Times New Roman" pitchFamily="18" charset="0"/>
                <a:cs typeface="Times New Roman" pitchFamily="18" charset="0"/>
              </a:rPr>
              <a:t> sensation</a:t>
            </a:r>
          </a:p>
          <a:p>
            <a:pPr>
              <a:buFontTx/>
              <a:buNone/>
            </a:pPr>
            <a:r>
              <a:rPr lang="sv-SE" sz="2800" dirty="0" smtClean="0">
                <a:latin typeface="Times New Roman" pitchFamily="18" charset="0"/>
                <a:cs typeface="Times New Roman" pitchFamily="18" charset="0"/>
              </a:rPr>
              <a:t>-</a:t>
            </a:r>
            <a:r>
              <a:rPr lang="sv-SE" sz="2800" dirty="0" err="1" smtClean="0">
                <a:latin typeface="Times New Roman" pitchFamily="18" charset="0"/>
                <a:cs typeface="Times New Roman" pitchFamily="18" charset="0"/>
              </a:rPr>
              <a:t>quantification</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the </a:t>
            </a:r>
            <a:r>
              <a:rPr lang="sv-SE" sz="2800" dirty="0" err="1" smtClean="0">
                <a:latin typeface="Times New Roman" pitchFamily="18" charset="0"/>
                <a:cs typeface="Times New Roman" pitchFamily="18" charset="0"/>
              </a:rPr>
              <a:t>intensity</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the </a:t>
            </a:r>
            <a:r>
              <a:rPr lang="sv-SE" sz="2800" dirty="0" err="1" smtClean="0">
                <a:latin typeface="Times New Roman" pitchFamily="18" charset="0"/>
                <a:cs typeface="Times New Roman" pitchFamily="18" charset="0"/>
              </a:rPr>
              <a:t>evoked</a:t>
            </a:r>
            <a:r>
              <a:rPr lang="sv-SE" sz="2800" dirty="0" smtClean="0">
                <a:latin typeface="Times New Roman" pitchFamily="18" charset="0"/>
                <a:cs typeface="Times New Roman" pitchFamily="18" charset="0"/>
              </a:rPr>
              <a:t> sensation </a:t>
            </a:r>
          </a:p>
          <a:p>
            <a:pPr>
              <a:buFontTx/>
              <a:buNone/>
            </a:pPr>
            <a:r>
              <a:rPr lang="sv-SE" sz="2800" dirty="0" smtClean="0">
                <a:latin typeface="Times New Roman" pitchFamily="18" charset="0"/>
                <a:cs typeface="Times New Roman" pitchFamily="18" charset="0"/>
              </a:rPr>
              <a:t>-perception </a:t>
            </a:r>
            <a:r>
              <a:rPr lang="sv-SE" sz="2800" dirty="0" err="1" smtClean="0">
                <a:latin typeface="Times New Roman" pitchFamily="18" charset="0"/>
                <a:cs typeface="Times New Roman" pitchFamily="18" charset="0"/>
              </a:rPr>
              <a:t>thresholds</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assessment</a:t>
            </a:r>
            <a:r>
              <a:rPr lang="sv-SE" sz="2800" dirty="0" smtClean="0">
                <a:latin typeface="Times New Roman" pitchFamily="18" charset="0"/>
                <a:cs typeface="Times New Roman" pitchFamily="18" charset="0"/>
              </a:rPr>
              <a:t> as </a:t>
            </a:r>
            <a:r>
              <a:rPr lang="sv-SE" sz="2800" dirty="0" err="1" smtClean="0">
                <a:latin typeface="Times New Roman" pitchFamily="18" charset="0"/>
                <a:cs typeface="Times New Roman" pitchFamily="18" charset="0"/>
              </a:rPr>
              <a:t>well</a:t>
            </a:r>
            <a:r>
              <a:rPr lang="sv-SE" sz="2800" dirty="0" smtClean="0">
                <a:latin typeface="Times New Roman" pitchFamily="18" charset="0"/>
                <a:cs typeface="Times New Roman" pitchFamily="18" charset="0"/>
              </a:rPr>
              <a:t> as </a:t>
            </a:r>
            <a:r>
              <a:rPr lang="sv-SE" sz="2800" dirty="0" err="1" smtClean="0">
                <a:latin typeface="Times New Roman" pitchFamily="18" charset="0"/>
                <a:cs typeface="Times New Roman" pitchFamily="18" charset="0"/>
              </a:rPr>
              <a:t>magnitude</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estimation</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of</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suprathreshold</a:t>
            </a:r>
            <a:r>
              <a:rPr lang="sv-SE" sz="2800" dirty="0" smtClean="0">
                <a:latin typeface="Times New Roman" pitchFamily="18" charset="0"/>
                <a:cs typeface="Times New Roman" pitchFamily="18" charset="0"/>
              </a:rPr>
              <a:t> stimuli (s-r </a:t>
            </a:r>
            <a:r>
              <a:rPr lang="sv-SE" sz="2800" dirty="0" err="1" smtClean="0">
                <a:latin typeface="Times New Roman" pitchFamily="18" charset="0"/>
                <a:cs typeface="Times New Roman" pitchFamily="18" charset="0"/>
              </a:rPr>
              <a:t>function</a:t>
            </a:r>
            <a:r>
              <a:rPr lang="sv-SE" sz="2800" dirty="0" smtClean="0">
                <a:latin typeface="Times New Roman" pitchFamily="18" charset="0"/>
                <a:cs typeface="Times New Roman" pitchFamily="18" charset="0"/>
              </a:rPr>
              <a:t>)</a:t>
            </a:r>
          </a:p>
          <a:p>
            <a:pPr>
              <a:buFontTx/>
              <a:buNone/>
            </a:pPr>
            <a:r>
              <a:rPr lang="sv-SE" sz="2800" dirty="0" smtClean="0">
                <a:latin typeface="Times New Roman" pitchFamily="18" charset="0"/>
                <a:cs typeface="Times New Roman" pitchFamily="18" charset="0"/>
              </a:rPr>
              <a:t>-presentation of </a:t>
            </a:r>
            <a:r>
              <a:rPr lang="sv-SE" sz="2800" dirty="0" err="1" smtClean="0">
                <a:latin typeface="Times New Roman" pitchFamily="18" charset="0"/>
                <a:cs typeface="Times New Roman" pitchFamily="18" charset="0"/>
              </a:rPr>
              <a:t>stimulus-algorithm</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method</a:t>
            </a:r>
            <a:r>
              <a:rPr lang="sv-SE" sz="2800" dirty="0" smtClean="0">
                <a:latin typeface="Times New Roman" pitchFamily="18" charset="0"/>
                <a:cs typeface="Times New Roman" pitchFamily="18" charset="0"/>
              </a:rPr>
              <a:t> of limits, </a:t>
            </a:r>
            <a:r>
              <a:rPr lang="sv-SE" sz="2800" dirty="0" err="1" smtClean="0">
                <a:latin typeface="Times New Roman" pitchFamily="18" charset="0"/>
                <a:cs typeface="Times New Roman" pitchFamily="18" charset="0"/>
              </a:rPr>
              <a:t>levels</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staircase</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etc</a:t>
            </a:r>
            <a:r>
              <a:rPr lang="sv-SE" sz="2800" dirty="0" smtClean="0">
                <a:latin typeface="Times New Roman" pitchFamily="18" charset="0"/>
                <a:cs typeface="Times New Roman" pitchFamily="18" charset="0"/>
              </a:rPr>
              <a:t>)</a:t>
            </a:r>
          </a:p>
          <a:p>
            <a:endParaRPr lang="sv-SE" sz="2400" dirty="0" smtClean="0"/>
          </a:p>
        </p:txBody>
      </p:sp>
      <p:pic>
        <p:nvPicPr>
          <p:cNvPr id="4" name="Picture 2050" descr="Stimrespcur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897" y="5496296"/>
            <a:ext cx="3419103" cy="1361704"/>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22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138" name="Picture 2"/>
          <p:cNvPicPr>
            <a:picLocks noChangeAspect="1" noChangeArrowheads="1"/>
          </p:cNvPicPr>
          <p:nvPr/>
        </p:nvPicPr>
        <p:blipFill>
          <a:blip r:embed="rId2" cstate="print"/>
          <a:srcRect/>
          <a:stretch>
            <a:fillRect/>
          </a:stretch>
        </p:blipFill>
        <p:spPr bwMode="auto">
          <a:xfrm>
            <a:off x="0" y="457200"/>
            <a:ext cx="9178925" cy="2995613"/>
          </a:xfrm>
          <a:prstGeom prst="rect">
            <a:avLst/>
          </a:prstGeom>
          <a:noFill/>
          <a:ln w="9525">
            <a:noFill/>
            <a:miter lim="800000"/>
            <a:headEnd/>
            <a:tailEnd/>
          </a:ln>
          <a:effectLst/>
        </p:spPr>
      </p:pic>
      <p:pic>
        <p:nvPicPr>
          <p:cNvPr id="1243139" name="Picture 3"/>
          <p:cNvPicPr>
            <a:picLocks noChangeAspect="1" noChangeArrowheads="1"/>
          </p:cNvPicPr>
          <p:nvPr/>
        </p:nvPicPr>
        <p:blipFill>
          <a:blip r:embed="rId3" cstate="print"/>
          <a:srcRect/>
          <a:stretch>
            <a:fillRect/>
          </a:stretch>
        </p:blipFill>
        <p:spPr bwMode="auto">
          <a:xfrm>
            <a:off x="0" y="3581400"/>
            <a:ext cx="9144000" cy="2301875"/>
          </a:xfrm>
          <a:prstGeom prst="rect">
            <a:avLst/>
          </a:prstGeom>
          <a:noFill/>
          <a:ln w="9525">
            <a:noFill/>
            <a:miter lim="800000"/>
            <a:headEnd/>
            <a:tailEnd/>
          </a:ln>
          <a:effectLst/>
        </p:spPr>
      </p:pic>
      <p:sp>
        <p:nvSpPr>
          <p:cNvPr id="1243140" name="Rectangle 4"/>
          <p:cNvSpPr>
            <a:spLocks noChangeArrowheads="1"/>
          </p:cNvSpPr>
          <p:nvPr/>
        </p:nvSpPr>
        <p:spPr bwMode="auto">
          <a:xfrm>
            <a:off x="0" y="3810000"/>
            <a:ext cx="4114800" cy="914400"/>
          </a:xfrm>
          <a:prstGeom prst="rect">
            <a:avLst/>
          </a:prstGeom>
          <a:noFill/>
          <a:ln w="9525">
            <a:solidFill>
              <a:srgbClr val="FF0000"/>
            </a:solidFill>
            <a:miter lim="800000"/>
            <a:headEnd/>
            <a:tailEnd/>
          </a:ln>
          <a:effectLst/>
        </p:spPr>
        <p:txBody>
          <a:bodyPr wrap="none" anchor="ctr"/>
          <a:lstStyle/>
          <a:p>
            <a:endParaRPr lang="sv-SE"/>
          </a:p>
        </p:txBody>
      </p:sp>
      <p:sp>
        <p:nvSpPr>
          <p:cNvPr id="1243142" name="Text Box 6"/>
          <p:cNvSpPr txBox="1">
            <a:spLocks noChangeArrowheads="1"/>
          </p:cNvSpPr>
          <p:nvPr/>
        </p:nvSpPr>
        <p:spPr bwMode="auto">
          <a:xfrm>
            <a:off x="3124200" y="838200"/>
            <a:ext cx="2590800" cy="366713"/>
          </a:xfrm>
          <a:prstGeom prst="rect">
            <a:avLst/>
          </a:prstGeom>
          <a:noFill/>
          <a:ln w="9525">
            <a:noFill/>
            <a:miter lim="800000"/>
            <a:headEnd/>
            <a:tailEnd/>
          </a:ln>
          <a:effectLst/>
        </p:spPr>
        <p:txBody>
          <a:bodyPr>
            <a:spAutoFit/>
          </a:bodyPr>
          <a:lstStyle/>
          <a:p>
            <a:pPr>
              <a:spcBef>
                <a:spcPct val="50000"/>
              </a:spcBef>
            </a:pPr>
            <a:r>
              <a:rPr lang="sv-SE" sz="1800">
                <a:solidFill>
                  <a:schemeClr val="accent2"/>
                </a:solidFill>
              </a:rPr>
              <a:t>Not peripheral nerve</a:t>
            </a:r>
            <a:endParaRPr lang="en-US" sz="1800">
              <a:solidFill>
                <a:schemeClr val="accent2"/>
              </a:solidFill>
            </a:endParaRPr>
          </a:p>
        </p:txBody>
      </p:sp>
      <p:sp>
        <p:nvSpPr>
          <p:cNvPr id="1243143" name="Rectangle 7"/>
          <p:cNvSpPr>
            <a:spLocks noChangeArrowheads="1"/>
          </p:cNvSpPr>
          <p:nvPr/>
        </p:nvSpPr>
        <p:spPr bwMode="auto">
          <a:xfrm>
            <a:off x="4211638" y="3644900"/>
            <a:ext cx="4932362" cy="2232025"/>
          </a:xfrm>
          <a:prstGeom prst="rect">
            <a:avLst/>
          </a:prstGeom>
          <a:solidFill>
            <a:schemeClr val="tx2"/>
          </a:solidFill>
          <a:ln w="9525">
            <a:solidFill>
              <a:schemeClr val="tx1"/>
            </a:solidFill>
            <a:miter lim="800000"/>
            <a:headEnd/>
            <a:tailEnd/>
          </a:ln>
          <a:effectLst/>
        </p:spPr>
        <p:txBody>
          <a:bodyPr wrap="none" anchor="ctr"/>
          <a:lstStyle/>
          <a:p>
            <a:endParaRPr lang="sv-SE"/>
          </a:p>
        </p:txBody>
      </p:sp>
      <p:sp>
        <p:nvSpPr>
          <p:cNvPr id="1243144" name="Rectangle 8"/>
          <p:cNvSpPr>
            <a:spLocks noChangeArrowheads="1"/>
          </p:cNvSpPr>
          <p:nvPr/>
        </p:nvSpPr>
        <p:spPr bwMode="auto">
          <a:xfrm>
            <a:off x="0" y="4797425"/>
            <a:ext cx="4284663" cy="1079500"/>
          </a:xfrm>
          <a:prstGeom prst="rect">
            <a:avLst/>
          </a:prstGeom>
          <a:solidFill>
            <a:schemeClr val="tx2"/>
          </a:solidFill>
          <a:ln w="9525">
            <a:solidFill>
              <a:schemeClr val="tx1"/>
            </a:solidFill>
            <a:miter lim="800000"/>
            <a:headEnd/>
            <a:tailEnd/>
          </a:ln>
          <a:effectLst/>
        </p:spPr>
        <p:txBody>
          <a:bodyPr wrap="none" anchor="ctr"/>
          <a:lstStyle/>
          <a:p>
            <a:endParaRPr lang="sv-SE"/>
          </a:p>
        </p:txBody>
      </p:sp>
      <p:sp>
        <p:nvSpPr>
          <p:cNvPr id="1243145" name="Text Box 9"/>
          <p:cNvSpPr txBox="1">
            <a:spLocks noChangeArrowheads="1"/>
          </p:cNvSpPr>
          <p:nvPr/>
        </p:nvSpPr>
        <p:spPr bwMode="auto">
          <a:xfrm>
            <a:off x="4356100" y="3716338"/>
            <a:ext cx="4321175" cy="1552575"/>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+Decreased mechanical pain threshold and increased mechanical detection threshold compared to non-painful side</a:t>
            </a:r>
          </a:p>
        </p:txBody>
      </p:sp>
      <p:sp>
        <p:nvSpPr>
          <p:cNvPr id="10" name="textruta 9"/>
          <p:cNvSpPr txBox="1"/>
          <p:nvPr/>
        </p:nvSpPr>
        <p:spPr>
          <a:xfrm>
            <a:off x="6300192" y="6165304"/>
            <a:ext cx="2448272" cy="461665"/>
          </a:xfrm>
          <a:prstGeom prst="rect">
            <a:avLst/>
          </a:prstGeom>
          <a:noFill/>
        </p:spPr>
        <p:txBody>
          <a:bodyPr wrap="square" rtlCol="0">
            <a:spAutoFit/>
          </a:bodyPr>
          <a:lstStyle/>
          <a:p>
            <a:r>
              <a:rPr lang="sv-SE" dirty="0" err="1" smtClean="0">
                <a:solidFill>
                  <a:schemeClr val="bg1"/>
                </a:solidFill>
              </a:rPr>
              <a:t>Geber</a:t>
            </a:r>
            <a:r>
              <a:rPr lang="sv-SE" dirty="0" smtClean="0">
                <a:solidFill>
                  <a:schemeClr val="bg1"/>
                </a:solidFill>
              </a:rPr>
              <a:t> et al. 2008</a:t>
            </a:r>
            <a:endParaRPr lang="sv-SE"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786" name="Object 2"/>
          <p:cNvGraphicFramePr>
            <a:graphicFrameLocks noChangeAspect="1"/>
          </p:cNvGraphicFramePr>
          <p:nvPr/>
        </p:nvGraphicFramePr>
        <p:xfrm>
          <a:off x="900113" y="1174750"/>
          <a:ext cx="7488237" cy="4856163"/>
        </p:xfrm>
        <a:graphic>
          <a:graphicData uri="http://schemas.openxmlformats.org/presentationml/2006/ole">
            <mc:AlternateContent xmlns:mc="http://schemas.openxmlformats.org/markup-compatibility/2006">
              <mc:Choice xmlns:v="urn:schemas-microsoft-com:vml" Requires="v">
                <p:oleObj spid="_x0000_s87076" name="Dokument" r:id="rId3" imgW="6076188" imgH="3944112" progId="Word.Document.8">
                  <p:embed/>
                </p:oleObj>
              </mc:Choice>
              <mc:Fallback>
                <p:oleObj name="Dokument" r:id="rId3" imgW="6076188" imgH="3944112" progId="Word.Document.8">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74750"/>
                        <a:ext cx="7488237" cy="4856163"/>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Text Box 3"/>
          <p:cNvSpPr txBox="1">
            <a:spLocks noChangeArrowheads="1"/>
          </p:cNvSpPr>
          <p:nvPr/>
        </p:nvSpPr>
        <p:spPr bwMode="auto">
          <a:xfrm>
            <a:off x="323850" y="404664"/>
            <a:ext cx="8820150" cy="369332"/>
          </a:xfrm>
          <a:prstGeom prst="rect">
            <a:avLst/>
          </a:prstGeom>
          <a:noFill/>
          <a:ln w="12700">
            <a:noFill/>
            <a:miter lim="800000"/>
            <a:headEnd type="none" w="sm" len="sm"/>
            <a:tailEnd type="none" w="sm" len="sm"/>
          </a:ln>
          <a:effectLst/>
        </p:spPr>
        <p:txBody>
          <a:bodyPr wrap="square">
            <a:spAutoFit/>
          </a:bodyPr>
          <a:lstStyle/>
          <a:p>
            <a:pPr defTabSz="762000"/>
            <a:r>
              <a:rPr lang="en-GB" dirty="0">
                <a:latin typeface="Times New Roman" pitchFamily="18" charset="0"/>
                <a:cs typeface="Times New Roman" pitchFamily="18" charset="0"/>
              </a:rPr>
              <a:t> </a:t>
            </a:r>
            <a:r>
              <a:rPr lang="en-GB" dirty="0" smtClean="0">
                <a:latin typeface="Times New Roman" pitchFamily="18" charset="0"/>
                <a:cs typeface="Times New Roman" pitchFamily="18" charset="0"/>
              </a:rPr>
              <a:t>Lateral </a:t>
            </a:r>
            <a:r>
              <a:rPr lang="en-GB" dirty="0" err="1" smtClean="0">
                <a:latin typeface="Times New Roman" pitchFamily="18" charset="0"/>
                <a:cs typeface="Times New Roman" pitchFamily="18" charset="0"/>
              </a:rPr>
              <a:t>epicondylalgia</a:t>
            </a:r>
            <a:r>
              <a:rPr lang="en-GB" dirty="0" smtClean="0">
                <a:latin typeface="Times New Roman" pitchFamily="18" charset="0"/>
                <a:cs typeface="Times New Roman" pitchFamily="18" charset="0"/>
              </a:rPr>
              <a:t>--sensibility </a:t>
            </a:r>
            <a:r>
              <a:rPr lang="en-GB" dirty="0">
                <a:latin typeface="Times New Roman" pitchFamily="18" charset="0"/>
                <a:cs typeface="Times New Roman" pitchFamily="18" charset="0"/>
              </a:rPr>
              <a:t>at </a:t>
            </a:r>
            <a:r>
              <a:rPr lang="en-GB" dirty="0" smtClean="0">
                <a:latin typeface="Times New Roman" pitchFamily="18" charset="0"/>
                <a:cs typeface="Times New Roman" pitchFamily="18" charset="0"/>
              </a:rPr>
              <a:t> baseline in referred pain area (distal dorsal lower arm)</a:t>
            </a:r>
            <a:endParaRPr lang="en-GB" dirty="0">
              <a:latin typeface="Times New Roman" pitchFamily="18" charset="0"/>
              <a:cs typeface="Times New Roman" pitchFamily="18" charset="0"/>
            </a:endParaRPr>
          </a:p>
        </p:txBody>
      </p:sp>
      <p:sp>
        <p:nvSpPr>
          <p:cNvPr id="1270788" name="Text Box 4"/>
          <p:cNvSpPr txBox="1">
            <a:spLocks noChangeArrowheads="1"/>
          </p:cNvSpPr>
          <p:nvPr/>
        </p:nvSpPr>
        <p:spPr bwMode="auto">
          <a:xfrm>
            <a:off x="6477000" y="6248400"/>
            <a:ext cx="2667000" cy="457200"/>
          </a:xfrm>
          <a:prstGeom prst="rect">
            <a:avLst/>
          </a:prstGeom>
          <a:noFill/>
          <a:ln w="9525">
            <a:noFill/>
            <a:miter lim="800000"/>
            <a:headEnd/>
            <a:tailEnd/>
          </a:ln>
          <a:effectLst/>
        </p:spPr>
        <p:txBody>
          <a:bodyPr>
            <a:spAutoFit/>
          </a:bodyPr>
          <a:lstStyle/>
          <a:p>
            <a:pPr>
              <a:spcBef>
                <a:spcPct val="50000"/>
              </a:spcBef>
            </a:pPr>
            <a:r>
              <a:rPr lang="sv-SE">
                <a:solidFill>
                  <a:schemeClr val="bg1"/>
                </a:solidFill>
              </a:rPr>
              <a:t>Leffler et al. 2000</a:t>
            </a:r>
            <a:endParaRPr lang="en-US">
              <a:solidFill>
                <a:schemeClr val="bg1"/>
              </a:solidFill>
            </a:endParaRPr>
          </a:p>
        </p:txBody>
      </p:sp>
      <p:sp>
        <p:nvSpPr>
          <p:cNvPr id="1270789" name="Rectangle 5"/>
          <p:cNvSpPr>
            <a:spLocks noChangeArrowheads="1"/>
          </p:cNvSpPr>
          <p:nvPr/>
        </p:nvSpPr>
        <p:spPr bwMode="auto">
          <a:xfrm>
            <a:off x="5652120" y="1844824"/>
            <a:ext cx="2447925" cy="4176712"/>
          </a:xfrm>
          <a:prstGeom prst="rect">
            <a:avLst/>
          </a:prstGeom>
          <a:noFill/>
          <a:ln w="9525">
            <a:solidFill>
              <a:srgbClr val="FF0000"/>
            </a:solidFill>
            <a:miter lim="800000"/>
            <a:headEnd/>
            <a:tailEnd/>
          </a:ln>
          <a:effectLst/>
        </p:spPr>
        <p:txBody>
          <a:bodyPr wrap="none" anchor="ctr"/>
          <a:lstStyle/>
          <a:p>
            <a:endParaRPr lang="sv-SE"/>
          </a:p>
        </p:txBody>
      </p:sp>
      <p:cxnSp>
        <p:nvCxnSpPr>
          <p:cNvPr id="7" name="Rak pil 6"/>
          <p:cNvCxnSpPr/>
          <p:nvPr/>
        </p:nvCxnSpPr>
        <p:spPr>
          <a:xfrm flipV="1">
            <a:off x="4283968" y="5085184"/>
            <a:ext cx="1440160" cy="129614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cstate="print"/>
          <a:srcRect/>
          <a:stretch>
            <a:fillRect/>
          </a:stretch>
        </p:blipFill>
        <p:spPr bwMode="auto">
          <a:xfrm>
            <a:off x="3180556" y="476672"/>
            <a:ext cx="5639916" cy="3240360"/>
          </a:xfrm>
          <a:prstGeom prst="rect">
            <a:avLst/>
          </a:prstGeom>
          <a:noFill/>
          <a:ln w="9525">
            <a:noFill/>
            <a:miter lim="800000"/>
            <a:headEnd/>
            <a:tailEnd/>
          </a:ln>
        </p:spPr>
      </p:pic>
      <p:pic>
        <p:nvPicPr>
          <p:cNvPr id="171011" name="Picture 3"/>
          <p:cNvPicPr>
            <a:picLocks noChangeAspect="1" noChangeArrowheads="1"/>
          </p:cNvPicPr>
          <p:nvPr/>
        </p:nvPicPr>
        <p:blipFill>
          <a:blip r:embed="rId3" cstate="print"/>
          <a:srcRect/>
          <a:stretch>
            <a:fillRect/>
          </a:stretch>
        </p:blipFill>
        <p:spPr bwMode="auto">
          <a:xfrm>
            <a:off x="0" y="260648"/>
            <a:ext cx="3131840" cy="1116965"/>
          </a:xfrm>
          <a:prstGeom prst="rect">
            <a:avLst/>
          </a:prstGeom>
          <a:noFill/>
          <a:ln w="9525">
            <a:noFill/>
            <a:miter lim="800000"/>
            <a:headEnd/>
            <a:tailEnd/>
          </a:ln>
        </p:spPr>
      </p:pic>
      <p:sp>
        <p:nvSpPr>
          <p:cNvPr id="5" name="Rektangel 4"/>
          <p:cNvSpPr/>
          <p:nvPr/>
        </p:nvSpPr>
        <p:spPr>
          <a:xfrm>
            <a:off x="0" y="4365104"/>
            <a:ext cx="8856984" cy="1384995"/>
          </a:xfrm>
          <a:prstGeom prst="rect">
            <a:avLst/>
          </a:prstGeom>
        </p:spPr>
        <p:txBody>
          <a:bodyPr wrap="square">
            <a:spAutoFit/>
          </a:bodyPr>
          <a:lstStyle/>
          <a:p>
            <a:r>
              <a:rPr lang="en-US" sz="2800" dirty="0" smtClean="0">
                <a:latin typeface="Times New Roman" pitchFamily="18" charset="0"/>
                <a:cs typeface="Times New Roman" pitchFamily="18" charset="0"/>
              </a:rPr>
              <a:t>---No statistically significant differences between the groups were seen following surgery, indicating that the sensibility changes had been maintained by chronic </a:t>
            </a:r>
            <a:r>
              <a:rPr lang="en-US" sz="2800" dirty="0" err="1" smtClean="0">
                <a:latin typeface="Times New Roman" pitchFamily="18" charset="0"/>
                <a:cs typeface="Times New Roman" pitchFamily="18" charset="0"/>
              </a:rPr>
              <a:t>nociceptive</a:t>
            </a:r>
            <a:r>
              <a:rPr lang="en-US" sz="2800" dirty="0" smtClean="0">
                <a:latin typeface="Times New Roman" pitchFamily="18" charset="0"/>
                <a:cs typeface="Times New Roman" pitchFamily="18" charset="0"/>
              </a:rPr>
              <a:t> pain.</a:t>
            </a:r>
            <a:endParaRPr lang="en-US" sz="2800" dirty="0">
              <a:latin typeface="Times New Roman" pitchFamily="18" charset="0"/>
              <a:cs typeface="Times New Roman" pitchFamily="18" charset="0"/>
            </a:endParaRPr>
          </a:p>
        </p:txBody>
      </p:sp>
      <p:sp>
        <p:nvSpPr>
          <p:cNvPr id="6" name="Rektangel 5"/>
          <p:cNvSpPr/>
          <p:nvPr/>
        </p:nvSpPr>
        <p:spPr>
          <a:xfrm>
            <a:off x="6660232" y="1556792"/>
            <a:ext cx="1944216"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476672"/>
            <a:ext cx="6687424" cy="461665"/>
          </a:xfrm>
          <a:prstGeom prst="rect">
            <a:avLst/>
          </a:prstGeom>
          <a:noFill/>
        </p:spPr>
        <p:txBody>
          <a:bodyPr wrap="square" rtlCol="0">
            <a:spAutoFit/>
          </a:bodyPr>
          <a:lstStyle/>
          <a:p>
            <a:r>
              <a:rPr lang="en-US" sz="2400" dirty="0" smtClean="0">
                <a:solidFill>
                  <a:srgbClr val="FFC000"/>
                </a:solidFill>
                <a:latin typeface="Times New Roman" pitchFamily="18" charset="0"/>
                <a:cs typeface="Times New Roman" pitchFamily="18" charset="0"/>
              </a:rPr>
              <a:t>QST as a tool for </a:t>
            </a:r>
            <a:r>
              <a:rPr lang="en-US" sz="2400" dirty="0" err="1" smtClean="0">
                <a:solidFill>
                  <a:srgbClr val="FFC000"/>
                </a:solidFill>
                <a:latin typeface="Times New Roman" pitchFamily="18" charset="0"/>
                <a:cs typeface="Times New Roman" pitchFamily="18" charset="0"/>
              </a:rPr>
              <a:t>phenotyping</a:t>
            </a:r>
            <a:r>
              <a:rPr lang="en-US" sz="2400" dirty="0" smtClean="0">
                <a:solidFill>
                  <a:srgbClr val="FFC000"/>
                </a:solidFill>
                <a:latin typeface="Times New Roman" pitchFamily="18" charset="0"/>
                <a:cs typeface="Times New Roman" pitchFamily="18" charset="0"/>
              </a:rPr>
              <a:t> </a:t>
            </a:r>
            <a:r>
              <a:rPr lang="en-US" sz="2400" dirty="0" smtClean="0">
                <a:solidFill>
                  <a:srgbClr val="FFC000"/>
                </a:solidFill>
                <a:latin typeface="Times New Roman" pitchFamily="18" charset="0"/>
                <a:cs typeface="Times New Roman" pitchFamily="18" charset="0"/>
              </a:rPr>
              <a:t>in phase 2 studies </a:t>
            </a:r>
            <a:endParaRPr lang="en-US" sz="2400" dirty="0">
              <a:solidFill>
                <a:srgbClr val="FFC000"/>
              </a:solidFill>
              <a:latin typeface="Times New Roman" pitchFamily="18" charset="0"/>
              <a:cs typeface="Times New Roman" pitchFamily="18" charset="0"/>
            </a:endParaRPr>
          </a:p>
        </p:txBody>
      </p:sp>
      <p:sp>
        <p:nvSpPr>
          <p:cNvPr id="3" name="textruta 2"/>
          <p:cNvSpPr txBox="1"/>
          <p:nvPr/>
        </p:nvSpPr>
        <p:spPr>
          <a:xfrm>
            <a:off x="539552" y="1556792"/>
            <a:ext cx="8352928" cy="5201424"/>
          </a:xfrm>
          <a:prstGeom prst="rect">
            <a:avLst/>
          </a:prstGeom>
          <a:noFill/>
        </p:spPr>
        <p:txBody>
          <a:bodyPr wrap="square" rtlCol="0">
            <a:spAutoFit/>
          </a:bodyPr>
          <a:lstStyle/>
          <a:p>
            <a:r>
              <a:rPr lang="en-US" sz="2400" dirty="0" smtClean="0">
                <a:latin typeface="Times New Roman" pitchFamily="18" charset="0"/>
                <a:cs typeface="Times New Roman" pitchFamily="18" charset="0"/>
              </a:rPr>
              <a:t>Predictors---Quantify multiple parameters, painful and non-painful to look for one/many that may predict treatment success/failure (affected or unaffected by the treatment). </a:t>
            </a:r>
            <a:r>
              <a:rPr lang="en-US" sz="2400" dirty="0" smtClean="0">
                <a:latin typeface="Times New Roman" pitchFamily="18" charset="0"/>
                <a:cs typeface="Times New Roman" pitchFamily="18" charset="0"/>
              </a:rPr>
              <a:t>Wide angle approach, post </a:t>
            </a:r>
            <a:r>
              <a:rPr lang="en-US" sz="2400" dirty="0" smtClean="0">
                <a:latin typeface="Times New Roman" pitchFamily="18" charset="0"/>
                <a:cs typeface="Times New Roman" pitchFamily="18" charset="0"/>
              </a:rPr>
              <a:t>hoc analysis and then phase 3 study with selected parameters (a priori hypothesis).</a:t>
            </a:r>
          </a:p>
          <a:p>
            <a:pPr>
              <a:buFont typeface="Arial" pitchFamily="34" charset="0"/>
              <a:buChar char="•"/>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Parameters </a:t>
            </a:r>
            <a:r>
              <a:rPr lang="en-US" sz="2400" dirty="0" smtClean="0">
                <a:latin typeface="Times New Roman" pitchFamily="18" charset="0"/>
                <a:cs typeface="Times New Roman" pitchFamily="18" charset="0"/>
              </a:rPr>
              <a:t>(part of the </a:t>
            </a:r>
            <a:r>
              <a:rPr lang="en-US" sz="2400" dirty="0" err="1" smtClean="0">
                <a:latin typeface="Times New Roman" pitchFamily="18" charset="0"/>
                <a:cs typeface="Times New Roman" pitchFamily="18" charset="0"/>
              </a:rPr>
              <a:t>phenotyping</a:t>
            </a:r>
            <a:r>
              <a:rPr lang="en-US" sz="2400" dirty="0" smtClean="0">
                <a:latin typeface="Times New Roman" pitchFamily="18" charset="0"/>
                <a:cs typeface="Times New Roman" pitchFamily="18" charset="0"/>
              </a:rPr>
              <a:t>!) which </a:t>
            </a:r>
            <a:r>
              <a:rPr lang="en-US" sz="2400" dirty="0">
                <a:latin typeface="Times New Roman" pitchFamily="18" charset="0"/>
                <a:cs typeface="Times New Roman" pitchFamily="18" charset="0"/>
              </a:rPr>
              <a:t>are part of the suffering to monitor alleviation (</a:t>
            </a:r>
            <a:r>
              <a:rPr lang="en-US" sz="2400" dirty="0" err="1">
                <a:latin typeface="Times New Roman" pitchFamily="18" charset="0"/>
                <a:cs typeface="Times New Roman" pitchFamily="18" charset="0"/>
              </a:rPr>
              <a:t>dma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sma</a:t>
            </a:r>
            <a:r>
              <a:rPr lang="en-US" sz="2400" dirty="0">
                <a:latin typeface="Times New Roman" pitchFamily="18" charset="0"/>
                <a:cs typeface="Times New Roman" pitchFamily="18" charset="0"/>
              </a:rPr>
              <a:t>, (cold </a:t>
            </a:r>
            <a:r>
              <a:rPr lang="en-US" sz="2400" dirty="0" err="1">
                <a:latin typeface="Times New Roman" pitchFamily="18" charset="0"/>
                <a:cs typeface="Times New Roman" pitchFamily="18" charset="0"/>
              </a:rPr>
              <a:t>allodynia</a:t>
            </a:r>
            <a:r>
              <a:rPr lang="en-US" sz="2400" dirty="0">
                <a:latin typeface="Times New Roman" pitchFamily="18" charset="0"/>
                <a:cs typeface="Times New Roman" pitchFamily="18" charset="0"/>
              </a:rPr>
              <a:t>))</a:t>
            </a:r>
          </a:p>
          <a:p>
            <a:pPr>
              <a:buFont typeface="Arial" pitchFamily="34" charset="0"/>
              <a:buChar char="•"/>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Remote area testing to identify cognitive-emotional pain related  hypersensitivity (not central sensitization!). Only pain parameters. Implications for treatment?	</a:t>
            </a:r>
          </a:p>
          <a:p>
            <a:pPr>
              <a:buFont typeface="Arial" pitchFamily="34" charset="0"/>
              <a:buChar char="•"/>
            </a:pPr>
            <a:endParaRPr lang="en-US" sz="2000" dirty="0" smtClean="0">
              <a:latin typeface="Times New Roman" pitchFamily="18" charset="0"/>
              <a:cs typeface="Times New Roman" pitchFamily="18" charset="0"/>
            </a:endParaRPr>
          </a:p>
          <a:p>
            <a:pPr>
              <a:buFont typeface="Arial" pitchFamily="34" charset="0"/>
              <a:buChar cha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448929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27584" y="548680"/>
            <a:ext cx="7776864" cy="6432530"/>
          </a:xfrm>
          <a:prstGeom prst="rect">
            <a:avLst/>
          </a:prstGeom>
          <a:noFill/>
        </p:spPr>
        <p:txBody>
          <a:bodyPr wrap="square" rtlCol="0">
            <a:spAutoFit/>
          </a:bodyPr>
          <a:lstStyle/>
          <a:p>
            <a:r>
              <a:rPr lang="en-US" sz="2400" dirty="0" smtClean="0">
                <a:solidFill>
                  <a:srgbClr val="FFC000"/>
                </a:solidFill>
                <a:latin typeface="Times New Roman" pitchFamily="18" charset="0"/>
                <a:cs typeface="Times New Roman" pitchFamily="18" charset="0"/>
              </a:rPr>
              <a:t>For discussion</a:t>
            </a:r>
          </a:p>
          <a:p>
            <a:endParaRPr lang="en-US" sz="2400" dirty="0" smtClean="0">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NeP</a:t>
            </a:r>
            <a:r>
              <a:rPr lang="en-US" sz="24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-Too few studies at hand not to approach with wide angle in phase 2, both regarding efficacy on certain symptoms/signs and regarding predictors. Predictors must be sought in both </a:t>
            </a:r>
            <a:r>
              <a:rPr lang="en-US" sz="2000" dirty="0" err="1" smtClean="0">
                <a:latin typeface="Times New Roman" pitchFamily="18" charset="0"/>
                <a:cs typeface="Times New Roman" pitchFamily="18" charset="0"/>
              </a:rPr>
              <a:t>nociceptive</a:t>
            </a:r>
            <a:r>
              <a:rPr lang="en-US" sz="2000" dirty="0" smtClean="0">
                <a:latin typeface="Times New Roman" pitchFamily="18" charset="0"/>
                <a:cs typeface="Times New Roman" pitchFamily="18" charset="0"/>
              </a:rPr>
              <a:t> and non-</a:t>
            </a:r>
            <a:r>
              <a:rPr lang="en-US" sz="2000" dirty="0" err="1" smtClean="0">
                <a:latin typeface="Times New Roman" pitchFamily="18" charset="0"/>
                <a:cs typeface="Times New Roman" pitchFamily="18" charset="0"/>
              </a:rPr>
              <a:t>nociceptive</a:t>
            </a:r>
            <a:r>
              <a:rPr lang="en-US" sz="2000" dirty="0" smtClean="0">
                <a:latin typeface="Times New Roman" pitchFamily="18" charset="0"/>
                <a:cs typeface="Times New Roman" pitchFamily="18" charset="0"/>
              </a:rPr>
              <a:t> modalities</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-For efficacy, careful monitoring of dynamic and static mechanical </a:t>
            </a:r>
            <a:r>
              <a:rPr lang="en-US" sz="2000" dirty="0" err="1" smtClean="0">
                <a:latin typeface="Times New Roman" pitchFamily="18" charset="0"/>
                <a:cs typeface="Times New Roman" pitchFamily="18" charset="0"/>
              </a:rPr>
              <a:t>allodynia</a:t>
            </a:r>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-Examination in local pain area, </a:t>
            </a:r>
            <a:r>
              <a:rPr lang="en-US" sz="2000" dirty="0" err="1" smtClean="0">
                <a:latin typeface="Times New Roman" pitchFamily="18" charset="0"/>
                <a:cs typeface="Times New Roman" pitchFamily="18" charset="0"/>
              </a:rPr>
              <a:t>contralaterally</a:t>
            </a:r>
            <a:r>
              <a:rPr lang="en-US" sz="2000" dirty="0" smtClean="0">
                <a:latin typeface="Times New Roman" pitchFamily="18" charset="0"/>
                <a:cs typeface="Times New Roman" pitchFamily="18" charset="0"/>
              </a:rPr>
              <a:t> (not only for reference?), remote area? </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-German network protocol, contracted?-extended? </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-QST before and after treatment.</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27584" y="425470"/>
            <a:ext cx="7776864" cy="4339650"/>
          </a:xfrm>
          <a:prstGeom prst="rect">
            <a:avLst/>
          </a:prstGeom>
          <a:noFill/>
        </p:spPr>
        <p:txBody>
          <a:bodyPr wrap="square" rtlCol="0">
            <a:spAutoFit/>
          </a:bodyPr>
          <a:lstStyle/>
          <a:p>
            <a:r>
              <a:rPr lang="en-US" sz="2400" dirty="0" smtClean="0">
                <a:solidFill>
                  <a:srgbClr val="FFC000"/>
                </a:solidFill>
                <a:latin typeface="Times New Roman" pitchFamily="18" charset="0"/>
                <a:cs typeface="Times New Roman" pitchFamily="18" charset="0"/>
              </a:rPr>
              <a:t>For discussion</a:t>
            </a:r>
          </a:p>
          <a:p>
            <a:endParaRPr lang="en-US" sz="2400" dirty="0" smtClean="0">
              <a:solidFill>
                <a:srgbClr val="FFC000"/>
              </a:solidFill>
              <a:latin typeface="Times New Roman" pitchFamily="18" charset="0"/>
              <a:cs typeface="Times New Roman" pitchFamily="18" charset="0"/>
            </a:endParaRPr>
          </a:p>
          <a:p>
            <a:r>
              <a:rPr lang="en-US" sz="2400" dirty="0" err="1" smtClean="0">
                <a:latin typeface="Times New Roman" pitchFamily="18" charset="0"/>
                <a:cs typeface="Times New Roman" pitchFamily="18" charset="0"/>
              </a:rPr>
              <a:t>Nociceptive</a:t>
            </a:r>
            <a:r>
              <a:rPr lang="en-US" sz="2400" dirty="0" smtClean="0">
                <a:latin typeface="Times New Roman" pitchFamily="18" charset="0"/>
                <a:cs typeface="Times New Roman" pitchFamily="18" charset="0"/>
              </a:rPr>
              <a:t> pains (LE, OA, pancreatitis):</a:t>
            </a:r>
          </a:p>
          <a:p>
            <a:r>
              <a:rPr lang="en-US" sz="3600" baseline="-25000" dirty="0" smtClean="0">
                <a:latin typeface="Times New Roman" pitchFamily="18" charset="0"/>
                <a:cs typeface="Times New Roman" pitchFamily="18" charset="0"/>
              </a:rPr>
              <a:t>?</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-local pain area, </a:t>
            </a:r>
            <a:r>
              <a:rPr lang="en-US" sz="2000" dirty="0" err="1" smtClean="0">
                <a:latin typeface="Times New Roman" pitchFamily="18" charset="0"/>
                <a:cs typeface="Times New Roman" pitchFamily="18" charset="0"/>
              </a:rPr>
              <a:t>contralaterally</a:t>
            </a:r>
            <a:r>
              <a:rPr lang="en-US" sz="2000" dirty="0" smtClean="0">
                <a:latin typeface="Times New Roman" pitchFamily="18" charset="0"/>
                <a:cs typeface="Times New Roman" pitchFamily="18" charset="0"/>
              </a:rPr>
              <a:t>? remote area? Condition dependent.</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-German network protocol, contracted?-extended? </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-QST before and after treatment.</a:t>
            </a:r>
          </a:p>
          <a:p>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51520" y="332656"/>
            <a:ext cx="8640960" cy="461665"/>
          </a:xfrm>
          <a:prstGeom prst="rect">
            <a:avLst/>
          </a:prstGeom>
          <a:noFill/>
        </p:spPr>
        <p:txBody>
          <a:bodyPr wrap="square" rtlCol="0">
            <a:spAutoFit/>
          </a:bodyPr>
          <a:lstStyle/>
          <a:p>
            <a:r>
              <a:rPr lang="en-US" sz="2400" dirty="0" smtClean="0">
                <a:solidFill>
                  <a:srgbClr val="FFC000"/>
                </a:solidFill>
                <a:latin typeface="Times New Roman" pitchFamily="18" charset="0"/>
                <a:cs typeface="Times New Roman" pitchFamily="18" charset="0"/>
              </a:rPr>
              <a:t>QST as a tool for assessment of efficacy/predictors in phase 2 studies </a:t>
            </a:r>
            <a:endParaRPr lang="en-US" sz="2400" dirty="0">
              <a:solidFill>
                <a:srgbClr val="FFC000"/>
              </a:solidFill>
              <a:latin typeface="Times New Roman" pitchFamily="18" charset="0"/>
              <a:cs typeface="Times New Roman" pitchFamily="18" charset="0"/>
            </a:endParaRPr>
          </a:p>
        </p:txBody>
      </p:sp>
      <p:sp>
        <p:nvSpPr>
          <p:cNvPr id="3" name="textruta 2"/>
          <p:cNvSpPr txBox="1"/>
          <p:nvPr/>
        </p:nvSpPr>
        <p:spPr>
          <a:xfrm>
            <a:off x="539552" y="1556792"/>
            <a:ext cx="8352928" cy="5201424"/>
          </a:xfrm>
          <a:prstGeom prst="rect">
            <a:avLst/>
          </a:prstGeom>
          <a:noFill/>
        </p:spPr>
        <p:txBody>
          <a:bodyPr wrap="square" rtlCol="0">
            <a:spAutoFit/>
          </a:bodyPr>
          <a:lstStyle/>
          <a:p>
            <a:pPr>
              <a:buFont typeface="Arial" pitchFamily="34" charset="0"/>
              <a:buChar char="•"/>
            </a:pPr>
            <a:r>
              <a:rPr lang="en-US" sz="2400" dirty="0" smtClean="0">
                <a:latin typeface="Times New Roman" pitchFamily="18" charset="0"/>
                <a:cs typeface="Times New Roman" pitchFamily="18" charset="0"/>
              </a:rPr>
              <a:t>Parameters which are part of the suffering to monitor alleviation (</a:t>
            </a:r>
            <a:r>
              <a:rPr lang="en-US" sz="2400" dirty="0" err="1" smtClean="0">
                <a:latin typeface="Times New Roman" pitchFamily="18" charset="0"/>
                <a:cs typeface="Times New Roman" pitchFamily="18" charset="0"/>
              </a:rPr>
              <a:t>dma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sma</a:t>
            </a:r>
            <a:r>
              <a:rPr lang="en-US" sz="2400" dirty="0" smtClean="0">
                <a:latin typeface="Times New Roman" pitchFamily="18" charset="0"/>
                <a:cs typeface="Times New Roman" pitchFamily="18" charset="0"/>
              </a:rPr>
              <a:t>, (cold </a:t>
            </a:r>
            <a:r>
              <a:rPr lang="en-US" sz="2400" dirty="0" err="1" smtClean="0">
                <a:latin typeface="Times New Roman" pitchFamily="18" charset="0"/>
                <a:cs typeface="Times New Roman" pitchFamily="18" charset="0"/>
              </a:rPr>
              <a:t>allodynia</a:t>
            </a:r>
            <a:r>
              <a:rPr lang="en-US" sz="2400" dirty="0" smtClean="0">
                <a:latin typeface="Times New Roman" pitchFamily="18" charset="0"/>
                <a:cs typeface="Times New Roman" pitchFamily="18" charset="0"/>
              </a:rPr>
              <a:t>))</a:t>
            </a:r>
          </a:p>
          <a:p>
            <a:pPr>
              <a:buFont typeface="Arial" pitchFamily="34" charset="0"/>
              <a:buChar char="•"/>
            </a:pPr>
            <a:endParaRPr lang="en-US" sz="2400" dirty="0" smtClean="0">
              <a:latin typeface="Times New Roman" pitchFamily="18" charset="0"/>
              <a:cs typeface="Times New Roman" pitchFamily="18" charset="0"/>
            </a:endParaRPr>
          </a:p>
          <a:p>
            <a:pPr>
              <a:buFont typeface="Arial" pitchFamily="34" charset="0"/>
              <a:buChar char="•"/>
            </a:pPr>
            <a:r>
              <a:rPr lang="en-US" sz="2400" dirty="0" smtClean="0">
                <a:latin typeface="Times New Roman" pitchFamily="18" charset="0"/>
                <a:cs typeface="Times New Roman" pitchFamily="18" charset="0"/>
              </a:rPr>
              <a:t>Predictors---Quantify multiple parameters, painful and non-painful, not only those related to the suffering, to look for one/many that may predict treatment success/failure (affected or unaffected by the treatment). Post hoc analysis and then phase 3 study with selected parameters (a priori hypothesis).</a:t>
            </a:r>
          </a:p>
          <a:p>
            <a:pPr>
              <a:buFont typeface="Arial" pitchFamily="34" charset="0"/>
              <a:buChar char="•"/>
            </a:pPr>
            <a:endParaRPr lang="en-US" sz="2400" dirty="0" smtClean="0">
              <a:latin typeface="Times New Roman" pitchFamily="18" charset="0"/>
              <a:cs typeface="Times New Roman" pitchFamily="18" charset="0"/>
            </a:endParaRPr>
          </a:p>
          <a:p>
            <a:pPr>
              <a:buFont typeface="Arial" pitchFamily="34" charset="0"/>
              <a:buChar char="•"/>
            </a:pPr>
            <a:r>
              <a:rPr lang="en-US" sz="2400" dirty="0" smtClean="0">
                <a:latin typeface="Times New Roman" pitchFamily="18" charset="0"/>
                <a:cs typeface="Times New Roman" pitchFamily="18" charset="0"/>
              </a:rPr>
              <a:t>Remote area testing to identify cognitive-emotional pain related  hypersensitivity (not central sensitization!). Only pain parameters. Implications for treatment?	</a:t>
            </a:r>
          </a:p>
          <a:p>
            <a:pPr>
              <a:buFont typeface="Arial" pitchFamily="34" charset="0"/>
              <a:buChar char="•"/>
            </a:pPr>
            <a:endParaRPr lang="en-US" sz="2000" dirty="0" smtClean="0">
              <a:latin typeface="Times New Roman" pitchFamily="18" charset="0"/>
              <a:cs typeface="Times New Roman" pitchFamily="18" charset="0"/>
            </a:endParaRPr>
          </a:p>
          <a:p>
            <a:pPr>
              <a:buFont typeface="Arial" pitchFamily="34" charset="0"/>
              <a:buChar cha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626402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74928" y="620688"/>
            <a:ext cx="7920880" cy="5478423"/>
          </a:xfrm>
          <a:prstGeom prst="rect">
            <a:avLst/>
          </a:prstGeom>
          <a:noFill/>
        </p:spPr>
        <p:txBody>
          <a:bodyPr wrap="square" rtlCol="0">
            <a:spAutoFit/>
          </a:bodyPr>
          <a:lstStyle/>
          <a:p>
            <a:pPr lvl="0"/>
            <a:endParaRPr lang="sv-SE" dirty="0" smtClean="0"/>
          </a:p>
          <a:p>
            <a:pPr lvl="0"/>
            <a:r>
              <a:rPr lang="sv-SE" sz="2400" dirty="0" smtClean="0">
                <a:solidFill>
                  <a:srgbClr val="FFC000"/>
                </a:solidFill>
                <a:latin typeface="Times New Roman" pitchFamily="18" charset="0"/>
                <a:cs typeface="Times New Roman" pitchFamily="18" charset="0"/>
              </a:rPr>
              <a:t>		</a:t>
            </a:r>
            <a:r>
              <a:rPr lang="sv-SE" sz="2400" dirty="0" err="1" smtClean="0">
                <a:solidFill>
                  <a:srgbClr val="FFC000"/>
                </a:solidFill>
                <a:latin typeface="Times New Roman" pitchFamily="18" charset="0"/>
                <a:cs typeface="Times New Roman" pitchFamily="18" charset="0"/>
              </a:rPr>
              <a:t>Rationale</a:t>
            </a:r>
            <a:r>
              <a:rPr lang="sv-SE" sz="2400" dirty="0" smtClean="0">
                <a:solidFill>
                  <a:srgbClr val="FFC000"/>
                </a:solidFill>
                <a:latin typeface="Times New Roman" pitchFamily="18" charset="0"/>
                <a:cs typeface="Times New Roman" pitchFamily="18" charset="0"/>
              </a:rPr>
              <a:t> for </a:t>
            </a:r>
            <a:r>
              <a:rPr lang="sv-SE" sz="2400" dirty="0" err="1" smtClean="0">
                <a:solidFill>
                  <a:srgbClr val="FFC000"/>
                </a:solidFill>
                <a:latin typeface="Times New Roman" pitchFamily="18" charset="0"/>
                <a:cs typeface="Times New Roman" pitchFamily="18" charset="0"/>
              </a:rPr>
              <a:t>where</a:t>
            </a:r>
            <a:r>
              <a:rPr lang="sv-SE" sz="2400" dirty="0" smtClean="0">
                <a:solidFill>
                  <a:srgbClr val="FFC000"/>
                </a:solidFill>
                <a:latin typeface="Times New Roman" pitchFamily="18" charset="0"/>
                <a:cs typeface="Times New Roman" pitchFamily="18" charset="0"/>
              </a:rPr>
              <a:t> </a:t>
            </a:r>
            <a:r>
              <a:rPr lang="sv-SE" sz="2400" dirty="0" err="1" smtClean="0">
                <a:solidFill>
                  <a:srgbClr val="FFC000"/>
                </a:solidFill>
                <a:latin typeface="Times New Roman" pitchFamily="18" charset="0"/>
                <a:cs typeface="Times New Roman" pitchFamily="18" charset="0"/>
              </a:rPr>
              <a:t>to</a:t>
            </a:r>
            <a:r>
              <a:rPr lang="sv-SE" sz="2400" dirty="0" smtClean="0">
                <a:solidFill>
                  <a:srgbClr val="FFC000"/>
                </a:solidFill>
                <a:latin typeface="Times New Roman" pitchFamily="18" charset="0"/>
                <a:cs typeface="Times New Roman" pitchFamily="18" charset="0"/>
              </a:rPr>
              <a:t> do QST</a:t>
            </a:r>
          </a:p>
          <a:p>
            <a:pPr lvl="0"/>
            <a:endParaRPr lang="sv-SE" sz="2000" dirty="0" smtClean="0">
              <a:latin typeface="Times New Roman" pitchFamily="18" charset="0"/>
              <a:cs typeface="Times New Roman" pitchFamily="18" charset="0"/>
            </a:endParaRPr>
          </a:p>
          <a:p>
            <a:pPr marL="342900" indent="-342900">
              <a:buFont typeface="Arial" pitchFamily="34" charset="0"/>
              <a:buChar char="•"/>
            </a:pPr>
            <a:r>
              <a:rPr lang="sv-SE" sz="2400" dirty="0" smtClean="0">
                <a:latin typeface="Times New Roman" pitchFamily="18" charset="0"/>
                <a:cs typeface="Times New Roman" pitchFamily="18" charset="0"/>
              </a:rPr>
              <a:t>Link </a:t>
            </a:r>
            <a:r>
              <a:rPr lang="sv-SE" sz="2400" dirty="0" err="1" smtClean="0">
                <a:latin typeface="Times New Roman" pitchFamily="18" charset="0"/>
                <a:cs typeface="Times New Roman" pitchFamily="18" charset="0"/>
              </a:rPr>
              <a:t>between</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hyperexcitabilty</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giving</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rise</a:t>
            </a:r>
            <a:r>
              <a:rPr lang="sv-SE" sz="2400" dirty="0" smtClean="0">
                <a:latin typeface="Times New Roman" pitchFamily="18" charset="0"/>
                <a:cs typeface="Times New Roman" pitchFamily="18" charset="0"/>
              </a:rPr>
              <a:t> to </a:t>
            </a:r>
            <a:r>
              <a:rPr lang="sv-SE" sz="2400" dirty="0" err="1" smtClean="0">
                <a:latin typeface="Times New Roman" pitchFamily="18" charset="0"/>
                <a:cs typeface="Times New Roman" pitchFamily="18" charset="0"/>
              </a:rPr>
              <a:t>spontaneous</a:t>
            </a:r>
            <a:r>
              <a:rPr lang="sv-SE" sz="2400" dirty="0" smtClean="0">
                <a:latin typeface="Times New Roman" pitchFamily="18" charset="0"/>
                <a:cs typeface="Times New Roman" pitchFamily="18" charset="0"/>
              </a:rPr>
              <a:t> pain and </a:t>
            </a:r>
            <a:r>
              <a:rPr lang="sv-SE" sz="2400" dirty="0" err="1" smtClean="0">
                <a:latin typeface="Times New Roman" pitchFamily="18" charset="0"/>
                <a:cs typeface="Times New Roman" pitchFamily="18" charset="0"/>
              </a:rPr>
              <a:t>some</a:t>
            </a:r>
            <a:r>
              <a:rPr lang="sv-SE" sz="2400" dirty="0" smtClean="0">
                <a:latin typeface="Times New Roman" pitchFamily="18" charset="0"/>
                <a:cs typeface="Times New Roman" pitchFamily="18" charset="0"/>
              </a:rPr>
              <a:t> kind of  </a:t>
            </a:r>
            <a:r>
              <a:rPr lang="sv-SE" sz="2400" dirty="0" err="1" smtClean="0">
                <a:latin typeface="Times New Roman" pitchFamily="18" charset="0"/>
                <a:cs typeface="Times New Roman" pitchFamily="18" charset="0"/>
              </a:rPr>
              <a:t>local</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hyperalgesia/allodynia</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e.g</a:t>
            </a:r>
            <a:r>
              <a:rPr lang="sv-SE" sz="2400" dirty="0" smtClean="0">
                <a:latin typeface="Times New Roman" pitchFamily="18" charset="0"/>
                <a:cs typeface="Times New Roman" pitchFamily="18" charset="0"/>
              </a:rPr>
              <a:t>., central </a:t>
            </a:r>
            <a:r>
              <a:rPr lang="sv-SE" sz="2400" dirty="0" err="1" smtClean="0">
                <a:latin typeface="Times New Roman" pitchFamily="18" charset="0"/>
                <a:cs typeface="Times New Roman" pitchFamily="18" charset="0"/>
              </a:rPr>
              <a:t>sensitization</a:t>
            </a:r>
            <a:r>
              <a:rPr lang="sv-SE" sz="2400" dirty="0" smtClean="0">
                <a:latin typeface="Times New Roman" pitchFamily="18" charset="0"/>
                <a:cs typeface="Times New Roman" pitchFamily="18" charset="0"/>
              </a:rPr>
              <a:t>. </a:t>
            </a:r>
          </a:p>
          <a:p>
            <a:pPr marL="342900" indent="-342900">
              <a:buFont typeface="Arial" pitchFamily="34" charset="0"/>
              <a:buChar char="•"/>
            </a:pPr>
            <a:endParaRPr lang="sv-SE" sz="2400" dirty="0">
              <a:latin typeface="Times New Roman" pitchFamily="18" charset="0"/>
              <a:cs typeface="Times New Roman" pitchFamily="18" charset="0"/>
            </a:endParaRPr>
          </a:p>
          <a:p>
            <a:pPr marL="342900" lvl="0" indent="-342900">
              <a:buFont typeface="Arial" pitchFamily="34" charset="0"/>
              <a:buChar char="•"/>
            </a:pPr>
            <a:r>
              <a:rPr lang="sv-SE" sz="2400" dirty="0" smtClean="0">
                <a:latin typeface="Times New Roman" pitchFamily="18" charset="0"/>
                <a:cs typeface="Times New Roman" pitchFamily="18" charset="0"/>
              </a:rPr>
              <a:t>Testing </a:t>
            </a:r>
            <a:r>
              <a:rPr lang="sv-SE" sz="2400" dirty="0">
                <a:latin typeface="Times New Roman" pitchFamily="18" charset="0"/>
                <a:cs typeface="Times New Roman" pitchFamily="18" charset="0"/>
              </a:rPr>
              <a:t>in </a:t>
            </a:r>
            <a:r>
              <a:rPr lang="sv-SE" sz="2400" dirty="0" err="1">
                <a:latin typeface="Times New Roman" pitchFamily="18" charset="0"/>
                <a:cs typeface="Times New Roman" pitchFamily="18" charset="0"/>
              </a:rPr>
              <a:t>painful</a:t>
            </a:r>
            <a:r>
              <a:rPr lang="sv-SE" sz="2400" dirty="0">
                <a:latin typeface="Times New Roman" pitchFamily="18" charset="0"/>
                <a:cs typeface="Times New Roman" pitchFamily="18" charset="0"/>
              </a:rPr>
              <a:t> area (</a:t>
            </a:r>
            <a:r>
              <a:rPr lang="sv-SE" sz="2400" dirty="0" err="1">
                <a:latin typeface="Times New Roman" pitchFamily="18" charset="0"/>
                <a:cs typeface="Times New Roman" pitchFamily="18" charset="0"/>
              </a:rPr>
              <a:t>exactly</a:t>
            </a:r>
            <a:r>
              <a:rPr lang="sv-SE" sz="2400" dirty="0">
                <a:latin typeface="Times New Roman" pitchFamily="18" charset="0"/>
                <a:cs typeface="Times New Roman" pitchFamily="18" charset="0"/>
              </a:rPr>
              <a:t> </a:t>
            </a:r>
            <a:r>
              <a:rPr lang="sv-SE" sz="2400" dirty="0" err="1">
                <a:latin typeface="Times New Roman" pitchFamily="18" charset="0"/>
                <a:cs typeface="Times New Roman" pitchFamily="18" charset="0"/>
              </a:rPr>
              <a:t>where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most</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painful</a:t>
            </a:r>
            <a:r>
              <a:rPr lang="sv-SE" sz="2400" dirty="0" smtClean="0">
                <a:latin typeface="Times New Roman" pitchFamily="18" charset="0"/>
                <a:cs typeface="Times New Roman" pitchFamily="18" charset="0"/>
              </a:rPr>
              <a:t> area?) </a:t>
            </a:r>
            <a:r>
              <a:rPr lang="sv-SE" sz="2400" dirty="0">
                <a:latin typeface="Times New Roman" pitchFamily="18" charset="0"/>
                <a:cs typeface="Times New Roman" pitchFamily="18" charset="0"/>
              </a:rPr>
              <a:t>and </a:t>
            </a:r>
            <a:r>
              <a:rPr lang="sv-SE" sz="2400" dirty="0" err="1">
                <a:latin typeface="Times New Roman" pitchFamily="18" charset="0"/>
                <a:cs typeface="Times New Roman" pitchFamily="18" charset="0"/>
              </a:rPr>
              <a:t>contralaterally</a:t>
            </a:r>
            <a:r>
              <a:rPr lang="sv-SE" sz="2400" dirty="0">
                <a:latin typeface="Times New Roman" pitchFamily="18" charset="0"/>
                <a:cs typeface="Times New Roman" pitchFamily="18" charset="0"/>
              </a:rPr>
              <a:t> as a </a:t>
            </a:r>
            <a:r>
              <a:rPr lang="sv-SE" sz="2400" dirty="0" err="1">
                <a:latin typeface="Times New Roman" pitchFamily="18" charset="0"/>
                <a:cs typeface="Times New Roman" pitchFamily="18" charset="0"/>
              </a:rPr>
              <a:t>control</a:t>
            </a:r>
            <a:r>
              <a:rPr lang="sv-SE" sz="2400" dirty="0">
                <a:latin typeface="Times New Roman" pitchFamily="18" charset="0"/>
                <a:cs typeface="Times New Roman" pitchFamily="18" charset="0"/>
              </a:rPr>
              <a:t> (</a:t>
            </a:r>
            <a:r>
              <a:rPr lang="sv-SE" sz="2400" dirty="0" err="1">
                <a:latin typeface="Times New Roman" pitchFamily="18" charset="0"/>
                <a:cs typeface="Times New Roman" pitchFamily="18" charset="0"/>
              </a:rPr>
              <a:t>see</a:t>
            </a:r>
            <a:r>
              <a:rPr lang="sv-SE" sz="2400" dirty="0">
                <a:latin typeface="Times New Roman" pitchFamily="18" charset="0"/>
                <a:cs typeface="Times New Roman" pitchFamily="18" charset="0"/>
              </a:rPr>
              <a:t> </a:t>
            </a:r>
            <a:r>
              <a:rPr lang="sv-SE" sz="2400" dirty="0" err="1" smtClean="0">
                <a:latin typeface="Times New Roman" pitchFamily="18" charset="0"/>
                <a:cs typeface="Times New Roman" pitchFamily="18" charset="0"/>
              </a:rPr>
              <a:t>Konopka</a:t>
            </a:r>
            <a:r>
              <a:rPr lang="sv-SE" sz="2400" dirty="0" smtClean="0">
                <a:latin typeface="Times New Roman" pitchFamily="18" charset="0"/>
                <a:cs typeface="Times New Roman" pitchFamily="18" charset="0"/>
              </a:rPr>
              <a:t> et al. 2012 and Arendt-Nielsen x </a:t>
            </a:r>
            <a:r>
              <a:rPr lang="sv-SE" sz="2400" dirty="0" err="1" smtClean="0">
                <a:latin typeface="Times New Roman" pitchFamily="18" charset="0"/>
                <a:cs typeface="Times New Roman" pitchFamily="18" charset="0"/>
              </a:rPr>
              <a:t>many</a:t>
            </a:r>
            <a:r>
              <a:rPr lang="sv-SE" sz="2400" dirty="0" smtClean="0">
                <a:latin typeface="Times New Roman" pitchFamily="18" charset="0"/>
                <a:cs typeface="Times New Roman" pitchFamily="18" charset="0"/>
              </a:rPr>
              <a:t> on </a:t>
            </a:r>
            <a:r>
              <a:rPr lang="sv-SE" sz="2400" dirty="0" err="1">
                <a:latin typeface="Times New Roman" pitchFamily="18" charset="0"/>
                <a:cs typeface="Times New Roman" pitchFamily="18" charset="0"/>
              </a:rPr>
              <a:t>pathological</a:t>
            </a:r>
            <a:r>
              <a:rPr lang="sv-SE" sz="2400" dirty="0">
                <a:latin typeface="Times New Roman" pitchFamily="18" charset="0"/>
                <a:cs typeface="Times New Roman" pitchFamily="18" charset="0"/>
              </a:rPr>
              <a:t> contralateral </a:t>
            </a:r>
            <a:r>
              <a:rPr lang="sv-SE" sz="2400" dirty="0" err="1" smtClean="0">
                <a:latin typeface="Times New Roman" pitchFamily="18" charset="0"/>
                <a:cs typeface="Times New Roman" pitchFamily="18" charset="0"/>
              </a:rPr>
              <a:t>side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We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do</a:t>
            </a:r>
            <a:r>
              <a:rPr lang="sv-SE" sz="2400" dirty="0" smtClean="0">
                <a:latin typeface="Times New Roman" pitchFamily="18" charset="0"/>
                <a:cs typeface="Times New Roman" pitchFamily="18" charset="0"/>
              </a:rPr>
              <a:t> not </a:t>
            </a:r>
            <a:r>
              <a:rPr lang="sv-SE" sz="2400" dirty="0" err="1" smtClean="0">
                <a:latin typeface="Times New Roman" pitchFamily="18" charset="0"/>
                <a:cs typeface="Times New Roman" pitchFamily="18" charset="0"/>
              </a:rPr>
              <a:t>have</a:t>
            </a:r>
            <a:r>
              <a:rPr lang="sv-SE" sz="2400" dirty="0" smtClean="0">
                <a:latin typeface="Times New Roman" pitchFamily="18" charset="0"/>
                <a:cs typeface="Times New Roman" pitchFamily="18" charset="0"/>
              </a:rPr>
              <a:t> normative data for all areas and </a:t>
            </a:r>
            <a:r>
              <a:rPr lang="sv-SE" sz="2400" dirty="0" err="1" smtClean="0">
                <a:latin typeface="Times New Roman" pitchFamily="18" charset="0"/>
                <a:cs typeface="Times New Roman" pitchFamily="18" charset="0"/>
              </a:rPr>
              <a:t>too</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tedious</a:t>
            </a:r>
            <a:r>
              <a:rPr lang="sv-SE" sz="2400" dirty="0" smtClean="0">
                <a:latin typeface="Times New Roman" pitchFamily="18" charset="0"/>
                <a:cs typeface="Times New Roman" pitchFamily="18" charset="0"/>
              </a:rPr>
              <a:t> to </a:t>
            </a:r>
            <a:r>
              <a:rPr lang="sv-SE" sz="2400" dirty="0" err="1" smtClean="0">
                <a:latin typeface="Times New Roman" pitchFamily="18" charset="0"/>
                <a:cs typeface="Times New Roman" pitchFamily="18" charset="0"/>
              </a:rPr>
              <a:t>collect</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Face/hand/foot</a:t>
            </a:r>
            <a:r>
              <a:rPr lang="sv-SE" sz="2400" dirty="0" smtClean="0">
                <a:latin typeface="Times New Roman" pitchFamily="18" charset="0"/>
                <a:cs typeface="Times New Roman" pitchFamily="18" charset="0"/>
              </a:rPr>
              <a:t> not </a:t>
            </a:r>
            <a:r>
              <a:rPr lang="sv-SE" sz="2400" dirty="0" err="1" smtClean="0">
                <a:latin typeface="Times New Roman" pitchFamily="18" charset="0"/>
                <a:cs typeface="Times New Roman" pitchFamily="18" charset="0"/>
              </a:rPr>
              <a:t>good</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enough</a:t>
            </a:r>
            <a:r>
              <a:rPr lang="sv-SE" sz="2400" dirty="0" smtClean="0">
                <a:latin typeface="Times New Roman" pitchFamily="18" charset="0"/>
                <a:cs typeface="Times New Roman" pitchFamily="18" charset="0"/>
              </a:rPr>
              <a:t> (German </a:t>
            </a:r>
            <a:r>
              <a:rPr lang="sv-SE" sz="2400" dirty="0" err="1" smtClean="0">
                <a:latin typeface="Times New Roman" pitchFamily="18" charset="0"/>
                <a:cs typeface="Times New Roman" pitchFamily="18" charset="0"/>
              </a:rPr>
              <a:t>network</a:t>
            </a:r>
            <a:r>
              <a:rPr lang="sv-SE" sz="2400" dirty="0" smtClean="0">
                <a:latin typeface="Times New Roman" pitchFamily="18" charset="0"/>
                <a:cs typeface="Times New Roman" pitchFamily="18" charset="0"/>
              </a:rPr>
              <a:t>). </a:t>
            </a:r>
          </a:p>
          <a:p>
            <a:pPr lvl="0"/>
            <a:endParaRPr lang="sv-SE" sz="1600" dirty="0" smtClean="0">
              <a:latin typeface="Times New Roman" pitchFamily="18" charset="0"/>
              <a:cs typeface="Times New Roman" pitchFamily="18" charset="0"/>
            </a:endParaRPr>
          </a:p>
          <a:p>
            <a:pPr lvl="0"/>
            <a:endParaRPr lang="sv-SE" sz="1600" dirty="0">
              <a:latin typeface="Times New Roman" pitchFamily="18" charset="0"/>
              <a:cs typeface="Times New Roman" pitchFamily="18" charset="0"/>
            </a:endParaRPr>
          </a:p>
          <a:p>
            <a:endParaRPr lang="sv-SE" sz="1600" dirty="0">
              <a:latin typeface="Times New Roman" pitchFamily="18" charset="0"/>
              <a:cs typeface="Times New Roman" pitchFamily="18" charset="0"/>
            </a:endParaRPr>
          </a:p>
        </p:txBody>
      </p:sp>
    </p:spTree>
    <p:extLst>
      <p:ext uri="{BB962C8B-B14F-4D97-AF65-F5344CB8AC3E}">
        <p14:creationId xmlns:p14="http://schemas.microsoft.com/office/powerpoint/2010/main" val="41636755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259632" y="116632"/>
            <a:ext cx="5616624" cy="2631466"/>
          </a:xfrm>
          <a:prstGeom prst="rect">
            <a:avLst/>
          </a:prstGeom>
          <a:noFill/>
          <a:ln w="9525">
            <a:noFill/>
            <a:miter lim="800000"/>
            <a:headEnd/>
            <a:tailEnd/>
          </a:ln>
        </p:spPr>
      </p:pic>
      <p:pic>
        <p:nvPicPr>
          <p:cNvPr id="92163" name="Picture 3"/>
          <p:cNvPicPr>
            <a:picLocks noChangeAspect="1" noChangeArrowheads="1"/>
          </p:cNvPicPr>
          <p:nvPr/>
        </p:nvPicPr>
        <p:blipFill>
          <a:blip r:embed="rId3" cstate="print"/>
          <a:srcRect/>
          <a:stretch>
            <a:fillRect/>
          </a:stretch>
        </p:blipFill>
        <p:spPr bwMode="auto">
          <a:xfrm>
            <a:off x="1259633" y="2701470"/>
            <a:ext cx="5616624" cy="3679857"/>
          </a:xfrm>
          <a:prstGeom prst="rect">
            <a:avLst/>
          </a:prstGeom>
          <a:noFill/>
          <a:ln w="9525">
            <a:noFill/>
            <a:miter lim="800000"/>
            <a:headEnd/>
            <a:tailEnd/>
          </a:ln>
        </p:spPr>
      </p:pic>
      <p:sp>
        <p:nvSpPr>
          <p:cNvPr id="7" name="textruta 6"/>
          <p:cNvSpPr txBox="1"/>
          <p:nvPr/>
        </p:nvSpPr>
        <p:spPr>
          <a:xfrm>
            <a:off x="7020272" y="5949280"/>
            <a:ext cx="1944216"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Attal</a:t>
            </a:r>
            <a:r>
              <a:rPr lang="en-US" dirty="0" smtClean="0">
                <a:latin typeface="Times New Roman" pitchFamily="18" charset="0"/>
                <a:cs typeface="Times New Roman" pitchFamily="18" charset="0"/>
              </a:rPr>
              <a:t> et al. 2011</a:t>
            </a:r>
            <a:endParaRPr lang="en-US"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ruta 1"/>
          <p:cNvSpPr txBox="1">
            <a:spLocks noChangeArrowheads="1"/>
          </p:cNvSpPr>
          <p:nvPr/>
        </p:nvSpPr>
        <p:spPr bwMode="auto">
          <a:xfrm>
            <a:off x="539552" y="332656"/>
            <a:ext cx="820891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solidFill>
                  <a:srgbClr val="FFC000"/>
                </a:solidFill>
                <a:latin typeface="Times New Roman" pitchFamily="18" charset="0"/>
                <a:cs typeface="Times New Roman" pitchFamily="18" charset="0"/>
              </a:rPr>
              <a:t>What QST can </a:t>
            </a:r>
            <a:r>
              <a:rPr lang="en-US" sz="2800" dirty="0" smtClean="0">
                <a:solidFill>
                  <a:srgbClr val="FFC000"/>
                </a:solidFill>
                <a:latin typeface="Times New Roman" pitchFamily="18" charset="0"/>
                <a:cs typeface="Times New Roman" pitchFamily="18" charset="0"/>
              </a:rPr>
              <a:t>assess</a:t>
            </a:r>
            <a:r>
              <a:rPr lang="sv-SE" sz="2800" dirty="0">
                <a:solidFill>
                  <a:srgbClr val="FFC000"/>
                </a:solidFill>
                <a:latin typeface="Times New Roman" pitchFamily="18" charset="0"/>
                <a:cs typeface="Times New Roman" pitchFamily="18" charset="0"/>
              </a:rPr>
              <a:t/>
            </a:r>
            <a:br>
              <a:rPr lang="sv-SE" sz="2800" dirty="0">
                <a:solidFill>
                  <a:srgbClr val="FFC000"/>
                </a:solidFill>
                <a:latin typeface="Times New Roman" pitchFamily="18" charset="0"/>
                <a:cs typeface="Times New Roman" pitchFamily="18" charset="0"/>
              </a:rPr>
            </a:br>
            <a:r>
              <a:rPr lang="sv-SE" sz="2800" dirty="0">
                <a:latin typeface="Times New Roman" pitchFamily="18" charset="0"/>
                <a:cs typeface="Times New Roman" pitchFamily="18" charset="0"/>
              </a:rPr>
              <a:t/>
            </a:r>
            <a:br>
              <a:rPr lang="sv-SE" sz="2800" dirty="0">
                <a:latin typeface="Times New Roman" pitchFamily="18" charset="0"/>
                <a:cs typeface="Times New Roman" pitchFamily="18" charset="0"/>
              </a:rPr>
            </a:br>
            <a:r>
              <a:rPr lang="sv-SE"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Large/DC-</a:t>
            </a:r>
            <a:r>
              <a:rPr lang="en-US" sz="2800" dirty="0" err="1" smtClean="0">
                <a:latin typeface="Times New Roman" pitchFamily="18" charset="0"/>
                <a:cs typeface="Times New Roman" pitchFamily="18" charset="0"/>
              </a:rPr>
              <a:t>thalamo</a:t>
            </a:r>
            <a:r>
              <a:rPr lang="en-US" sz="2800" dirty="0" smtClean="0">
                <a:latin typeface="Times New Roman" pitchFamily="18" charset="0"/>
                <a:cs typeface="Times New Roman" pitchFamily="18" charset="0"/>
              </a:rPr>
              <a:t>-cortical pathway and </a:t>
            </a:r>
            <a:r>
              <a:rPr lang="en-US" sz="2800" dirty="0">
                <a:latin typeface="Times New Roman" pitchFamily="18" charset="0"/>
                <a:cs typeface="Times New Roman" pitchFamily="18" charset="0"/>
              </a:rPr>
              <a:t>small </a:t>
            </a:r>
            <a:r>
              <a:rPr lang="en-US" sz="2800" dirty="0" err="1">
                <a:latin typeface="Times New Roman" pitchFamily="18" charset="0"/>
                <a:cs typeface="Times New Roman" pitchFamily="18" charset="0"/>
              </a:rPr>
              <a:t>fibre</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spino</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trigemino</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thalamo</a:t>
            </a:r>
            <a:r>
              <a:rPr lang="en-US" sz="2800" dirty="0">
                <a:latin typeface="Times New Roman" pitchFamily="18" charset="0"/>
                <a:cs typeface="Times New Roman" pitchFamily="18" charset="0"/>
              </a:rPr>
              <a:t>-cortical </a:t>
            </a:r>
            <a:r>
              <a:rPr lang="en-US" sz="2800" dirty="0" smtClean="0">
                <a:latin typeface="Times New Roman" pitchFamily="18" charset="0"/>
                <a:cs typeface="Times New Roman" pitchFamily="18" charset="0"/>
              </a:rPr>
              <a:t>pathway function</a:t>
            </a:r>
            <a:r>
              <a:rPr lang="sv-SE" sz="2800" dirty="0">
                <a:latin typeface="Times New Roman" pitchFamily="18" charset="0"/>
                <a:cs typeface="Times New Roman" pitchFamily="18" charset="0"/>
              </a:rPr>
              <a:t/>
            </a:r>
            <a:br>
              <a:rPr lang="sv-SE" sz="2800" dirty="0">
                <a:latin typeface="Times New Roman" pitchFamily="18" charset="0"/>
                <a:cs typeface="Times New Roman" pitchFamily="18" charset="0"/>
              </a:rPr>
            </a:br>
            <a:r>
              <a:rPr lang="sv-SE"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Site </a:t>
            </a:r>
            <a:r>
              <a:rPr lang="en-US" sz="2800" dirty="0">
                <a:latin typeface="Times New Roman" pitchFamily="18" charset="0"/>
                <a:cs typeface="Times New Roman" pitchFamily="18" charset="0"/>
              </a:rPr>
              <a:t>specific “static” data </a:t>
            </a:r>
            <a:r>
              <a:rPr lang="en-US" sz="2800" dirty="0" smtClean="0">
                <a:latin typeface="Times New Roman" pitchFamily="18" charset="0"/>
                <a:cs typeface="Times New Roman" pitchFamily="18" charset="0"/>
              </a:rPr>
              <a:t>for the most </a:t>
            </a:r>
            <a:r>
              <a:rPr lang="en-US" sz="2800" dirty="0">
                <a:latin typeface="Times New Roman" pitchFamily="18" charset="0"/>
                <a:cs typeface="Times New Roman" pitchFamily="18" charset="0"/>
              </a:rPr>
              <a:t>and not the dynamic spatial summation properties of somatosensory systems (sometimes different outcome compared to bedside exam</a:t>
            </a:r>
            <a:r>
              <a:rPr lang="en-US" sz="2800" dirty="0" smtClean="0">
                <a:latin typeface="Times New Roman" pitchFamily="18" charset="0"/>
                <a:cs typeface="Times New Roman" pitchFamily="18" charset="0"/>
              </a:rPr>
              <a:t>)</a:t>
            </a:r>
            <a:r>
              <a:rPr lang="sv-SE" sz="2800" dirty="0">
                <a:latin typeface="Times New Roman" pitchFamily="18" charset="0"/>
                <a:cs typeface="Times New Roman" pitchFamily="18" charset="0"/>
              </a:rPr>
              <a:t/>
            </a:r>
            <a:br>
              <a:rPr lang="sv-SE" sz="2800" dirty="0">
                <a:latin typeface="Times New Roman" pitchFamily="18" charset="0"/>
                <a:cs typeface="Times New Roman" pitchFamily="18" charset="0"/>
              </a:rPr>
            </a:br>
            <a:r>
              <a:rPr lang="sv-SE" sz="2800" dirty="0">
                <a:latin typeface="Times New Roman" pitchFamily="18" charset="0"/>
                <a:cs typeface="Times New Roman" pitchFamily="18" charset="0"/>
              </a:rPr>
              <a:t>-</a:t>
            </a:r>
            <a:r>
              <a:rPr lang="en-US" sz="2800" dirty="0">
                <a:latin typeface="Times New Roman" pitchFamily="18" charset="0"/>
                <a:cs typeface="Times New Roman" pitchFamily="18" charset="0"/>
              </a:rPr>
              <a:t>Pain perception as a function of repetitive stimulation</a:t>
            </a:r>
            <a:r>
              <a:rPr lang="sv-SE" sz="2800" dirty="0">
                <a:latin typeface="Times New Roman" pitchFamily="18" charset="0"/>
                <a:cs typeface="Times New Roman" pitchFamily="18" charset="0"/>
              </a:rPr>
              <a:t/>
            </a:r>
            <a:br>
              <a:rPr lang="sv-SE" sz="2800" dirty="0">
                <a:latin typeface="Times New Roman" pitchFamily="18" charset="0"/>
                <a:cs typeface="Times New Roman" pitchFamily="18" charset="0"/>
              </a:rPr>
            </a:br>
            <a:r>
              <a:rPr lang="sv-SE" sz="2800" dirty="0">
                <a:latin typeface="Times New Roman" pitchFamily="18" charset="0"/>
                <a:cs typeface="Times New Roman" pitchFamily="18" charset="0"/>
              </a:rPr>
              <a:t>-</a:t>
            </a:r>
            <a:r>
              <a:rPr lang="en-US" sz="2800" dirty="0">
                <a:latin typeface="Times New Roman" pitchFamily="18" charset="0"/>
                <a:cs typeface="Times New Roman" pitchFamily="18" charset="0"/>
              </a:rPr>
              <a:t>Group mean data for research </a:t>
            </a:r>
            <a:r>
              <a:rPr lang="en-US" sz="2800" dirty="0" smtClean="0">
                <a:latin typeface="Times New Roman" pitchFamily="18" charset="0"/>
                <a:cs typeface="Times New Roman" pitchFamily="18" charset="0"/>
              </a:rPr>
              <a:t>purposes</a:t>
            </a:r>
          </a:p>
          <a:p>
            <a:pPr eaLnBrk="1" hangingPunct="1"/>
            <a:r>
              <a:rPr lang="en-US" sz="2800" dirty="0" smtClean="0">
                <a:latin typeface="Times New Roman" pitchFamily="18" charset="0"/>
                <a:cs typeface="Times New Roman" pitchFamily="18" charset="0"/>
              </a:rPr>
              <a:t>-</a:t>
            </a:r>
            <a:r>
              <a:rPr lang="en-US" sz="2800" dirty="0">
                <a:latin typeface="Times New Roman" pitchFamily="18" charset="0"/>
                <a:cs typeface="Times New Roman" pitchFamily="18" charset="0"/>
              </a:rPr>
              <a:t>I</a:t>
            </a:r>
            <a:r>
              <a:rPr lang="en-US" sz="2800" dirty="0" smtClean="0">
                <a:latin typeface="Times New Roman" pitchFamily="18" charset="0"/>
                <a:cs typeface="Times New Roman" pitchFamily="18" charset="0"/>
              </a:rPr>
              <a:t>ndividual clinical assessment</a:t>
            </a:r>
            <a:r>
              <a:rPr lang="sv-SE" sz="2800" dirty="0">
                <a:latin typeface="Times New Roman" pitchFamily="18" charset="0"/>
                <a:cs typeface="Times New Roman" pitchFamily="18" charset="0"/>
              </a:rPr>
              <a:t/>
            </a:r>
            <a:br>
              <a:rPr lang="sv-SE" sz="2800" dirty="0">
                <a:latin typeface="Times New Roman" pitchFamily="18" charset="0"/>
                <a:cs typeface="Times New Roman" pitchFamily="18" charset="0"/>
              </a:rPr>
            </a:br>
            <a:r>
              <a:rPr lang="sv-SE" sz="2800" dirty="0">
                <a:latin typeface="Times New Roman" pitchFamily="18" charset="0"/>
                <a:cs typeface="Times New Roman" pitchFamily="18" charset="0"/>
              </a:rPr>
              <a:t>-</a:t>
            </a:r>
            <a:r>
              <a:rPr lang="en-US" sz="2800" dirty="0">
                <a:latin typeface="Times New Roman" pitchFamily="18" charset="0"/>
                <a:cs typeface="Times New Roman" pitchFamily="18" charset="0"/>
              </a:rPr>
              <a:t>Course of </a:t>
            </a:r>
            <a:r>
              <a:rPr lang="en-US" sz="2800" dirty="0" smtClean="0">
                <a:latin typeface="Times New Roman" pitchFamily="18" charset="0"/>
                <a:cs typeface="Times New Roman" pitchFamily="18" charset="0"/>
              </a:rPr>
              <a:t>disease</a:t>
            </a:r>
            <a:endParaRPr lang="sv-SE" sz="2800" dirty="0"/>
          </a:p>
        </p:txBody>
      </p:sp>
    </p:spTree>
    <p:extLst>
      <p:ext uri="{BB962C8B-B14F-4D97-AF65-F5344CB8AC3E}">
        <p14:creationId xmlns:p14="http://schemas.microsoft.com/office/powerpoint/2010/main" val="3338621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79512" y="548680"/>
            <a:ext cx="3084541" cy="1457328"/>
          </a:xfrm>
          <a:prstGeom prst="rect">
            <a:avLst/>
          </a:prstGeom>
          <a:noFill/>
          <a:ln w="9525">
            <a:noFill/>
            <a:miter lim="800000"/>
            <a:headEnd/>
            <a:tailEnd/>
          </a:ln>
        </p:spPr>
      </p:pic>
      <p:pic>
        <p:nvPicPr>
          <p:cNvPr id="77827" name="Picture 3"/>
          <p:cNvPicPr>
            <a:picLocks noChangeAspect="1" noChangeArrowheads="1"/>
          </p:cNvPicPr>
          <p:nvPr/>
        </p:nvPicPr>
        <p:blipFill>
          <a:blip r:embed="rId3" cstate="print"/>
          <a:srcRect/>
          <a:stretch>
            <a:fillRect/>
          </a:stretch>
        </p:blipFill>
        <p:spPr bwMode="auto">
          <a:xfrm>
            <a:off x="251520" y="2348880"/>
            <a:ext cx="8247683" cy="3260712"/>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0"/>
            <a:ext cx="473876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431032" y="5733256"/>
            <a:ext cx="8712968" cy="923330"/>
          </a:xfrm>
          <a:prstGeom prst="rect">
            <a:avLst/>
          </a:prstGeom>
        </p:spPr>
        <p:txBody>
          <a:bodyPr wrap="square">
            <a:spAutoFit/>
          </a:bodyPr>
          <a:lstStyle/>
          <a:p>
            <a:r>
              <a:rPr lang="en-US" dirty="0" smtClean="0">
                <a:latin typeface="Times New Roman" pitchFamily="18" charset="0"/>
                <a:cs typeface="Times New Roman" pitchFamily="18" charset="0"/>
              </a:rPr>
              <a:t>……..the effect of the cannabis occurred in the last 2 weeks of the trial. In this phase, we observed that the </a:t>
            </a:r>
            <a:r>
              <a:rPr lang="en-US" u="sng" dirty="0" smtClean="0">
                <a:latin typeface="Times New Roman" pitchFamily="18" charset="0"/>
                <a:cs typeface="Times New Roman" pitchFamily="18" charset="0"/>
              </a:rPr>
              <a:t>pain thresholds, as measured with Von Frey monofilaments, </a:t>
            </a:r>
            <a:r>
              <a:rPr lang="en-US" dirty="0" smtClean="0">
                <a:latin typeface="Times New Roman" pitchFamily="18" charset="0"/>
                <a:cs typeface="Times New Roman" pitchFamily="18" charset="0"/>
              </a:rPr>
              <a:t>were inversely correlated with a decrease of the perceived pain intensity.</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050" descr="Stimrespcur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00200"/>
            <a:ext cx="8410575" cy="33496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5299" name="Freeform 2051"/>
          <p:cNvSpPr>
            <a:spLocks/>
          </p:cNvSpPr>
          <p:nvPr/>
        </p:nvSpPr>
        <p:spPr bwMode="auto">
          <a:xfrm>
            <a:off x="1828800" y="2286000"/>
            <a:ext cx="1409700" cy="1981200"/>
          </a:xfrm>
          <a:custGeom>
            <a:avLst/>
            <a:gdLst>
              <a:gd name="T0" fmla="*/ 0 w 888"/>
              <a:gd name="T1" fmla="*/ 2147483647 h 1248"/>
              <a:gd name="T2" fmla="*/ 2147483647 w 888"/>
              <a:gd name="T3" fmla="*/ 2147483647 h 1248"/>
              <a:gd name="T4" fmla="*/ 2147483647 w 888"/>
              <a:gd name="T5" fmla="*/ 2147483647 h 1248"/>
              <a:gd name="T6" fmla="*/ 2147483647 w 888"/>
              <a:gd name="T7" fmla="*/ 2147483647 h 1248"/>
              <a:gd name="T8" fmla="*/ 2147483647 w 888"/>
              <a:gd name="T9" fmla="*/ 2147483647 h 1248"/>
              <a:gd name="T10" fmla="*/ 2147483647 w 888"/>
              <a:gd name="T11" fmla="*/ 2147483647 h 1248"/>
              <a:gd name="T12" fmla="*/ 2147483647 w 888"/>
              <a:gd name="T13" fmla="*/ 2147483647 h 1248"/>
              <a:gd name="T14" fmla="*/ 2147483647 w 888"/>
              <a:gd name="T15" fmla="*/ 2147483647 h 1248"/>
              <a:gd name="T16" fmla="*/ 2147483647 w 888"/>
              <a:gd name="T17" fmla="*/ 2147483647 h 1248"/>
              <a:gd name="T18" fmla="*/ 2147483647 w 888"/>
              <a:gd name="T19" fmla="*/ 2147483647 h 1248"/>
              <a:gd name="T20" fmla="*/ 2147483647 w 888"/>
              <a:gd name="T21" fmla="*/ 2147483647 h 1248"/>
              <a:gd name="T22" fmla="*/ 2147483647 w 888"/>
              <a:gd name="T23" fmla="*/ 2147483647 h 1248"/>
              <a:gd name="T24" fmla="*/ 2147483647 w 888"/>
              <a:gd name="T25" fmla="*/ 2147483647 h 1248"/>
              <a:gd name="T26" fmla="*/ 2147483647 w 888"/>
              <a:gd name="T27" fmla="*/ 2147483647 h 1248"/>
              <a:gd name="T28" fmla="*/ 2147483647 w 888"/>
              <a:gd name="T29" fmla="*/ 2147483647 h 1248"/>
              <a:gd name="T30" fmla="*/ 2147483647 w 888"/>
              <a:gd name="T31" fmla="*/ 0 h 12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8"/>
              <a:gd name="T49" fmla="*/ 0 h 1248"/>
              <a:gd name="T50" fmla="*/ 888 w 888"/>
              <a:gd name="T51" fmla="*/ 1248 h 12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8" h="1248">
                <a:moveTo>
                  <a:pt x="0" y="1248"/>
                </a:moveTo>
                <a:cubicBezTo>
                  <a:pt x="17" y="1197"/>
                  <a:pt x="16" y="1141"/>
                  <a:pt x="24" y="1088"/>
                </a:cubicBezTo>
                <a:cubicBezTo>
                  <a:pt x="44" y="959"/>
                  <a:pt x="78" y="820"/>
                  <a:pt x="192" y="744"/>
                </a:cubicBezTo>
                <a:cubicBezTo>
                  <a:pt x="235" y="680"/>
                  <a:pt x="179" y="757"/>
                  <a:pt x="232" y="704"/>
                </a:cubicBezTo>
                <a:cubicBezTo>
                  <a:pt x="262" y="674"/>
                  <a:pt x="284" y="640"/>
                  <a:pt x="320" y="616"/>
                </a:cubicBezTo>
                <a:cubicBezTo>
                  <a:pt x="325" y="608"/>
                  <a:pt x="329" y="599"/>
                  <a:pt x="336" y="592"/>
                </a:cubicBezTo>
                <a:cubicBezTo>
                  <a:pt x="343" y="585"/>
                  <a:pt x="354" y="583"/>
                  <a:pt x="360" y="576"/>
                </a:cubicBezTo>
                <a:cubicBezTo>
                  <a:pt x="425" y="501"/>
                  <a:pt x="362" y="548"/>
                  <a:pt x="416" y="512"/>
                </a:cubicBezTo>
                <a:cubicBezTo>
                  <a:pt x="459" y="448"/>
                  <a:pt x="403" y="525"/>
                  <a:pt x="456" y="472"/>
                </a:cubicBezTo>
                <a:cubicBezTo>
                  <a:pt x="479" y="449"/>
                  <a:pt x="492" y="427"/>
                  <a:pt x="520" y="408"/>
                </a:cubicBezTo>
                <a:cubicBezTo>
                  <a:pt x="538" y="380"/>
                  <a:pt x="556" y="362"/>
                  <a:pt x="584" y="344"/>
                </a:cubicBezTo>
                <a:cubicBezTo>
                  <a:pt x="619" y="292"/>
                  <a:pt x="642" y="278"/>
                  <a:pt x="688" y="232"/>
                </a:cubicBezTo>
                <a:cubicBezTo>
                  <a:pt x="741" y="179"/>
                  <a:pt x="664" y="235"/>
                  <a:pt x="728" y="192"/>
                </a:cubicBezTo>
                <a:cubicBezTo>
                  <a:pt x="785" y="106"/>
                  <a:pt x="696" y="236"/>
                  <a:pt x="768" y="144"/>
                </a:cubicBezTo>
                <a:cubicBezTo>
                  <a:pt x="797" y="107"/>
                  <a:pt x="803" y="80"/>
                  <a:pt x="840" y="56"/>
                </a:cubicBezTo>
                <a:cubicBezTo>
                  <a:pt x="854" y="34"/>
                  <a:pt x="870" y="18"/>
                  <a:pt x="888" y="0"/>
                </a:cubicBezTo>
              </a:path>
            </a:pathLst>
          </a:custGeom>
          <a:noFill/>
          <a:ln w="381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5300" name="AutoShape 2053"/>
          <p:cNvSpPr>
            <a:spLocks noChangeArrowheads="1"/>
          </p:cNvSpPr>
          <p:nvPr/>
        </p:nvSpPr>
        <p:spPr bwMode="auto">
          <a:xfrm>
            <a:off x="1143000" y="2667000"/>
            <a:ext cx="228600" cy="914400"/>
          </a:xfrm>
          <a:prstGeom prst="downArrow">
            <a:avLst>
              <a:gd name="adj1" fmla="val 50000"/>
              <a:gd name="adj2" fmla="val 100000"/>
            </a:avLst>
          </a:prstGeom>
          <a:solidFill>
            <a:schemeClr val="accent1"/>
          </a:solidFill>
          <a:ln w="9525">
            <a:solidFill>
              <a:schemeClr val="tx1"/>
            </a:solidFill>
            <a:miter lim="800000"/>
            <a:headEnd/>
            <a:tailEnd/>
          </a:ln>
        </p:spPr>
        <p:txBody>
          <a:bodyPr wrap="none" anchor="ctr"/>
          <a:lstStyle/>
          <a:p>
            <a:endParaRPr lang="sv-SE"/>
          </a:p>
        </p:txBody>
      </p:sp>
      <p:cxnSp>
        <p:nvCxnSpPr>
          <p:cNvPr id="7" name="Rak 6"/>
          <p:cNvCxnSpPr/>
          <p:nvPr/>
        </p:nvCxnSpPr>
        <p:spPr>
          <a:xfrm>
            <a:off x="6732588" y="3789363"/>
            <a:ext cx="0" cy="5032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302" name="textruta 7"/>
          <p:cNvSpPr txBox="1">
            <a:spLocks noChangeArrowheads="1"/>
          </p:cNvSpPr>
          <p:nvPr/>
        </p:nvSpPr>
        <p:spPr bwMode="auto">
          <a:xfrm>
            <a:off x="5940425" y="4508500"/>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sv-SE" sz="2000">
                <a:solidFill>
                  <a:srgbClr val="FF0000"/>
                </a:solidFill>
                <a:latin typeface="Times New Roman" pitchFamily="18" charset="0"/>
                <a:cs typeface="Times New Roman" pitchFamily="18" charset="0"/>
              </a:rPr>
              <a:t>Allodynia</a:t>
            </a:r>
          </a:p>
        </p:txBody>
      </p:sp>
      <p:cxnSp>
        <p:nvCxnSpPr>
          <p:cNvPr id="10" name="Rak pil 9"/>
          <p:cNvCxnSpPr/>
          <p:nvPr/>
        </p:nvCxnSpPr>
        <p:spPr>
          <a:xfrm flipV="1">
            <a:off x="6300788" y="4292600"/>
            <a:ext cx="287337"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flipV="1">
            <a:off x="6372225" y="1916113"/>
            <a:ext cx="215900" cy="23764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ak pil 14"/>
          <p:cNvCxnSpPr/>
          <p:nvPr/>
        </p:nvCxnSpPr>
        <p:spPr>
          <a:xfrm flipV="1">
            <a:off x="6156325" y="4292600"/>
            <a:ext cx="215900" cy="2889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 name="textruta 1"/>
          <p:cNvSpPr txBox="1"/>
          <p:nvPr/>
        </p:nvSpPr>
        <p:spPr>
          <a:xfrm>
            <a:off x="1257300" y="404664"/>
            <a:ext cx="6339036" cy="1077218"/>
          </a:xfrm>
          <a:prstGeom prst="rect">
            <a:avLst/>
          </a:prstGeom>
          <a:noFill/>
        </p:spPr>
        <p:txBody>
          <a:bodyPr wrap="square" rtlCol="0">
            <a:spAutoFit/>
          </a:bodyPr>
          <a:lstStyle/>
          <a:p>
            <a:pPr algn="ctr"/>
            <a:r>
              <a:rPr lang="sv-SE" sz="3200" dirty="0" err="1" smtClean="0">
                <a:latin typeface="Times New Roman" pitchFamily="18" charset="0"/>
                <a:cs typeface="Times New Roman" pitchFamily="18" charset="0"/>
              </a:rPr>
              <a:t>Assessment</a:t>
            </a:r>
            <a:r>
              <a:rPr lang="sv-SE" sz="3200" dirty="0" smtClean="0">
                <a:latin typeface="Times New Roman" pitchFamily="18" charset="0"/>
                <a:cs typeface="Times New Roman" pitchFamily="18" charset="0"/>
              </a:rPr>
              <a:t> </a:t>
            </a:r>
            <a:r>
              <a:rPr lang="sv-SE" sz="3200" dirty="0" err="1" smtClean="0">
                <a:latin typeface="Times New Roman" pitchFamily="18" charset="0"/>
                <a:cs typeface="Times New Roman" pitchFamily="18" charset="0"/>
              </a:rPr>
              <a:t>of</a:t>
            </a:r>
            <a:r>
              <a:rPr lang="sv-SE" sz="3200" dirty="0" smtClean="0">
                <a:latin typeface="Times New Roman" pitchFamily="18" charset="0"/>
                <a:cs typeface="Times New Roman" pitchFamily="18" charset="0"/>
              </a:rPr>
              <a:t> perception </a:t>
            </a:r>
            <a:r>
              <a:rPr lang="sv-SE" sz="3200" dirty="0" err="1" smtClean="0">
                <a:latin typeface="Times New Roman" pitchFamily="18" charset="0"/>
                <a:cs typeface="Times New Roman" pitchFamily="18" charset="0"/>
              </a:rPr>
              <a:t>thresholds</a:t>
            </a:r>
            <a:r>
              <a:rPr lang="sv-SE" sz="3200" dirty="0" smtClean="0">
                <a:latin typeface="Times New Roman" pitchFamily="18" charset="0"/>
                <a:cs typeface="Times New Roman" pitchFamily="18" charset="0"/>
              </a:rPr>
              <a:t> and stimulus-</a:t>
            </a:r>
            <a:r>
              <a:rPr lang="sv-SE" sz="3200" dirty="0" err="1" smtClean="0">
                <a:latin typeface="Times New Roman" pitchFamily="18" charset="0"/>
                <a:cs typeface="Times New Roman" pitchFamily="18" charset="0"/>
              </a:rPr>
              <a:t>response</a:t>
            </a:r>
            <a:r>
              <a:rPr lang="sv-SE" sz="3200" dirty="0" smtClean="0">
                <a:latin typeface="Times New Roman" pitchFamily="18" charset="0"/>
                <a:cs typeface="Times New Roman" pitchFamily="18" charset="0"/>
              </a:rPr>
              <a:t> </a:t>
            </a:r>
            <a:r>
              <a:rPr lang="sv-SE" sz="3200" dirty="0" err="1" smtClean="0">
                <a:latin typeface="Times New Roman" pitchFamily="18" charset="0"/>
                <a:cs typeface="Times New Roman" pitchFamily="18" charset="0"/>
              </a:rPr>
              <a:t>functions</a:t>
            </a:r>
            <a:r>
              <a:rPr lang="sv-SE" sz="3200" dirty="0" smtClean="0">
                <a:latin typeface="Times New Roman" pitchFamily="18" charset="0"/>
                <a:cs typeface="Times New Roman" pitchFamily="18" charset="0"/>
              </a:rPr>
              <a:t> </a:t>
            </a:r>
            <a:endParaRPr lang="sv-SE" sz="3200" dirty="0">
              <a:latin typeface="Times New Roman" pitchFamily="18" charset="0"/>
              <a:cs typeface="Times New Roman" pitchFamily="18" charset="0"/>
            </a:endParaRPr>
          </a:p>
        </p:txBody>
      </p:sp>
      <p:sp>
        <p:nvSpPr>
          <p:cNvPr id="3" name="textruta 2"/>
          <p:cNvSpPr txBox="1"/>
          <p:nvPr/>
        </p:nvSpPr>
        <p:spPr>
          <a:xfrm>
            <a:off x="1143000" y="5589240"/>
            <a:ext cx="6741368" cy="461665"/>
          </a:xfrm>
          <a:prstGeom prst="rect">
            <a:avLst/>
          </a:prstGeom>
          <a:noFill/>
        </p:spPr>
        <p:txBody>
          <a:bodyPr wrap="square" rtlCol="0">
            <a:spAutoFit/>
          </a:bodyPr>
          <a:lstStyle/>
          <a:p>
            <a:r>
              <a:rPr lang="sv-SE" sz="2400" dirty="0" smtClean="0">
                <a:latin typeface="Times New Roman" pitchFamily="18" charset="0"/>
                <a:cs typeface="Times New Roman" pitchFamily="18" charset="0"/>
              </a:rPr>
              <a:t>Daily </a:t>
            </a:r>
            <a:r>
              <a:rPr lang="sv-SE" sz="2400" dirty="0" err="1" smtClean="0">
                <a:latin typeface="Times New Roman" pitchFamily="18" charset="0"/>
                <a:cs typeface="Times New Roman" pitchFamily="18" charset="0"/>
              </a:rPr>
              <a:t>life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exposes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us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mostly</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to</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suprathreshold</a:t>
            </a:r>
            <a:r>
              <a:rPr lang="sv-SE" sz="2400" dirty="0" smtClean="0">
                <a:latin typeface="Times New Roman" pitchFamily="18" charset="0"/>
                <a:cs typeface="Times New Roman" pitchFamily="18" charset="0"/>
              </a:rPr>
              <a:t> stimuli</a:t>
            </a:r>
            <a:endParaRPr lang="sv-SE" sz="2400" dirty="0">
              <a:latin typeface="Times New Roman" pitchFamily="18" charset="0"/>
              <a:cs typeface="Times New Roman" pitchFamily="18" charset="0"/>
            </a:endParaRPr>
          </a:p>
        </p:txBody>
      </p:sp>
    </p:spTree>
    <p:extLst>
      <p:ext uri="{BB962C8B-B14F-4D97-AF65-F5344CB8AC3E}">
        <p14:creationId xmlns:p14="http://schemas.microsoft.com/office/powerpoint/2010/main" val="159506787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2"/>
          <p:cNvSpPr>
            <a:spLocks noGrp="1"/>
          </p:cNvSpPr>
          <p:nvPr>
            <p:ph type="ftr" sz="quarter" idx="11"/>
          </p:nvPr>
        </p:nvSpPr>
        <p:spPr>
          <a:xfrm>
            <a:off x="6011863" y="6237288"/>
            <a:ext cx="2895600" cy="365125"/>
          </a:xfrm>
        </p:spPr>
        <p:txBody>
          <a:bodyPr/>
          <a:lstStyle/>
          <a:p>
            <a:pPr>
              <a:defRPr/>
            </a:pPr>
            <a:r>
              <a:rPr lang="en-US" sz="1600" dirty="0" smtClean="0">
                <a:latin typeface="Times New Roman" pitchFamily="18" charset="0"/>
                <a:cs typeface="Times New Roman" pitchFamily="18" charset="0"/>
              </a:rPr>
              <a:t>Hansson &amp; </a:t>
            </a:r>
            <a:r>
              <a:rPr lang="en-US" sz="1600" dirty="0" err="1" smtClean="0">
                <a:latin typeface="Times New Roman" pitchFamily="18" charset="0"/>
                <a:cs typeface="Times New Roman" pitchFamily="18" charset="0"/>
              </a:rPr>
              <a:t>Lindblom</a:t>
            </a:r>
            <a:r>
              <a:rPr lang="en-US" sz="1600" dirty="0" smtClean="0">
                <a:latin typeface="Times New Roman" pitchFamily="18" charset="0"/>
                <a:cs typeface="Times New Roman" pitchFamily="18" charset="0"/>
              </a:rPr>
              <a:t> 1992</a:t>
            </a:r>
          </a:p>
        </p:txBody>
      </p:sp>
      <p:pic>
        <p:nvPicPr>
          <p:cNvPr id="31747" name="Picture 2"/>
          <p:cNvPicPr>
            <a:picLocks noChangeAspect="1" noChangeArrowheads="1"/>
          </p:cNvPicPr>
          <p:nvPr/>
        </p:nvPicPr>
        <p:blipFill>
          <a:blip r:embed="rId3" cstate="print"/>
          <a:srcRect/>
          <a:stretch>
            <a:fillRect/>
          </a:stretch>
        </p:blipFill>
        <p:spPr bwMode="auto">
          <a:xfrm>
            <a:off x="4140200" y="188913"/>
            <a:ext cx="4786313" cy="5688012"/>
          </a:xfrm>
          <a:prstGeom prst="rect">
            <a:avLst/>
          </a:prstGeom>
          <a:noFill/>
          <a:ln w="9525">
            <a:noFill/>
            <a:miter lim="800000"/>
            <a:headEnd/>
            <a:tailEnd/>
          </a:ln>
        </p:spPr>
      </p:pic>
      <p:sp>
        <p:nvSpPr>
          <p:cNvPr id="31748" name="Text Box 3"/>
          <p:cNvSpPr txBox="1">
            <a:spLocks noChangeArrowheads="1"/>
          </p:cNvSpPr>
          <p:nvPr/>
        </p:nvSpPr>
        <p:spPr bwMode="auto">
          <a:xfrm>
            <a:off x="0" y="1412875"/>
            <a:ext cx="4356100" cy="4770438"/>
          </a:xfrm>
          <a:prstGeom prst="rect">
            <a:avLst/>
          </a:prstGeom>
          <a:noFill/>
          <a:ln w="9525">
            <a:noFill/>
            <a:miter lim="800000"/>
            <a:headEnd/>
            <a:tailEnd/>
          </a:ln>
        </p:spPr>
        <p:txBody>
          <a:bodyPr>
            <a:spAutoFit/>
          </a:bodyPr>
          <a:lstStyle/>
          <a:p>
            <a:pPr>
              <a:spcBef>
                <a:spcPct val="50000"/>
              </a:spcBef>
            </a:pPr>
            <a:r>
              <a:rPr lang="en-US" sz="3200">
                <a:solidFill>
                  <a:srgbClr val="FF6600"/>
                </a:solidFill>
                <a:latin typeface="Times New Roman" pitchFamily="18" charset="0"/>
                <a:cs typeface="Times New Roman" pitchFamily="18" charset="0"/>
              </a:rPr>
              <a:t>Suprathreshold stimuli and magnitude estimation (method of levels):</a:t>
            </a:r>
          </a:p>
          <a:p>
            <a:pPr>
              <a:spcBef>
                <a:spcPct val="50000"/>
              </a:spcBef>
              <a:buFontTx/>
              <a:buChar char="•"/>
            </a:pPr>
            <a:r>
              <a:rPr lang="en-US" sz="3200">
                <a:solidFill>
                  <a:srgbClr val="FF6600"/>
                </a:solidFill>
                <a:latin typeface="Times New Roman" pitchFamily="18" charset="0"/>
                <a:cs typeface="Times New Roman" pitchFamily="18" charset="0"/>
              </a:rPr>
              <a:t>time-consuming </a:t>
            </a:r>
          </a:p>
          <a:p>
            <a:pPr>
              <a:spcBef>
                <a:spcPct val="50000"/>
              </a:spcBef>
              <a:buFontTx/>
              <a:buChar char="•"/>
            </a:pPr>
            <a:r>
              <a:rPr lang="en-US" sz="3200">
                <a:solidFill>
                  <a:srgbClr val="FF6600"/>
                </a:solidFill>
                <a:latin typeface="Times New Roman" pitchFamily="18" charset="0"/>
                <a:cs typeface="Times New Roman" pitchFamily="18" charset="0"/>
              </a:rPr>
              <a:t>not clinically useful at present </a:t>
            </a:r>
          </a:p>
          <a:p>
            <a:pPr>
              <a:spcBef>
                <a:spcPct val="50000"/>
              </a:spcBef>
              <a:buFontTx/>
              <a:buChar char="•"/>
            </a:pPr>
            <a:r>
              <a:rPr lang="en-US" sz="3200">
                <a:solidFill>
                  <a:srgbClr val="FF6600"/>
                </a:solidFill>
                <a:latin typeface="Times New Roman" pitchFamily="18" charset="0"/>
                <a:cs typeface="Times New Roman" pitchFamily="18" charset="0"/>
              </a:rPr>
              <a:t>research approach</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620688"/>
            <a:ext cx="7056784" cy="5262979"/>
          </a:xfrm>
          <a:prstGeom prst="rect">
            <a:avLst/>
          </a:prstGeom>
          <a:noFill/>
        </p:spPr>
        <p:txBody>
          <a:bodyPr wrap="square" rtlCol="0">
            <a:spAutoFit/>
          </a:bodyPr>
          <a:lstStyle/>
          <a:p>
            <a:r>
              <a:rPr lang="en-GB" sz="1600" b="1" dirty="0" smtClean="0">
                <a:solidFill>
                  <a:srgbClr val="FFC000"/>
                </a:solidFill>
                <a:latin typeface="Times New Roman" pitchFamily="18" charset="0"/>
                <a:cs typeface="Times New Roman" pitchFamily="18" charset="0"/>
              </a:rPr>
              <a:t>In the </a:t>
            </a:r>
            <a:r>
              <a:rPr lang="en-GB" sz="1600" b="1" dirty="0" err="1" smtClean="0">
                <a:solidFill>
                  <a:srgbClr val="FFC000"/>
                </a:solidFill>
                <a:latin typeface="Times New Roman" pitchFamily="18" charset="0"/>
                <a:cs typeface="Times New Roman" pitchFamily="18" charset="0"/>
              </a:rPr>
              <a:t>NeP</a:t>
            </a:r>
            <a:r>
              <a:rPr lang="en-GB" sz="1600" b="1" dirty="0" smtClean="0">
                <a:solidFill>
                  <a:srgbClr val="FFC000"/>
                </a:solidFill>
                <a:latin typeface="Times New Roman" pitchFamily="18" charset="0"/>
                <a:cs typeface="Times New Roman" pitchFamily="18" charset="0"/>
              </a:rPr>
              <a:t> literature not so much on symptom/sign reduction and predictors, e.g., :</a:t>
            </a:r>
          </a:p>
          <a:p>
            <a:pPr>
              <a:buFont typeface="Arial" pitchFamily="34" charset="0"/>
              <a:buChar char="•"/>
            </a:pPr>
            <a:endParaRPr lang="en-GB" sz="1400" dirty="0" smtClean="0">
              <a:latin typeface="Times New Roman" pitchFamily="18" charset="0"/>
              <a:cs typeface="Times New Roman" pitchFamily="18" charset="0"/>
            </a:endParaRPr>
          </a:p>
          <a:p>
            <a:pPr>
              <a:buFont typeface="Arial" pitchFamily="34" charset="0"/>
              <a:buChar char="•"/>
            </a:pPr>
            <a:r>
              <a:rPr lang="en-GB" sz="2000" dirty="0" smtClean="0">
                <a:latin typeface="Times New Roman" pitchFamily="18" charset="0"/>
                <a:cs typeface="Times New Roman" pitchFamily="18" charset="0"/>
              </a:rPr>
              <a:t>Patients with </a:t>
            </a:r>
            <a:r>
              <a:rPr lang="en-GB" sz="2000" dirty="0" err="1" smtClean="0">
                <a:latin typeface="Times New Roman" pitchFamily="18" charset="0"/>
                <a:cs typeface="Times New Roman" pitchFamily="18" charset="0"/>
              </a:rPr>
              <a:t>dma</a:t>
            </a:r>
            <a:r>
              <a:rPr lang="en-GB" sz="2000" dirty="0" smtClean="0">
                <a:latin typeface="Times New Roman" pitchFamily="18" charset="0"/>
                <a:cs typeface="Times New Roman" pitchFamily="18" charset="0"/>
              </a:rPr>
              <a:t>/</a:t>
            </a:r>
            <a:r>
              <a:rPr lang="en-GB" sz="2000" dirty="0" err="1" smtClean="0">
                <a:latin typeface="Times New Roman" pitchFamily="18" charset="0"/>
                <a:cs typeface="Times New Roman" pitchFamily="18" charset="0"/>
              </a:rPr>
              <a:t>sma</a:t>
            </a:r>
            <a:r>
              <a:rPr lang="en-GB" sz="2000" dirty="0" smtClean="0">
                <a:latin typeface="Times New Roman" pitchFamily="18" charset="0"/>
                <a:cs typeface="Times New Roman" pitchFamily="18" charset="0"/>
              </a:rPr>
              <a:t> better responders to </a:t>
            </a:r>
            <a:r>
              <a:rPr lang="en-GB" sz="2000" dirty="0" err="1" smtClean="0">
                <a:latin typeface="Times New Roman" pitchFamily="18" charset="0"/>
                <a:cs typeface="Times New Roman" pitchFamily="18" charset="0"/>
              </a:rPr>
              <a:t>lidocaine</a:t>
            </a:r>
            <a:r>
              <a:rPr lang="en-GB" sz="2000" dirty="0" smtClean="0">
                <a:latin typeface="Times New Roman" pitchFamily="18" charset="0"/>
                <a:cs typeface="Times New Roman" pitchFamily="18" charset="0"/>
              </a:rPr>
              <a:t>/</a:t>
            </a:r>
            <a:r>
              <a:rPr lang="en-GB" sz="2000" dirty="0" err="1" smtClean="0">
                <a:latin typeface="Times New Roman" pitchFamily="18" charset="0"/>
                <a:cs typeface="Times New Roman" pitchFamily="18" charset="0"/>
              </a:rPr>
              <a:t>lamotrigine</a:t>
            </a:r>
            <a:r>
              <a:rPr lang="en-GB" sz="2000" dirty="0" smtClean="0">
                <a:latin typeface="Times New Roman" pitchFamily="18" charset="0"/>
                <a:cs typeface="Times New Roman" pitchFamily="18" charset="0"/>
              </a:rPr>
              <a:t> than without (</a:t>
            </a:r>
            <a:r>
              <a:rPr lang="en-GB" sz="2000" dirty="0" err="1" smtClean="0">
                <a:latin typeface="Times New Roman" pitchFamily="18" charset="0"/>
                <a:cs typeface="Times New Roman" pitchFamily="18" charset="0"/>
              </a:rPr>
              <a:t>Attal</a:t>
            </a:r>
            <a:r>
              <a:rPr lang="en-GB" sz="2000" dirty="0" smtClean="0">
                <a:latin typeface="Times New Roman" pitchFamily="18" charset="0"/>
                <a:cs typeface="Times New Roman" pitchFamily="18" charset="0"/>
              </a:rPr>
              <a:t> et al. 2004; </a:t>
            </a:r>
            <a:r>
              <a:rPr lang="en-GB" sz="2000" dirty="0" err="1" smtClean="0">
                <a:latin typeface="Times New Roman" pitchFamily="18" charset="0"/>
                <a:cs typeface="Times New Roman" pitchFamily="18" charset="0"/>
              </a:rPr>
              <a:t>Finnerup</a:t>
            </a:r>
            <a:r>
              <a:rPr lang="en-GB" sz="2000" dirty="0" smtClean="0">
                <a:latin typeface="Times New Roman" pitchFamily="18" charset="0"/>
                <a:cs typeface="Times New Roman" pitchFamily="18" charset="0"/>
              </a:rPr>
              <a:t> et al. 2002)</a:t>
            </a:r>
          </a:p>
          <a:p>
            <a:pPr>
              <a:buFont typeface="Arial" pitchFamily="34" charset="0"/>
              <a:buChar char="•"/>
            </a:pPr>
            <a:r>
              <a:rPr lang="en-GB" sz="2000" dirty="0" smtClean="0">
                <a:latin typeface="Times New Roman" pitchFamily="18" charset="0"/>
                <a:cs typeface="Times New Roman" pitchFamily="18" charset="0"/>
              </a:rPr>
              <a:t>Cold hypoesthesia predicted response to epidural steroids in PHN (Schiff et al. 2003)</a:t>
            </a:r>
          </a:p>
          <a:p>
            <a:pPr>
              <a:buFont typeface="Arial" pitchFamily="34" charset="0"/>
              <a:buChar char="•"/>
            </a:pPr>
            <a:r>
              <a:rPr lang="en-GB" sz="2000" dirty="0" err="1" smtClean="0">
                <a:latin typeface="Times New Roman" pitchFamily="18" charset="0"/>
                <a:cs typeface="Times New Roman" pitchFamily="18" charset="0"/>
              </a:rPr>
              <a:t>Pregabalin</a:t>
            </a:r>
            <a:r>
              <a:rPr lang="en-GB" sz="2000" dirty="0" smtClean="0">
                <a:latin typeface="Times New Roman" pitchFamily="18" charset="0"/>
                <a:cs typeface="Times New Roman" pitchFamily="18" charset="0"/>
              </a:rPr>
              <a:t> superior to placebo in HIV neuropathy if patient reports mechanical </a:t>
            </a:r>
            <a:r>
              <a:rPr lang="en-GB" sz="2000" dirty="0" err="1" smtClean="0">
                <a:latin typeface="Times New Roman" pitchFamily="18" charset="0"/>
                <a:cs typeface="Times New Roman" pitchFamily="18" charset="0"/>
              </a:rPr>
              <a:t>punctate</a:t>
            </a:r>
            <a:r>
              <a:rPr lang="en-GB" sz="2000" dirty="0" smtClean="0">
                <a:latin typeface="Times New Roman" pitchFamily="18" charset="0"/>
                <a:cs typeface="Times New Roman" pitchFamily="18" charset="0"/>
              </a:rPr>
              <a:t> </a:t>
            </a:r>
            <a:r>
              <a:rPr lang="en-GB" sz="2000" dirty="0" err="1" smtClean="0">
                <a:latin typeface="Times New Roman" pitchFamily="18" charset="0"/>
                <a:cs typeface="Times New Roman" pitchFamily="18" charset="0"/>
              </a:rPr>
              <a:t>hyperalgesia</a:t>
            </a:r>
            <a:r>
              <a:rPr lang="en-GB" sz="2000" dirty="0" smtClean="0">
                <a:latin typeface="Times New Roman" pitchFamily="18" charset="0"/>
                <a:cs typeface="Times New Roman" pitchFamily="18" charset="0"/>
              </a:rPr>
              <a:t> Simpson et al. 2010)</a:t>
            </a:r>
          </a:p>
          <a:p>
            <a:pPr>
              <a:buFont typeface="Arial" pitchFamily="34" charset="0"/>
              <a:buChar char="•"/>
            </a:pPr>
            <a:r>
              <a:rPr lang="en-GB" sz="2000" dirty="0" smtClean="0">
                <a:latin typeface="Times New Roman" pitchFamily="18" charset="0"/>
                <a:cs typeface="Times New Roman" pitchFamily="18" charset="0"/>
              </a:rPr>
              <a:t>Preserved thermal sensation was associated with better response in </a:t>
            </a:r>
            <a:r>
              <a:rPr lang="en-GB" sz="2000" dirty="0" err="1" smtClean="0">
                <a:latin typeface="Times New Roman" pitchFamily="18" charset="0"/>
                <a:cs typeface="Times New Roman" pitchFamily="18" charset="0"/>
              </a:rPr>
              <a:t>PNeP</a:t>
            </a:r>
            <a:r>
              <a:rPr lang="en-GB" sz="2000" dirty="0" smtClean="0">
                <a:latin typeface="Times New Roman" pitchFamily="18" charset="0"/>
                <a:cs typeface="Times New Roman" pitchFamily="18" charset="0"/>
              </a:rPr>
              <a:t> to </a:t>
            </a:r>
            <a:r>
              <a:rPr lang="en-GB" sz="2000" dirty="0" err="1" smtClean="0">
                <a:latin typeface="Times New Roman" pitchFamily="18" charset="0"/>
                <a:cs typeface="Times New Roman" pitchFamily="18" charset="0"/>
              </a:rPr>
              <a:t>botulinum</a:t>
            </a:r>
            <a:r>
              <a:rPr lang="en-GB" sz="2000" dirty="0" smtClean="0">
                <a:latin typeface="Times New Roman" pitchFamily="18" charset="0"/>
                <a:cs typeface="Times New Roman" pitchFamily="18" charset="0"/>
              </a:rPr>
              <a:t> toxin A (</a:t>
            </a:r>
            <a:r>
              <a:rPr lang="en-GB" sz="2000" dirty="0" err="1" smtClean="0">
                <a:latin typeface="Times New Roman" pitchFamily="18" charset="0"/>
                <a:cs typeface="Times New Roman" pitchFamily="18" charset="0"/>
              </a:rPr>
              <a:t>Ranoux</a:t>
            </a:r>
            <a:r>
              <a:rPr lang="en-GB" sz="2000" dirty="0" smtClean="0">
                <a:latin typeface="Times New Roman" pitchFamily="18" charset="0"/>
                <a:cs typeface="Times New Roman" pitchFamily="18" charset="0"/>
              </a:rPr>
              <a:t> et al. 2008) and in </a:t>
            </a:r>
            <a:r>
              <a:rPr lang="en-GB" sz="2000" dirty="0" err="1" smtClean="0">
                <a:latin typeface="Times New Roman" pitchFamily="18" charset="0"/>
                <a:cs typeface="Times New Roman" pitchFamily="18" charset="0"/>
              </a:rPr>
              <a:t>CNeP</a:t>
            </a:r>
            <a:r>
              <a:rPr lang="en-GB" sz="2000" dirty="0" smtClean="0">
                <a:latin typeface="Times New Roman" pitchFamily="18" charset="0"/>
                <a:cs typeface="Times New Roman" pitchFamily="18" charset="0"/>
              </a:rPr>
              <a:t> to electrical MCS (</a:t>
            </a:r>
            <a:r>
              <a:rPr lang="en-GB" sz="2000" dirty="0" err="1" smtClean="0">
                <a:latin typeface="Times New Roman" pitchFamily="18" charset="0"/>
                <a:cs typeface="Times New Roman" pitchFamily="18" charset="0"/>
              </a:rPr>
              <a:t>Drouot</a:t>
            </a:r>
            <a:r>
              <a:rPr lang="en-GB" sz="2000" dirty="0" smtClean="0">
                <a:latin typeface="Times New Roman" pitchFamily="18" charset="0"/>
                <a:cs typeface="Times New Roman" pitchFamily="18" charset="0"/>
              </a:rPr>
              <a:t> et al. 2002)</a:t>
            </a:r>
          </a:p>
          <a:p>
            <a:pPr>
              <a:buFont typeface="Arial" pitchFamily="34" charset="0"/>
              <a:buChar char="•"/>
            </a:pPr>
            <a:r>
              <a:rPr lang="en-GB" sz="2000" dirty="0" smtClean="0">
                <a:latin typeface="Times New Roman" pitchFamily="18" charset="0"/>
                <a:cs typeface="Times New Roman" pitchFamily="18" charset="0"/>
              </a:rPr>
              <a:t>Loss of heat pain sensitivity was predictive of response to </a:t>
            </a:r>
            <a:r>
              <a:rPr lang="en-GB" sz="2000" dirty="0" err="1" smtClean="0">
                <a:latin typeface="Times New Roman" pitchFamily="18" charset="0"/>
                <a:cs typeface="Times New Roman" pitchFamily="18" charset="0"/>
              </a:rPr>
              <a:t>opioids</a:t>
            </a:r>
            <a:r>
              <a:rPr lang="en-GB" sz="2000" dirty="0" smtClean="0">
                <a:latin typeface="Times New Roman" pitchFamily="18" charset="0"/>
                <a:cs typeface="Times New Roman" pitchFamily="18" charset="0"/>
              </a:rPr>
              <a:t> in PHN (Edwards et al. 2010)</a:t>
            </a:r>
          </a:p>
          <a:p>
            <a:pPr>
              <a:buFont typeface="Arial" pitchFamily="34" charset="0"/>
              <a:buChar char="•"/>
            </a:pPr>
            <a:r>
              <a:rPr lang="en-GB" sz="2000" dirty="0" smtClean="0">
                <a:latin typeface="Times New Roman" pitchFamily="18" charset="0"/>
                <a:cs typeface="Times New Roman" pitchFamily="18" charset="0"/>
              </a:rPr>
              <a:t>Also studies that failed to show an association between efficacy and sensory abnormalities</a:t>
            </a:r>
          </a:p>
          <a:p>
            <a:pPr>
              <a:buFont typeface="Arial" pitchFamily="34" charset="0"/>
              <a:buChar char="•"/>
            </a:pPr>
            <a:r>
              <a:rPr lang="en-GB" sz="2000" dirty="0" smtClean="0">
                <a:latin typeface="Times New Roman" pitchFamily="18" charset="0"/>
                <a:cs typeface="Times New Roman" pitchFamily="18" charset="0"/>
              </a:rPr>
              <a:t>All small studies</a:t>
            </a:r>
            <a:endParaRPr lang="sv-SE" sz="2000" dirty="0" smtClean="0">
              <a:latin typeface="Times New Roman" pitchFamily="18" charset="0"/>
              <a:cs typeface="Times New Roman" pitchFamily="18" charset="0"/>
            </a:endParaRPr>
          </a:p>
          <a:p>
            <a:endParaRPr lang="sv-SE" sz="1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7749409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11560" y="271582"/>
            <a:ext cx="7920880" cy="6586418"/>
          </a:xfrm>
          <a:prstGeom prst="rect">
            <a:avLst/>
          </a:prstGeom>
          <a:noFill/>
        </p:spPr>
        <p:txBody>
          <a:bodyPr wrap="square" rtlCol="0">
            <a:spAutoFit/>
          </a:bodyPr>
          <a:lstStyle/>
          <a:p>
            <a:pPr marL="285750" lvl="0" indent="-285750">
              <a:buFont typeface="Arial" pitchFamily="34" charset="0"/>
              <a:buChar char="•"/>
            </a:pPr>
            <a:endParaRPr lang="sv-SE" dirty="0" smtClean="0"/>
          </a:p>
          <a:p>
            <a:pPr lvl="0"/>
            <a:r>
              <a:rPr lang="sv-SE" sz="2400" dirty="0" smtClean="0">
                <a:solidFill>
                  <a:srgbClr val="FFC000"/>
                </a:solidFill>
                <a:latin typeface="Times New Roman" pitchFamily="18" charset="0"/>
                <a:cs typeface="Times New Roman" pitchFamily="18" charset="0"/>
              </a:rPr>
              <a:t>		</a:t>
            </a:r>
            <a:r>
              <a:rPr lang="sv-SE" sz="2400" dirty="0" err="1" smtClean="0">
                <a:solidFill>
                  <a:srgbClr val="FFC000"/>
                </a:solidFill>
                <a:latin typeface="Times New Roman" pitchFamily="18" charset="0"/>
                <a:cs typeface="Times New Roman" pitchFamily="18" charset="0"/>
              </a:rPr>
              <a:t>What</a:t>
            </a:r>
            <a:r>
              <a:rPr lang="sv-SE" sz="2400" dirty="0" smtClean="0">
                <a:solidFill>
                  <a:srgbClr val="FFC000"/>
                </a:solidFill>
                <a:latin typeface="Times New Roman" pitchFamily="18" charset="0"/>
                <a:cs typeface="Times New Roman" pitchFamily="18" charset="0"/>
              </a:rPr>
              <a:t> to </a:t>
            </a:r>
            <a:r>
              <a:rPr lang="sv-SE" sz="2400" dirty="0" err="1" smtClean="0">
                <a:solidFill>
                  <a:srgbClr val="FFC000"/>
                </a:solidFill>
                <a:latin typeface="Times New Roman" pitchFamily="18" charset="0"/>
                <a:cs typeface="Times New Roman" pitchFamily="18" charset="0"/>
              </a:rPr>
              <a:t>do</a:t>
            </a:r>
            <a:r>
              <a:rPr lang="sv-SE" sz="2400" dirty="0" smtClean="0">
                <a:solidFill>
                  <a:srgbClr val="FFC000"/>
                </a:solidFill>
                <a:latin typeface="Times New Roman" pitchFamily="18" charset="0"/>
                <a:cs typeface="Times New Roman" pitchFamily="18" charset="0"/>
              </a:rPr>
              <a:t> and </a:t>
            </a:r>
            <a:r>
              <a:rPr lang="sv-SE" sz="2400" dirty="0" err="1" smtClean="0">
                <a:solidFill>
                  <a:srgbClr val="FFC000"/>
                </a:solidFill>
                <a:latin typeface="Times New Roman" pitchFamily="18" charset="0"/>
                <a:cs typeface="Times New Roman" pitchFamily="18" charset="0"/>
              </a:rPr>
              <a:t>where</a:t>
            </a:r>
            <a:r>
              <a:rPr lang="sv-SE" sz="2400" dirty="0" smtClean="0">
                <a:solidFill>
                  <a:srgbClr val="FFC000"/>
                </a:solidFill>
                <a:latin typeface="Times New Roman" pitchFamily="18" charset="0"/>
                <a:cs typeface="Times New Roman" pitchFamily="18" charset="0"/>
              </a:rPr>
              <a:t>?</a:t>
            </a:r>
          </a:p>
          <a:p>
            <a:pPr marL="342900" lvl="0" indent="-342900">
              <a:buFont typeface="Arial" pitchFamily="34" charset="0"/>
              <a:buChar char="•"/>
            </a:pPr>
            <a:endParaRPr lang="sv-SE" sz="2000" dirty="0" smtClean="0">
              <a:latin typeface="Times New Roman" pitchFamily="18" charset="0"/>
              <a:cs typeface="Times New Roman" pitchFamily="18" charset="0"/>
            </a:endParaRPr>
          </a:p>
          <a:p>
            <a:pPr marL="285750" lvl="0" indent="-285750">
              <a:buFont typeface="Arial" pitchFamily="34" charset="0"/>
              <a:buChar char="•"/>
            </a:pPr>
            <a:endParaRPr lang="sv-SE" sz="1600" dirty="0" smtClean="0">
              <a:latin typeface="Times New Roman" pitchFamily="18" charset="0"/>
              <a:cs typeface="Times New Roman" pitchFamily="18" charset="0"/>
            </a:endParaRPr>
          </a:p>
          <a:p>
            <a:pPr marL="342900" indent="-342900">
              <a:buFont typeface="Arial" pitchFamily="34" charset="0"/>
              <a:buChar char="•"/>
            </a:pPr>
            <a:r>
              <a:rPr lang="sv-SE" sz="2400" dirty="0" err="1" smtClean="0">
                <a:latin typeface="Times New Roman" pitchFamily="18" charset="0"/>
                <a:cs typeface="Times New Roman" pitchFamily="18" charset="0"/>
              </a:rPr>
              <a:t>Remote</a:t>
            </a:r>
            <a:r>
              <a:rPr lang="sv-SE" sz="2400" dirty="0" smtClean="0">
                <a:latin typeface="Times New Roman" pitchFamily="18" charset="0"/>
                <a:cs typeface="Times New Roman" pitchFamily="18" charset="0"/>
              </a:rPr>
              <a:t> area to test for </a:t>
            </a:r>
            <a:r>
              <a:rPr lang="sv-SE" sz="2400" dirty="0" err="1" smtClean="0">
                <a:latin typeface="Times New Roman" pitchFamily="18" charset="0"/>
                <a:cs typeface="Times New Roman" pitchFamily="18" charset="0"/>
              </a:rPr>
              <a:t>cognitive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emotional</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sensitization</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umbrella</a:t>
            </a:r>
            <a:r>
              <a:rPr lang="sv-SE" sz="2400" dirty="0" smtClean="0">
                <a:latin typeface="Times New Roman" pitchFamily="18" charset="0"/>
                <a:cs typeface="Times New Roman" pitchFamily="18" charset="0"/>
              </a:rPr>
              <a:t> term for </a:t>
            </a:r>
            <a:r>
              <a:rPr lang="sv-SE" sz="2400" dirty="0" err="1" smtClean="0">
                <a:latin typeface="Times New Roman" pitchFamily="18" charset="0"/>
                <a:cs typeface="Times New Roman" pitchFamily="18" charset="0"/>
              </a:rPr>
              <a:t>hypervigilance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increased</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attention</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cognitive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bias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etc</a:t>
            </a:r>
            <a:r>
              <a:rPr lang="sv-SE" sz="2400" dirty="0" smtClean="0">
                <a:latin typeface="Times New Roman" pitchFamily="18" charset="0"/>
                <a:cs typeface="Times New Roman" pitchFamily="18" charset="0"/>
              </a:rPr>
              <a:t>)?</a:t>
            </a:r>
          </a:p>
          <a:p>
            <a:pPr marL="342900" lvl="0" indent="-342900">
              <a:buFont typeface="Arial" pitchFamily="34" charset="0"/>
              <a:buChar char="•"/>
            </a:pPr>
            <a:endParaRPr lang="sv-SE" sz="2400" dirty="0" smtClean="0">
              <a:latin typeface="Times New Roman" pitchFamily="18" charset="0"/>
              <a:cs typeface="Times New Roman" pitchFamily="18" charset="0"/>
            </a:endParaRPr>
          </a:p>
          <a:p>
            <a:pPr marL="342900" lvl="0" indent="-342900">
              <a:buFont typeface="Arial" pitchFamily="34" charset="0"/>
              <a:buChar char="•"/>
            </a:pPr>
            <a:r>
              <a:rPr lang="sv-SE" sz="2400" dirty="0" smtClean="0">
                <a:latin typeface="Times New Roman" pitchFamily="18" charset="0"/>
                <a:cs typeface="Times New Roman" pitchFamily="18" charset="0"/>
              </a:rPr>
              <a:t>Test </a:t>
            </a:r>
            <a:r>
              <a:rPr lang="sv-SE" sz="2400" dirty="0">
                <a:latin typeface="Times New Roman" pitchFamily="18" charset="0"/>
                <a:cs typeface="Times New Roman" pitchFamily="18" charset="0"/>
              </a:rPr>
              <a:t>for CPM </a:t>
            </a:r>
            <a:r>
              <a:rPr lang="sv-SE" sz="2400" dirty="0" err="1" smtClean="0">
                <a:latin typeface="Times New Roman" pitchFamily="18" charset="0"/>
                <a:cs typeface="Times New Roman" pitchFamily="18" charset="0"/>
              </a:rPr>
              <a:t>deficiences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if</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drug</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mechanism</a:t>
            </a:r>
            <a:r>
              <a:rPr lang="sv-SE" sz="2400" dirty="0" smtClean="0">
                <a:latin typeface="Times New Roman" pitchFamily="18" charset="0"/>
                <a:cs typeface="Times New Roman" pitchFamily="18" charset="0"/>
              </a:rPr>
              <a:t> of action provides a </a:t>
            </a:r>
            <a:r>
              <a:rPr lang="sv-SE" sz="2400" dirty="0" err="1" smtClean="0">
                <a:latin typeface="Times New Roman" pitchFamily="18" charset="0"/>
                <a:cs typeface="Times New Roman" pitchFamily="18" charset="0"/>
              </a:rPr>
              <a:t>rationale</a:t>
            </a:r>
            <a:r>
              <a:rPr lang="sv-SE" sz="2400" dirty="0" smtClean="0">
                <a:latin typeface="Times New Roman" pitchFamily="18" charset="0"/>
                <a:cs typeface="Times New Roman" pitchFamily="18" charset="0"/>
              </a:rPr>
              <a:t>? </a:t>
            </a:r>
            <a:endParaRPr lang="sv-SE" sz="2400" dirty="0">
              <a:latin typeface="Times New Roman" pitchFamily="18" charset="0"/>
              <a:cs typeface="Times New Roman" pitchFamily="18" charset="0"/>
            </a:endParaRPr>
          </a:p>
          <a:p>
            <a:pPr marL="342900" lvl="0" indent="-342900">
              <a:buFont typeface="Arial" pitchFamily="34" charset="0"/>
              <a:buChar char="•"/>
            </a:pPr>
            <a:endParaRPr lang="sv-SE" sz="2400" dirty="0" smtClean="0">
              <a:latin typeface="Times New Roman" pitchFamily="18" charset="0"/>
              <a:cs typeface="Times New Roman" pitchFamily="18" charset="0"/>
            </a:endParaRPr>
          </a:p>
          <a:p>
            <a:pPr marL="342900" indent="-342900">
              <a:buFont typeface="Arial" pitchFamily="34" charset="0"/>
              <a:buChar char="•"/>
            </a:pPr>
            <a:r>
              <a:rPr lang="sv-SE" sz="2400" dirty="0" smtClean="0">
                <a:latin typeface="Times New Roman" pitchFamily="18" charset="0"/>
                <a:cs typeface="Times New Roman" pitchFamily="18" charset="0"/>
              </a:rPr>
              <a:t>HPT</a:t>
            </a:r>
            <a:r>
              <a:rPr lang="sv-SE" sz="2400" dirty="0">
                <a:latin typeface="Times New Roman" pitchFamily="18" charset="0"/>
                <a:cs typeface="Times New Roman" pitchFamily="18" charset="0"/>
              </a:rPr>
              <a:t>, </a:t>
            </a:r>
            <a:r>
              <a:rPr lang="sv-SE" sz="2400" dirty="0" smtClean="0">
                <a:latin typeface="Times New Roman" pitchFamily="18" charset="0"/>
                <a:cs typeface="Times New Roman" pitchFamily="18" charset="0"/>
              </a:rPr>
              <a:t>CPT (?), </a:t>
            </a:r>
            <a:r>
              <a:rPr lang="sv-SE" sz="2400" dirty="0" err="1" smtClean="0">
                <a:latin typeface="Times New Roman" pitchFamily="18" charset="0"/>
                <a:cs typeface="Times New Roman" pitchFamily="18" charset="0"/>
              </a:rPr>
              <a:t>weighted</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needles</a:t>
            </a:r>
            <a:r>
              <a:rPr lang="sv-SE" sz="2400" dirty="0" smtClean="0">
                <a:latin typeface="Times New Roman" pitchFamily="18" charset="0"/>
                <a:cs typeface="Times New Roman" pitchFamily="18" charset="0"/>
              </a:rPr>
              <a:t>, </a:t>
            </a:r>
            <a:r>
              <a:rPr lang="sv-SE" sz="2400" dirty="0" err="1">
                <a:latin typeface="Times New Roman" pitchFamily="18" charset="0"/>
                <a:cs typeface="Times New Roman" pitchFamily="18" charset="0"/>
              </a:rPr>
              <a:t>brushing</a:t>
            </a:r>
            <a:r>
              <a:rPr lang="sv-SE" sz="2400" dirty="0">
                <a:latin typeface="Times New Roman" pitchFamily="18" charset="0"/>
                <a:cs typeface="Times New Roman" pitchFamily="18" charset="0"/>
              </a:rPr>
              <a:t>, pressure, and </a:t>
            </a:r>
            <a:r>
              <a:rPr lang="sv-SE" sz="2400" dirty="0" err="1" smtClean="0">
                <a:latin typeface="Times New Roman" pitchFamily="18" charset="0"/>
                <a:cs typeface="Times New Roman" pitchFamily="18" charset="0"/>
              </a:rPr>
              <a:t>also</a:t>
            </a:r>
            <a:r>
              <a:rPr lang="sv-SE" sz="2400" dirty="0" smtClean="0">
                <a:latin typeface="Times New Roman" pitchFamily="18" charset="0"/>
                <a:cs typeface="Times New Roman" pitchFamily="18" charset="0"/>
              </a:rPr>
              <a:t> </a:t>
            </a:r>
            <a:r>
              <a:rPr lang="sv-SE" sz="2400" dirty="0" err="1">
                <a:latin typeface="Times New Roman" pitchFamily="18" charset="0"/>
                <a:cs typeface="Times New Roman" pitchFamily="18" charset="0"/>
              </a:rPr>
              <a:t>suprathreshold</a:t>
            </a:r>
            <a:r>
              <a:rPr lang="sv-SE" sz="2400" dirty="0">
                <a:latin typeface="Times New Roman" pitchFamily="18" charset="0"/>
                <a:cs typeface="Times New Roman" pitchFamily="18" charset="0"/>
              </a:rPr>
              <a:t> stimuli (stimulus </a:t>
            </a:r>
            <a:r>
              <a:rPr lang="sv-SE" sz="2400" dirty="0" err="1">
                <a:latin typeface="Times New Roman" pitchFamily="18" charset="0"/>
                <a:cs typeface="Times New Roman" pitchFamily="18" charset="0"/>
              </a:rPr>
              <a:t>response</a:t>
            </a:r>
            <a:r>
              <a:rPr lang="sv-SE" sz="2400" dirty="0">
                <a:latin typeface="Times New Roman" pitchFamily="18" charset="0"/>
                <a:cs typeface="Times New Roman" pitchFamily="18" charset="0"/>
              </a:rPr>
              <a:t> </a:t>
            </a:r>
            <a:r>
              <a:rPr lang="sv-SE" sz="2400" dirty="0" err="1">
                <a:latin typeface="Times New Roman" pitchFamily="18" charset="0"/>
                <a:cs typeface="Times New Roman" pitchFamily="18" charset="0"/>
              </a:rPr>
              <a:t>function</a:t>
            </a:r>
            <a:r>
              <a:rPr lang="sv-SE" sz="2400" dirty="0">
                <a:latin typeface="Times New Roman" pitchFamily="18" charset="0"/>
                <a:cs typeface="Times New Roman" pitchFamily="18" charset="0"/>
              </a:rPr>
              <a:t>) </a:t>
            </a:r>
            <a:r>
              <a:rPr lang="sv-SE" sz="2400" dirty="0" err="1" smtClean="0">
                <a:latin typeface="Times New Roman" pitchFamily="18" charset="0"/>
                <a:cs typeface="Times New Roman" pitchFamily="18" charset="0"/>
              </a:rPr>
              <a:t>when</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applicable</a:t>
            </a:r>
            <a:r>
              <a:rPr lang="sv-SE" sz="2400" dirty="0" smtClean="0">
                <a:latin typeface="Times New Roman" pitchFamily="18" charset="0"/>
                <a:cs typeface="Times New Roman" pitchFamily="18" charset="0"/>
              </a:rPr>
              <a:t> and </a:t>
            </a:r>
            <a:r>
              <a:rPr lang="sv-SE" sz="2400" dirty="0">
                <a:latin typeface="Times New Roman" pitchFamily="18" charset="0"/>
                <a:cs typeface="Times New Roman" pitchFamily="18" charset="0"/>
              </a:rPr>
              <a:t>repetitive stimulation (temporal summation</a:t>
            </a:r>
            <a:r>
              <a:rPr lang="sv-SE" sz="2400" dirty="0" smtClean="0">
                <a:latin typeface="Times New Roman" pitchFamily="18" charset="0"/>
                <a:cs typeface="Times New Roman" pitchFamily="18" charset="0"/>
              </a:rPr>
              <a:t>). </a:t>
            </a:r>
          </a:p>
          <a:p>
            <a:pPr marL="342900" indent="-342900">
              <a:buFont typeface="Arial" pitchFamily="34" charset="0"/>
              <a:buChar char="•"/>
            </a:pPr>
            <a:endParaRPr lang="sv-SE" sz="2400" dirty="0" smtClean="0">
              <a:latin typeface="Times New Roman" pitchFamily="18" charset="0"/>
              <a:cs typeface="Times New Roman" pitchFamily="18" charset="0"/>
            </a:endParaRPr>
          </a:p>
          <a:p>
            <a:pPr marL="342900" indent="-342900">
              <a:buFont typeface="Arial" pitchFamily="34" charset="0"/>
              <a:buChar char="•"/>
            </a:pPr>
            <a:r>
              <a:rPr lang="sv-SE" sz="2400" dirty="0" err="1" smtClean="0">
                <a:latin typeface="Times New Roman" pitchFamily="18" charset="0"/>
                <a:cs typeface="Times New Roman" pitchFamily="18" charset="0"/>
              </a:rPr>
              <a:t>Nociceptive</a:t>
            </a:r>
            <a:r>
              <a:rPr lang="sv-SE" sz="2400" dirty="0" smtClean="0">
                <a:latin typeface="Times New Roman" pitchFamily="18" charset="0"/>
                <a:cs typeface="Times New Roman" pitchFamily="18" charset="0"/>
              </a:rPr>
              <a:t> and </a:t>
            </a:r>
            <a:r>
              <a:rPr lang="sv-SE" sz="2400" dirty="0" err="1" smtClean="0">
                <a:latin typeface="Times New Roman" pitchFamily="18" charset="0"/>
                <a:cs typeface="Times New Roman" pitchFamily="18" charset="0"/>
              </a:rPr>
              <a:t>non-nociceptive</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conditions</a:t>
            </a:r>
            <a:r>
              <a:rPr lang="sv-SE" sz="2400" dirty="0" smtClean="0">
                <a:latin typeface="Times New Roman" pitchFamily="18" charset="0"/>
                <a:cs typeface="Times New Roman" pitchFamily="18" charset="0"/>
              </a:rPr>
              <a:t>? </a:t>
            </a:r>
            <a:r>
              <a:rPr lang="sv-SE" sz="2400" dirty="0" err="1" smtClean="0">
                <a:latin typeface="Times New Roman" pitchFamily="18" charset="0"/>
                <a:cs typeface="Times New Roman" pitchFamily="18" charset="0"/>
              </a:rPr>
              <a:t>Idiopathic</a:t>
            </a:r>
            <a:r>
              <a:rPr lang="sv-SE" sz="2400" dirty="0" smtClean="0">
                <a:latin typeface="Times New Roman" pitchFamily="18" charset="0"/>
                <a:cs typeface="Times New Roman" pitchFamily="18" charset="0"/>
              </a:rPr>
              <a:t>?</a:t>
            </a:r>
          </a:p>
          <a:p>
            <a:pPr marL="285750" lvl="0" indent="-285750">
              <a:buFont typeface="Arial" pitchFamily="34" charset="0"/>
              <a:buChar char="•"/>
            </a:pPr>
            <a:endParaRPr lang="sv-SE" sz="1600" dirty="0">
              <a:latin typeface="Times New Roman" pitchFamily="18" charset="0"/>
              <a:cs typeface="Times New Roman" pitchFamily="18" charset="0"/>
            </a:endParaRPr>
          </a:p>
          <a:p>
            <a:pPr marL="285750" indent="-285750">
              <a:buFont typeface="Arial" pitchFamily="34" charset="0"/>
              <a:buChar char="•"/>
            </a:pPr>
            <a:endParaRPr lang="sv-SE" sz="1600" dirty="0">
              <a:latin typeface="Times New Roman" pitchFamily="18" charset="0"/>
              <a:cs typeface="Times New Roman" pitchFamily="18" charset="0"/>
            </a:endParaRPr>
          </a:p>
        </p:txBody>
      </p:sp>
    </p:spTree>
    <p:extLst>
      <p:ext uri="{BB962C8B-B14F-4D97-AF65-F5344CB8AC3E}">
        <p14:creationId xmlns:p14="http://schemas.microsoft.com/office/powerpoint/2010/main" val="945633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786" name="Object 2"/>
          <p:cNvGraphicFramePr>
            <a:graphicFrameLocks noChangeAspect="1"/>
          </p:cNvGraphicFramePr>
          <p:nvPr/>
        </p:nvGraphicFramePr>
        <p:xfrm>
          <a:off x="900113" y="1174750"/>
          <a:ext cx="7488237" cy="4856163"/>
        </p:xfrm>
        <a:graphic>
          <a:graphicData uri="http://schemas.openxmlformats.org/presentationml/2006/ole">
            <mc:AlternateContent xmlns:mc="http://schemas.openxmlformats.org/markup-compatibility/2006">
              <mc:Choice xmlns:v="urn:schemas-microsoft-com:vml" Requires="v">
                <p:oleObj spid="_x0000_s88100" name="Dokument" r:id="rId3" imgW="6076188" imgH="3944112" progId="Word.Document.8">
                  <p:embed/>
                </p:oleObj>
              </mc:Choice>
              <mc:Fallback>
                <p:oleObj name="Dokument" r:id="rId3" imgW="6076188" imgH="3944112" progId="Word.Document.8">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74750"/>
                        <a:ext cx="7488237" cy="4856163"/>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Text Box 3"/>
          <p:cNvSpPr txBox="1">
            <a:spLocks noChangeArrowheads="1"/>
          </p:cNvSpPr>
          <p:nvPr/>
        </p:nvSpPr>
        <p:spPr bwMode="auto">
          <a:xfrm>
            <a:off x="323850" y="260350"/>
            <a:ext cx="8640638" cy="830997"/>
          </a:xfrm>
          <a:prstGeom prst="rect">
            <a:avLst/>
          </a:prstGeom>
          <a:noFill/>
          <a:ln w="12700">
            <a:noFill/>
            <a:miter lim="800000"/>
            <a:headEnd type="none" w="sm" len="sm"/>
            <a:tailEnd type="none" w="sm" len="sm"/>
          </a:ln>
          <a:effectLst/>
        </p:spPr>
        <p:txBody>
          <a:bodyPr wrap="square">
            <a:spAutoFit/>
          </a:bodyPr>
          <a:lstStyle/>
          <a:p>
            <a:pPr algn="ctr" defTabSz="762000"/>
            <a:r>
              <a:rPr lang="en-GB" sz="1600" dirty="0"/>
              <a:t> </a:t>
            </a:r>
            <a:r>
              <a:rPr lang="en-GB" dirty="0" smtClean="0">
                <a:solidFill>
                  <a:schemeClr val="bg1"/>
                </a:solidFill>
              </a:rPr>
              <a:t>Lateral </a:t>
            </a:r>
            <a:r>
              <a:rPr lang="en-GB" dirty="0" err="1" smtClean="0">
                <a:solidFill>
                  <a:schemeClr val="bg1"/>
                </a:solidFill>
              </a:rPr>
              <a:t>epicondylalgia</a:t>
            </a:r>
            <a:r>
              <a:rPr lang="en-GB" dirty="0" smtClean="0">
                <a:solidFill>
                  <a:schemeClr val="bg1"/>
                </a:solidFill>
              </a:rPr>
              <a:t>--Single </a:t>
            </a:r>
            <a:r>
              <a:rPr lang="en-GB" dirty="0">
                <a:solidFill>
                  <a:schemeClr val="bg1"/>
                </a:solidFill>
              </a:rPr>
              <a:t>patients </a:t>
            </a:r>
            <a:r>
              <a:rPr lang="en-GB" dirty="0" smtClean="0">
                <a:solidFill>
                  <a:schemeClr val="bg1"/>
                </a:solidFill>
              </a:rPr>
              <a:t>may demonstrate pronounced </a:t>
            </a:r>
            <a:r>
              <a:rPr lang="en-GB" dirty="0">
                <a:solidFill>
                  <a:schemeClr val="bg1"/>
                </a:solidFill>
              </a:rPr>
              <a:t>altered </a:t>
            </a:r>
            <a:r>
              <a:rPr lang="en-GB" dirty="0" smtClean="0">
                <a:solidFill>
                  <a:schemeClr val="bg1"/>
                </a:solidFill>
              </a:rPr>
              <a:t> sensibility </a:t>
            </a:r>
            <a:r>
              <a:rPr lang="en-GB" dirty="0">
                <a:solidFill>
                  <a:schemeClr val="bg1"/>
                </a:solidFill>
              </a:rPr>
              <a:t>at </a:t>
            </a:r>
            <a:r>
              <a:rPr lang="en-GB" dirty="0" smtClean="0">
                <a:solidFill>
                  <a:schemeClr val="bg1"/>
                </a:solidFill>
              </a:rPr>
              <a:t>baseline</a:t>
            </a:r>
            <a:endParaRPr lang="en-GB" dirty="0">
              <a:solidFill>
                <a:schemeClr val="bg1"/>
              </a:solidFill>
            </a:endParaRPr>
          </a:p>
        </p:txBody>
      </p:sp>
      <p:sp>
        <p:nvSpPr>
          <p:cNvPr id="1270788" name="Text Box 4"/>
          <p:cNvSpPr txBox="1">
            <a:spLocks noChangeArrowheads="1"/>
          </p:cNvSpPr>
          <p:nvPr/>
        </p:nvSpPr>
        <p:spPr bwMode="auto">
          <a:xfrm>
            <a:off x="6477000" y="6248400"/>
            <a:ext cx="2667000" cy="457200"/>
          </a:xfrm>
          <a:prstGeom prst="rect">
            <a:avLst/>
          </a:prstGeom>
          <a:noFill/>
          <a:ln w="9525">
            <a:noFill/>
            <a:miter lim="800000"/>
            <a:headEnd/>
            <a:tailEnd/>
          </a:ln>
          <a:effectLst/>
        </p:spPr>
        <p:txBody>
          <a:bodyPr>
            <a:spAutoFit/>
          </a:bodyPr>
          <a:lstStyle/>
          <a:p>
            <a:pPr>
              <a:spcBef>
                <a:spcPct val="50000"/>
              </a:spcBef>
            </a:pPr>
            <a:r>
              <a:rPr lang="sv-SE">
                <a:solidFill>
                  <a:schemeClr val="bg1"/>
                </a:solidFill>
              </a:rPr>
              <a:t>Leffler et al. 2000</a:t>
            </a:r>
            <a:endParaRPr lang="en-US">
              <a:solidFill>
                <a:schemeClr val="bg1"/>
              </a:solidFill>
            </a:endParaRPr>
          </a:p>
        </p:txBody>
      </p:sp>
      <p:sp>
        <p:nvSpPr>
          <p:cNvPr id="1270789" name="Rectangle 5"/>
          <p:cNvSpPr>
            <a:spLocks noChangeArrowheads="1"/>
          </p:cNvSpPr>
          <p:nvPr/>
        </p:nvSpPr>
        <p:spPr bwMode="auto">
          <a:xfrm>
            <a:off x="3276600" y="1773238"/>
            <a:ext cx="2447925" cy="4176712"/>
          </a:xfrm>
          <a:prstGeom prst="rect">
            <a:avLst/>
          </a:prstGeom>
          <a:noFill/>
          <a:ln w="9525">
            <a:solidFill>
              <a:srgbClr val="FF0000"/>
            </a:solidFill>
            <a:miter lim="800000"/>
            <a:headEnd/>
            <a:tailEnd/>
          </a:ln>
          <a:effectLst/>
        </p:spPr>
        <p:txBody>
          <a:bodyPr wrap="none" anchor="ctr"/>
          <a:lstStyle/>
          <a:p>
            <a:endParaRPr lang="sv-SE"/>
          </a:p>
        </p:txBody>
      </p:sp>
      <p:sp>
        <p:nvSpPr>
          <p:cNvPr id="6" name="textruta 5"/>
          <p:cNvSpPr txBox="1"/>
          <p:nvPr/>
        </p:nvSpPr>
        <p:spPr>
          <a:xfrm rot="19617641">
            <a:off x="611560" y="2926105"/>
            <a:ext cx="7920880" cy="1323439"/>
          </a:xfrm>
          <a:prstGeom prst="rect">
            <a:avLst/>
          </a:prstGeom>
          <a:solidFill>
            <a:schemeClr val="accent2"/>
          </a:solidFill>
          <a:ln>
            <a:solidFill>
              <a:srgbClr val="FF0000"/>
            </a:solidFill>
          </a:ln>
        </p:spPr>
        <p:txBody>
          <a:bodyPr wrap="square" rtlCol="0">
            <a:spAutoFit/>
          </a:bodyPr>
          <a:lstStyle/>
          <a:p>
            <a:r>
              <a:rPr lang="sv-SE" sz="4000" dirty="0" err="1" smtClean="0">
                <a:solidFill>
                  <a:srgbClr val="FF0000"/>
                </a:solidFill>
              </a:rPr>
              <a:t>But</a:t>
            </a:r>
            <a:r>
              <a:rPr lang="sv-SE" sz="4000" dirty="0" smtClean="0">
                <a:solidFill>
                  <a:srgbClr val="FF0000"/>
                </a:solidFill>
              </a:rPr>
              <a:t>, </a:t>
            </a:r>
            <a:r>
              <a:rPr lang="sv-SE" sz="4000" dirty="0" err="1" smtClean="0">
                <a:solidFill>
                  <a:srgbClr val="FF0000"/>
                </a:solidFill>
              </a:rPr>
              <a:t>sensory</a:t>
            </a:r>
            <a:r>
              <a:rPr lang="sv-SE" sz="4000" dirty="0" smtClean="0">
                <a:solidFill>
                  <a:srgbClr val="FF0000"/>
                </a:solidFill>
              </a:rPr>
              <a:t> aberrations not </a:t>
            </a:r>
            <a:r>
              <a:rPr lang="sv-SE" sz="4000" dirty="0" err="1" smtClean="0">
                <a:solidFill>
                  <a:srgbClr val="FF0000"/>
                </a:solidFill>
              </a:rPr>
              <a:t>neuroanatomically</a:t>
            </a:r>
            <a:r>
              <a:rPr lang="sv-SE" sz="4000" dirty="0" smtClean="0">
                <a:solidFill>
                  <a:srgbClr val="FF0000"/>
                </a:solidFill>
              </a:rPr>
              <a:t> </a:t>
            </a:r>
            <a:r>
              <a:rPr lang="sv-SE" sz="4000" dirty="0" err="1" smtClean="0">
                <a:solidFill>
                  <a:srgbClr val="FF0000"/>
                </a:solidFill>
              </a:rPr>
              <a:t>correlated</a:t>
            </a:r>
            <a:r>
              <a:rPr lang="sv-SE" sz="4000" dirty="0" smtClean="0">
                <a:solidFill>
                  <a:srgbClr val="FF0000"/>
                </a:solidFill>
              </a:rPr>
              <a:t>!!</a:t>
            </a:r>
            <a:endParaRPr lang="sv-SE" sz="4000" dirty="0">
              <a:solidFill>
                <a:srgbClr val="FF00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87624" y="1484784"/>
            <a:ext cx="6912768" cy="646331"/>
          </a:xfrm>
          <a:prstGeom prst="rect">
            <a:avLst/>
          </a:prstGeom>
          <a:noFill/>
        </p:spPr>
        <p:txBody>
          <a:bodyPr wrap="square" rtlCol="0">
            <a:spAutoFit/>
          </a:bodyPr>
          <a:lstStyle/>
          <a:p>
            <a:r>
              <a:rPr lang="en-US" dirty="0" smtClean="0"/>
              <a:t>Both </a:t>
            </a:r>
            <a:r>
              <a:rPr lang="en-US" dirty="0" err="1" smtClean="0"/>
              <a:t>NeP</a:t>
            </a:r>
            <a:r>
              <a:rPr lang="en-US" dirty="0" smtClean="0"/>
              <a:t> and </a:t>
            </a:r>
            <a:r>
              <a:rPr lang="en-US" dirty="0" err="1" smtClean="0"/>
              <a:t>Nociceptive</a:t>
            </a:r>
            <a:r>
              <a:rPr lang="en-US" dirty="0" smtClean="0"/>
              <a:t>/</a:t>
            </a:r>
            <a:r>
              <a:rPr lang="en-US" dirty="0" err="1" smtClean="0"/>
              <a:t>inflam</a:t>
            </a:r>
            <a:r>
              <a:rPr lang="en-US" dirty="0" smtClean="0"/>
              <a:t> pain may show partial normalization of sensitivity after pain relief due to a functional block.</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0000122"/>
          <p:cNvPicPr>
            <a:picLocks noChangeAspect="1" noChangeArrowheads="1"/>
          </p:cNvPicPr>
          <p:nvPr/>
        </p:nvPicPr>
        <p:blipFill>
          <a:blip r:embed="rId2" cstate="print"/>
          <a:srcRect b="20793"/>
          <a:stretch>
            <a:fillRect/>
          </a:stretch>
        </p:blipFill>
        <p:spPr bwMode="auto">
          <a:xfrm>
            <a:off x="323528" y="476672"/>
            <a:ext cx="8382000" cy="3960812"/>
          </a:xfrm>
          <a:prstGeom prst="rect">
            <a:avLst/>
          </a:prstGeom>
          <a:noFill/>
          <a:ln w="9525">
            <a:noFill/>
            <a:miter lim="800000"/>
            <a:headEnd/>
            <a:tailEnd/>
          </a:ln>
        </p:spPr>
      </p:pic>
      <p:sp>
        <p:nvSpPr>
          <p:cNvPr id="25603" name="Text Box 3"/>
          <p:cNvSpPr txBox="1">
            <a:spLocks noChangeArrowheads="1"/>
          </p:cNvSpPr>
          <p:nvPr/>
        </p:nvSpPr>
        <p:spPr bwMode="auto">
          <a:xfrm>
            <a:off x="1187450" y="0"/>
            <a:ext cx="1143000" cy="457200"/>
          </a:xfrm>
          <a:prstGeom prst="rect">
            <a:avLst/>
          </a:prstGeom>
          <a:noFill/>
          <a:ln w="9525">
            <a:noFill/>
            <a:miter lim="800000"/>
            <a:headEnd/>
            <a:tailEnd/>
          </a:ln>
        </p:spPr>
        <p:txBody>
          <a:bodyPr>
            <a:spAutoFit/>
          </a:bodyPr>
          <a:lstStyle/>
          <a:p>
            <a:pPr>
              <a:spcBef>
                <a:spcPct val="50000"/>
              </a:spcBef>
            </a:pPr>
            <a:r>
              <a:rPr lang="sv-SE" dirty="0"/>
              <a:t>16 mm</a:t>
            </a:r>
            <a:endParaRPr lang="en-US" dirty="0"/>
          </a:p>
        </p:txBody>
      </p:sp>
      <p:sp>
        <p:nvSpPr>
          <p:cNvPr id="25604" name="Text Box 4"/>
          <p:cNvSpPr txBox="1">
            <a:spLocks noChangeArrowheads="1"/>
          </p:cNvSpPr>
          <p:nvPr/>
        </p:nvSpPr>
        <p:spPr bwMode="auto">
          <a:xfrm>
            <a:off x="2700338" y="0"/>
            <a:ext cx="1066800" cy="457200"/>
          </a:xfrm>
          <a:prstGeom prst="rect">
            <a:avLst/>
          </a:prstGeom>
          <a:noFill/>
          <a:ln w="9525">
            <a:noFill/>
            <a:miter lim="800000"/>
            <a:headEnd/>
            <a:tailEnd/>
          </a:ln>
        </p:spPr>
        <p:txBody>
          <a:bodyPr>
            <a:spAutoFit/>
          </a:bodyPr>
          <a:lstStyle/>
          <a:p>
            <a:pPr>
              <a:spcBef>
                <a:spcPct val="50000"/>
              </a:spcBef>
            </a:pPr>
            <a:r>
              <a:rPr lang="sv-SE"/>
              <a:t>8 mm</a:t>
            </a:r>
            <a:endParaRPr lang="en-US"/>
          </a:p>
        </p:txBody>
      </p:sp>
      <p:sp>
        <p:nvSpPr>
          <p:cNvPr id="25605" name="Text Box 5"/>
          <p:cNvSpPr txBox="1">
            <a:spLocks noChangeArrowheads="1"/>
          </p:cNvSpPr>
          <p:nvPr/>
        </p:nvSpPr>
        <p:spPr bwMode="auto">
          <a:xfrm>
            <a:off x="3851275" y="0"/>
            <a:ext cx="914400" cy="457200"/>
          </a:xfrm>
          <a:prstGeom prst="rect">
            <a:avLst/>
          </a:prstGeom>
          <a:noFill/>
          <a:ln w="9525">
            <a:noFill/>
            <a:miter lim="800000"/>
            <a:headEnd/>
            <a:tailEnd/>
          </a:ln>
        </p:spPr>
        <p:txBody>
          <a:bodyPr>
            <a:spAutoFit/>
          </a:bodyPr>
          <a:lstStyle/>
          <a:p>
            <a:pPr>
              <a:spcBef>
                <a:spcPct val="50000"/>
              </a:spcBef>
            </a:pPr>
            <a:r>
              <a:rPr lang="sv-SE"/>
              <a:t>4 mm</a:t>
            </a:r>
            <a:endParaRPr lang="en-US"/>
          </a:p>
        </p:txBody>
      </p:sp>
      <p:sp>
        <p:nvSpPr>
          <p:cNvPr id="25606" name="Text Box 6"/>
          <p:cNvSpPr txBox="1">
            <a:spLocks noChangeArrowheads="1"/>
          </p:cNvSpPr>
          <p:nvPr/>
        </p:nvSpPr>
        <p:spPr bwMode="auto">
          <a:xfrm>
            <a:off x="4643438" y="549275"/>
            <a:ext cx="4038600" cy="1187450"/>
          </a:xfrm>
          <a:prstGeom prst="rect">
            <a:avLst/>
          </a:prstGeom>
          <a:noFill/>
          <a:ln w="9525">
            <a:noFill/>
            <a:miter lim="800000"/>
            <a:headEnd/>
            <a:tailEnd/>
          </a:ln>
        </p:spPr>
        <p:txBody>
          <a:bodyPr>
            <a:spAutoFit/>
          </a:bodyPr>
          <a:lstStyle/>
          <a:p>
            <a:pPr>
              <a:spcBef>
                <a:spcPct val="50000"/>
              </a:spcBef>
            </a:pPr>
            <a:r>
              <a:rPr lang="sv-SE">
                <a:solidFill>
                  <a:srgbClr val="FFFFFF"/>
                </a:solidFill>
              </a:rPr>
              <a:t>Modified electronic v Frey equipment and software by Somedic</a:t>
            </a:r>
            <a:endParaRPr lang="en-US">
              <a:solidFill>
                <a:srgbClr val="FFFFFF"/>
              </a:solidFill>
            </a:endParaRPr>
          </a:p>
        </p:txBody>
      </p:sp>
      <p:pic>
        <p:nvPicPr>
          <p:cNvPr id="25607" name="Picture 7" descr="P0000121"/>
          <p:cNvPicPr>
            <a:picLocks noChangeAspect="1" noChangeArrowheads="1"/>
          </p:cNvPicPr>
          <p:nvPr/>
        </p:nvPicPr>
        <p:blipFill>
          <a:blip r:embed="rId3" cstate="print"/>
          <a:srcRect/>
          <a:stretch>
            <a:fillRect/>
          </a:stretch>
        </p:blipFill>
        <p:spPr bwMode="auto">
          <a:xfrm>
            <a:off x="4932363" y="5373688"/>
            <a:ext cx="1778000" cy="1223962"/>
          </a:xfrm>
          <a:prstGeom prst="rect">
            <a:avLst/>
          </a:prstGeom>
          <a:noFill/>
          <a:ln w="9525">
            <a:noFill/>
            <a:miter lim="800000"/>
            <a:headEnd/>
            <a:tailEnd/>
          </a:ln>
        </p:spPr>
      </p:pic>
      <p:sp>
        <p:nvSpPr>
          <p:cNvPr id="25608" name="Text Box 8"/>
          <p:cNvSpPr txBox="1">
            <a:spLocks noChangeArrowheads="1"/>
          </p:cNvSpPr>
          <p:nvPr/>
        </p:nvSpPr>
        <p:spPr bwMode="auto">
          <a:xfrm>
            <a:off x="4140200" y="4392613"/>
            <a:ext cx="4608513" cy="2465387"/>
          </a:xfrm>
          <a:prstGeom prst="rect">
            <a:avLst/>
          </a:prstGeom>
          <a:noFill/>
          <a:ln w="9525">
            <a:noFill/>
            <a:miter lim="800000"/>
            <a:headEnd/>
            <a:tailEnd/>
          </a:ln>
        </p:spPr>
        <p:txBody>
          <a:bodyPr>
            <a:spAutoFit/>
          </a:bodyPr>
          <a:lstStyle/>
          <a:p>
            <a:pPr>
              <a:spcBef>
                <a:spcPct val="50000"/>
              </a:spcBef>
            </a:pPr>
            <a:r>
              <a:rPr lang="sv-SE" dirty="0" err="1"/>
              <a:t>Recording</a:t>
            </a:r>
            <a:r>
              <a:rPr lang="sv-SE" dirty="0"/>
              <a:t> of VAS ratings of pain </a:t>
            </a:r>
            <a:r>
              <a:rPr lang="sv-SE" dirty="0" err="1"/>
              <a:t>intensity</a:t>
            </a:r>
            <a:r>
              <a:rPr lang="sv-SE" dirty="0"/>
              <a:t> </a:t>
            </a:r>
            <a:r>
              <a:rPr lang="sv-SE" dirty="0" err="1"/>
              <a:t>during</a:t>
            </a:r>
            <a:r>
              <a:rPr lang="sv-SE" dirty="0"/>
              <a:t> </a:t>
            </a:r>
            <a:r>
              <a:rPr lang="sv-SE" dirty="0" err="1"/>
              <a:t>stimulation=dynamic</a:t>
            </a:r>
            <a:r>
              <a:rPr lang="sv-SE" dirty="0"/>
              <a:t> VAS, </a:t>
            </a:r>
            <a:r>
              <a:rPr lang="sv-SE" dirty="0" err="1"/>
              <a:t>calculating</a:t>
            </a:r>
            <a:r>
              <a:rPr lang="sv-SE" dirty="0"/>
              <a:t> </a:t>
            </a:r>
            <a:r>
              <a:rPr lang="sv-SE" dirty="0" err="1"/>
              <a:t>AUC=total</a:t>
            </a:r>
            <a:r>
              <a:rPr lang="sv-SE" dirty="0"/>
              <a:t> </a:t>
            </a:r>
            <a:r>
              <a:rPr lang="sv-SE" dirty="0" err="1"/>
              <a:t>dynamic</a:t>
            </a:r>
            <a:r>
              <a:rPr lang="sv-SE" dirty="0"/>
              <a:t> VAS (</a:t>
            </a:r>
            <a:r>
              <a:rPr lang="sv-SE" dirty="0" err="1"/>
              <a:t>td</a:t>
            </a:r>
            <a:r>
              <a:rPr lang="sv-SE" dirty="0"/>
              <a:t> VAS)</a:t>
            </a:r>
            <a:endParaRPr lang="en-US" dirty="0"/>
          </a:p>
          <a:p>
            <a:pPr>
              <a:spcBef>
                <a:spcPct val="50000"/>
              </a:spcBef>
            </a:pPr>
            <a:endParaRPr lang="en-US" dirty="0"/>
          </a:p>
        </p:txBody>
      </p:sp>
      <p:pic>
        <p:nvPicPr>
          <p:cNvPr id="25609" name="Picture 2"/>
          <p:cNvPicPr>
            <a:picLocks noChangeAspect="1" noChangeArrowheads="1"/>
          </p:cNvPicPr>
          <p:nvPr/>
        </p:nvPicPr>
        <p:blipFill>
          <a:blip r:embed="rId4" cstate="print"/>
          <a:srcRect/>
          <a:stretch>
            <a:fillRect/>
          </a:stretch>
        </p:blipFill>
        <p:spPr bwMode="auto">
          <a:xfrm>
            <a:off x="0" y="4437063"/>
            <a:ext cx="4157663" cy="2232025"/>
          </a:xfrm>
          <a:prstGeom prst="rect">
            <a:avLst/>
          </a:prstGeom>
          <a:noFill/>
          <a:ln w="9525">
            <a:noFill/>
            <a:miter lim="800000"/>
            <a:headEnd/>
            <a:tailEnd/>
          </a:ln>
        </p:spPr>
      </p:pic>
      <p:sp>
        <p:nvSpPr>
          <p:cNvPr id="25610" name="Rektangel 10"/>
          <p:cNvSpPr>
            <a:spLocks noChangeArrowheads="1"/>
          </p:cNvSpPr>
          <p:nvPr/>
        </p:nvSpPr>
        <p:spPr bwMode="auto">
          <a:xfrm>
            <a:off x="6659563" y="6488113"/>
            <a:ext cx="2665412" cy="369887"/>
          </a:xfrm>
          <a:prstGeom prst="rect">
            <a:avLst/>
          </a:prstGeom>
          <a:noFill/>
          <a:ln w="9525">
            <a:noFill/>
            <a:miter lim="800000"/>
            <a:headEnd/>
            <a:tailEnd/>
          </a:ln>
        </p:spPr>
        <p:txBody>
          <a:bodyPr>
            <a:spAutoFit/>
          </a:bodyPr>
          <a:lstStyle/>
          <a:p>
            <a:pPr>
              <a:spcBef>
                <a:spcPct val="50000"/>
              </a:spcBef>
            </a:pPr>
            <a:r>
              <a:rPr lang="sv-SE">
                <a:solidFill>
                  <a:srgbClr val="FFC000"/>
                </a:solidFill>
              </a:rPr>
              <a:t>Samuelsson et al. 2005</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15616" y="1052736"/>
            <a:ext cx="6480720" cy="3416320"/>
          </a:xfrm>
          <a:prstGeom prst="rect">
            <a:avLst/>
          </a:prstGeom>
          <a:noFill/>
        </p:spPr>
        <p:txBody>
          <a:bodyPr wrap="square" rtlCol="0">
            <a:spAutoFit/>
          </a:bodyPr>
          <a:lstStyle/>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endParaRPr lang="en-GB" sz="2400" dirty="0" smtClean="0">
              <a:solidFill>
                <a:srgbClr val="FFC000"/>
              </a:solidFill>
              <a:latin typeface="Times New Roman" pitchFamily="18" charset="0"/>
              <a:cs typeface="Times New Roman" pitchFamily="18" charset="0"/>
            </a:endParaRPr>
          </a:p>
          <a:p>
            <a:r>
              <a:rPr lang="en-GB" sz="2400" dirty="0" smtClean="0">
                <a:solidFill>
                  <a:srgbClr val="FFC000"/>
                </a:solidFill>
                <a:latin typeface="Times New Roman" pitchFamily="18" charset="0"/>
                <a:cs typeface="Times New Roman" pitchFamily="18" charset="0"/>
              </a:rPr>
              <a:t>QST </a:t>
            </a:r>
            <a:r>
              <a:rPr lang="en-GB" sz="2400" dirty="0">
                <a:solidFill>
                  <a:srgbClr val="FFC000"/>
                </a:solidFill>
                <a:latin typeface="Times New Roman" pitchFamily="18" charset="0"/>
                <a:cs typeface="Times New Roman" pitchFamily="18" charset="0"/>
              </a:rPr>
              <a:t>as a profiling tool for phase </a:t>
            </a:r>
            <a:r>
              <a:rPr lang="en-GB" sz="2400" dirty="0" smtClean="0">
                <a:solidFill>
                  <a:srgbClr val="FFC000"/>
                </a:solidFill>
                <a:latin typeface="Times New Roman" pitchFamily="18" charset="0"/>
                <a:cs typeface="Times New Roman" pitchFamily="18" charset="0"/>
              </a:rPr>
              <a:t>2 clinical trials-</a:t>
            </a:r>
          </a:p>
          <a:p>
            <a:r>
              <a:rPr lang="en-GB" sz="2400" dirty="0" smtClean="0">
                <a:solidFill>
                  <a:srgbClr val="FFC000"/>
                </a:solidFill>
                <a:latin typeface="Times New Roman" pitchFamily="18" charset="0"/>
                <a:cs typeface="Times New Roman" pitchFamily="18" charset="0"/>
              </a:rPr>
              <a:t>Efficacy is unknown, side effects are unknown and </a:t>
            </a:r>
          </a:p>
          <a:p>
            <a:endParaRPr lang="en-GB" dirty="0">
              <a:solidFill>
                <a:srgbClr val="FFC000"/>
              </a:solidFill>
              <a:latin typeface="Times New Roman" pitchFamily="18" charset="0"/>
              <a:cs typeface="Times New Roman" pitchFamily="18" charset="0"/>
            </a:endParaRPr>
          </a:p>
          <a:p>
            <a:endParaRPr lang="en-GB" dirty="0" smtClean="0">
              <a:solidFill>
                <a:srgbClr val="FFC000"/>
              </a:solidFill>
              <a:latin typeface="Times New Roman" pitchFamily="18" charset="0"/>
              <a:cs typeface="Times New Roman" pitchFamily="18" charset="0"/>
            </a:endParaRPr>
          </a:p>
          <a:p>
            <a:endParaRPr lang="en-GB" dirty="0" smtClean="0">
              <a:latin typeface="Times New Roman" pitchFamily="18" charset="0"/>
              <a:cs typeface="Times New Roman" pitchFamily="18" charset="0"/>
            </a:endParaRPr>
          </a:p>
          <a:p>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28113824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827584" y="2060848"/>
            <a:ext cx="7956376" cy="1323439"/>
          </a:xfrm>
          <a:prstGeom prst="rect">
            <a:avLst/>
          </a:prstGeom>
          <a:noFill/>
        </p:spPr>
        <p:txBody>
          <a:bodyPr wrap="square" rtlCol="0">
            <a:spAutoFit/>
          </a:bodyPr>
          <a:lstStyle/>
          <a:p>
            <a:r>
              <a:rPr lang="en-US" sz="4000" dirty="0" smtClean="0">
                <a:latin typeface="Times New Roman" pitchFamily="18" charset="0"/>
                <a:cs typeface="Times New Roman" pitchFamily="18" charset="0"/>
              </a:rPr>
              <a:t>Non-pain parameters as predictors: Rationale?</a:t>
            </a:r>
            <a:endParaRPr lang="en-US" sz="4000"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ruta 1"/>
          <p:cNvSpPr txBox="1">
            <a:spLocks noChangeArrowheads="1"/>
          </p:cNvSpPr>
          <p:nvPr/>
        </p:nvSpPr>
        <p:spPr bwMode="auto">
          <a:xfrm>
            <a:off x="684213" y="692150"/>
            <a:ext cx="7991475"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solidFill>
                  <a:srgbClr val="FFC000"/>
                </a:solidFill>
                <a:latin typeface="Times New Roman" pitchFamily="18" charset="0"/>
                <a:cs typeface="Times New Roman" pitchFamily="18" charset="0"/>
              </a:rPr>
              <a:t>What QST cannot assess</a:t>
            </a:r>
          </a:p>
          <a:p>
            <a:pPr eaLnBrk="1" hangingPunct="1"/>
            <a:endParaRPr lang="en-US"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-Level of lesion or disease</a:t>
            </a:r>
            <a:endParaRPr lang="sv-SE"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-Spatial extension of </a:t>
            </a:r>
            <a:r>
              <a:rPr lang="en-US" sz="2800" dirty="0" err="1">
                <a:latin typeface="Times New Roman" pitchFamily="18" charset="0"/>
                <a:cs typeface="Times New Roman" pitchFamily="18" charset="0"/>
              </a:rPr>
              <a:t>somatosensory</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dysfunction</a:t>
            </a:r>
            <a:endParaRPr lang="sv-SE"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True </a:t>
            </a:r>
            <a:r>
              <a:rPr lang="en-US" sz="2800" dirty="0">
                <a:latin typeface="Times New Roman" pitchFamily="18" charset="0"/>
                <a:cs typeface="Times New Roman" pitchFamily="18" charset="0"/>
              </a:rPr>
              <a:t>minimum pathology on an individual basis (the battle between side comparison vv normative data)</a:t>
            </a:r>
            <a:endParaRPr lang="sv-SE"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Difference </a:t>
            </a:r>
            <a:r>
              <a:rPr lang="en-US" sz="2800" dirty="0">
                <a:latin typeface="Times New Roman" pitchFamily="18" charset="0"/>
                <a:cs typeface="Times New Roman" pitchFamily="18" charset="0"/>
              </a:rPr>
              <a:t>between true neuropathy and sensory alterations depending on other conditions-no single pathognomonic aberration or pattern in neuropathy.</a:t>
            </a:r>
            <a:endParaRPr lang="sv-SE"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-Underlying pain </a:t>
            </a:r>
            <a:r>
              <a:rPr lang="en-US" sz="2800" dirty="0" smtClean="0">
                <a:latin typeface="Times New Roman" pitchFamily="18" charset="0"/>
                <a:cs typeface="Times New Roman" pitchFamily="18" charset="0"/>
              </a:rPr>
              <a:t>pathophysiology, e.g., peripheral or central sensitization</a:t>
            </a:r>
            <a:endParaRPr lang="sv-SE" sz="2800" dirty="0">
              <a:latin typeface="Times New Roman" pitchFamily="18" charset="0"/>
              <a:cs typeface="Times New Roman" pitchFamily="18" charset="0"/>
            </a:endParaRPr>
          </a:p>
          <a:p>
            <a:pPr eaLnBrk="1" hangingPunct="1"/>
            <a:r>
              <a:rPr lang="en-US" sz="2800" dirty="0">
                <a:latin typeface="Times New Roman" pitchFamily="18" charset="0"/>
                <a:cs typeface="Times New Roman" pitchFamily="18" charset="0"/>
              </a:rPr>
              <a:t>-Best choice of pain treatment </a:t>
            </a:r>
            <a:endParaRPr lang="sv-SE" sz="2800" dirty="0">
              <a:latin typeface="Times New Roman" pitchFamily="18" charset="0"/>
              <a:cs typeface="Times New Roman" pitchFamily="18" charset="0"/>
            </a:endParaRPr>
          </a:p>
          <a:p>
            <a:pPr eaLnBrk="1" hangingPunct="1"/>
            <a:endParaRPr lang="sv-SE" dirty="0"/>
          </a:p>
        </p:txBody>
      </p:sp>
    </p:spTree>
    <p:extLst>
      <p:ext uri="{BB962C8B-B14F-4D97-AF65-F5344CB8AC3E}">
        <p14:creationId xmlns:p14="http://schemas.microsoft.com/office/powerpoint/2010/main" val="24200708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403648" y="1412776"/>
            <a:ext cx="6768752"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Pain (+ non-painful) parameters as predictors</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0" y="381000"/>
            <a:ext cx="9144000" cy="1143000"/>
          </a:xfrm>
        </p:spPr>
        <p:txBody>
          <a:bodyPr>
            <a:normAutofit/>
          </a:bodyPr>
          <a:lstStyle/>
          <a:p>
            <a:r>
              <a:rPr lang="en-US" sz="3200" dirty="0">
                <a:solidFill>
                  <a:srgbClr val="FF6600"/>
                </a:solidFill>
                <a:latin typeface="Times New Roman" pitchFamily="18" charset="0"/>
                <a:cs typeface="Times New Roman" pitchFamily="18" charset="0"/>
              </a:rPr>
              <a:t>Sensory abnormalities in </a:t>
            </a:r>
            <a:r>
              <a:rPr lang="sv-SE" sz="3200" dirty="0" err="1">
                <a:solidFill>
                  <a:srgbClr val="FF6600"/>
                </a:solidFill>
                <a:latin typeface="Times New Roman" pitchFamily="18" charset="0"/>
                <a:cs typeface="Times New Roman" pitchFamily="18" charset="0"/>
              </a:rPr>
              <a:t>neuropathy</a:t>
            </a:r>
            <a:r>
              <a:rPr lang="sv-SE" sz="3200" dirty="0">
                <a:solidFill>
                  <a:srgbClr val="FF6600"/>
                </a:solidFill>
                <a:latin typeface="Times New Roman" pitchFamily="18" charset="0"/>
                <a:cs typeface="Times New Roman" pitchFamily="18" charset="0"/>
              </a:rPr>
              <a:t>/</a:t>
            </a:r>
            <a:r>
              <a:rPr lang="en-US" sz="3200" dirty="0">
                <a:solidFill>
                  <a:srgbClr val="FF6600"/>
                </a:solidFill>
                <a:latin typeface="Times New Roman" pitchFamily="18" charset="0"/>
                <a:cs typeface="Times New Roman" pitchFamily="18" charset="0"/>
              </a:rPr>
              <a:t>neuropathic pain-</a:t>
            </a:r>
            <a:r>
              <a:rPr lang="en-US" sz="3600" dirty="0">
                <a:solidFill>
                  <a:srgbClr val="FF6600"/>
                </a:solidFill>
                <a:latin typeface="Times New Roman" pitchFamily="18" charset="0"/>
                <a:cs typeface="Times New Roman" pitchFamily="18" charset="0"/>
              </a:rPr>
              <a:t/>
            </a:r>
            <a:br>
              <a:rPr lang="en-US" sz="3600" dirty="0">
                <a:solidFill>
                  <a:srgbClr val="FF6600"/>
                </a:solidFill>
                <a:latin typeface="Times New Roman" pitchFamily="18" charset="0"/>
                <a:cs typeface="Times New Roman" pitchFamily="18" charset="0"/>
              </a:rPr>
            </a:br>
            <a:r>
              <a:rPr lang="en-US" sz="3200" dirty="0">
                <a:solidFill>
                  <a:srgbClr val="FF6600"/>
                </a:solidFill>
                <a:latin typeface="Times New Roman" pitchFamily="18" charset="0"/>
                <a:cs typeface="Times New Roman" pitchFamily="18" charset="0"/>
              </a:rPr>
              <a:t>what to </a:t>
            </a:r>
            <a:r>
              <a:rPr lang="en-US" sz="3200" dirty="0" smtClean="0">
                <a:solidFill>
                  <a:srgbClr val="FF6600"/>
                </a:solidFill>
                <a:latin typeface="Times New Roman" pitchFamily="18" charset="0"/>
                <a:cs typeface="Times New Roman" pitchFamily="18" charset="0"/>
              </a:rPr>
              <a:t>expect and to record!</a:t>
            </a:r>
            <a:endParaRPr lang="en-US" dirty="0">
              <a:solidFill>
                <a:srgbClr val="FF6600"/>
              </a:solidFill>
              <a:latin typeface="Times New Roman" pitchFamily="18" charset="0"/>
              <a:cs typeface="Times New Roman" pitchFamily="18" charset="0"/>
            </a:endParaRPr>
          </a:p>
        </p:txBody>
      </p:sp>
      <p:sp>
        <p:nvSpPr>
          <p:cNvPr id="824324" name="Text Box 4"/>
          <p:cNvSpPr txBox="1">
            <a:spLocks noChangeArrowheads="1"/>
          </p:cNvSpPr>
          <p:nvPr/>
        </p:nvSpPr>
        <p:spPr bwMode="auto">
          <a:xfrm>
            <a:off x="6477000" y="6324600"/>
            <a:ext cx="2362200" cy="461665"/>
          </a:xfrm>
          <a:prstGeom prst="rect">
            <a:avLst/>
          </a:prstGeom>
          <a:noFill/>
          <a:ln w="12699">
            <a:noFill/>
            <a:miter lim="800000"/>
            <a:headEnd type="none" w="sm" len="sm"/>
            <a:tailEnd type="none" w="sm" len="sm"/>
          </a:ln>
          <a:effectLst/>
        </p:spPr>
        <p:txBody>
          <a:bodyPr>
            <a:spAutoFit/>
          </a:bodyPr>
          <a:lstStyle/>
          <a:p>
            <a:pPr>
              <a:spcBef>
                <a:spcPct val="50000"/>
              </a:spcBef>
            </a:pPr>
            <a:r>
              <a:rPr lang="en-US" sz="2400" dirty="0">
                <a:latin typeface="Times New Roman" pitchFamily="18" charset="0"/>
                <a:cs typeface="Times New Roman" pitchFamily="18" charset="0"/>
              </a:rPr>
              <a:t>Hansson 1994</a:t>
            </a:r>
          </a:p>
        </p:txBody>
      </p:sp>
      <p:sp>
        <p:nvSpPr>
          <p:cNvPr id="824325" name="Rectangle 5"/>
          <p:cNvSpPr>
            <a:spLocks noGrp="1" noChangeArrowheads="1" noTextEdit="1"/>
          </p:cNvSpPr>
          <p:nvPr>
            <p:ph type="clipArt" sz="half" idx="1"/>
          </p:nvPr>
        </p:nvSpPr>
        <p:spPr>
          <a:xfrm>
            <a:off x="685800" y="1981200"/>
            <a:ext cx="3802063" cy="4114800"/>
          </a:xfrm>
        </p:spPr>
      </p:sp>
      <p:pic>
        <p:nvPicPr>
          <p:cNvPr id="824326" name="Picture 6" descr="Image 2 in SASP"/>
          <p:cNvPicPr>
            <a:picLocks noChangeAspect="1" noChangeArrowheads="1"/>
          </p:cNvPicPr>
          <p:nvPr/>
        </p:nvPicPr>
        <p:blipFill>
          <a:blip r:embed="rId3" cstate="print"/>
          <a:srcRect/>
          <a:stretch>
            <a:fillRect/>
          </a:stretch>
        </p:blipFill>
        <p:spPr bwMode="auto">
          <a:xfrm>
            <a:off x="426520" y="2000008"/>
            <a:ext cx="8377238" cy="4135438"/>
          </a:xfrm>
          <a:prstGeom prst="rect">
            <a:avLst/>
          </a:prstGeom>
          <a:noFill/>
        </p:spPr>
      </p:pic>
      <p:sp>
        <p:nvSpPr>
          <p:cNvPr id="824331" name="Text Box 11"/>
          <p:cNvSpPr txBox="1">
            <a:spLocks noChangeArrowheads="1"/>
          </p:cNvSpPr>
          <p:nvPr/>
        </p:nvSpPr>
        <p:spPr bwMode="auto">
          <a:xfrm>
            <a:off x="2411760" y="5217042"/>
            <a:ext cx="3276600" cy="830997"/>
          </a:xfrm>
          <a:prstGeom prst="rect">
            <a:avLst/>
          </a:prstGeom>
          <a:noFill/>
          <a:ln w="9525">
            <a:noFill/>
            <a:miter lim="800000"/>
            <a:headEnd/>
            <a:tailEnd/>
          </a:ln>
          <a:effectLst/>
        </p:spPr>
        <p:txBody>
          <a:bodyPr>
            <a:spAutoFit/>
          </a:bodyPr>
          <a:lstStyle/>
          <a:p>
            <a:pPr>
              <a:spcBef>
                <a:spcPct val="50000"/>
              </a:spcBef>
            </a:pPr>
            <a:r>
              <a:rPr lang="sv-SE" sz="2400" dirty="0">
                <a:solidFill>
                  <a:schemeClr val="bg1"/>
                </a:solidFill>
                <a:latin typeface="Times New Roman" pitchFamily="18" charset="0"/>
                <a:cs typeface="Times New Roman" pitchFamily="18" charset="0"/>
              </a:rPr>
              <a:t>Touch (</a:t>
            </a:r>
            <a:r>
              <a:rPr lang="sv-SE" sz="2400" dirty="0" err="1">
                <a:solidFill>
                  <a:schemeClr val="bg1"/>
                </a:solidFill>
                <a:latin typeface="Times New Roman" pitchFamily="18" charset="0"/>
                <a:cs typeface="Times New Roman" pitchFamily="18" charset="0"/>
              </a:rPr>
              <a:t>dma</a:t>
            </a:r>
            <a:r>
              <a:rPr lang="sv-SE" sz="2400" dirty="0">
                <a:solidFill>
                  <a:schemeClr val="bg1"/>
                </a:solidFill>
                <a:latin typeface="Times New Roman" pitchFamily="18" charset="0"/>
                <a:cs typeface="Times New Roman" pitchFamily="18" charset="0"/>
              </a:rPr>
              <a:t>), </a:t>
            </a:r>
            <a:r>
              <a:rPr lang="sv-SE" sz="2400" dirty="0" err="1">
                <a:solidFill>
                  <a:schemeClr val="bg1"/>
                </a:solidFill>
                <a:latin typeface="Times New Roman" pitchFamily="18" charset="0"/>
                <a:cs typeface="Times New Roman" pitchFamily="18" charset="0"/>
              </a:rPr>
              <a:t>pressure</a:t>
            </a:r>
            <a:r>
              <a:rPr lang="sv-SE" sz="2400" dirty="0">
                <a:solidFill>
                  <a:schemeClr val="bg1"/>
                </a:solidFill>
                <a:latin typeface="Times New Roman" pitchFamily="18" charset="0"/>
                <a:cs typeface="Times New Roman" pitchFamily="18" charset="0"/>
              </a:rPr>
              <a:t> (</a:t>
            </a:r>
            <a:r>
              <a:rPr lang="sv-SE" sz="2400" dirty="0" err="1">
                <a:solidFill>
                  <a:schemeClr val="bg1"/>
                </a:solidFill>
                <a:latin typeface="Times New Roman" pitchFamily="18" charset="0"/>
                <a:cs typeface="Times New Roman" pitchFamily="18" charset="0"/>
              </a:rPr>
              <a:t>sma</a:t>
            </a:r>
            <a:r>
              <a:rPr lang="sv-SE" sz="2400" dirty="0">
                <a:solidFill>
                  <a:schemeClr val="bg1"/>
                </a:solidFill>
                <a:latin typeface="Times New Roman" pitchFamily="18" charset="0"/>
                <a:cs typeface="Times New Roman" pitchFamily="18" charset="0"/>
              </a:rPr>
              <a:t>) and </a:t>
            </a:r>
            <a:r>
              <a:rPr lang="sv-SE" sz="2400" dirty="0" err="1">
                <a:solidFill>
                  <a:schemeClr val="bg1"/>
                </a:solidFill>
                <a:latin typeface="Times New Roman" pitchFamily="18" charset="0"/>
                <a:cs typeface="Times New Roman" pitchFamily="18" charset="0"/>
              </a:rPr>
              <a:t>cold</a:t>
            </a:r>
            <a:endParaRPr lang="en-US" sz="2400" dirty="0">
              <a:solidFill>
                <a:schemeClr val="bg1"/>
              </a:solidFill>
              <a:latin typeface="Times New Roman" pitchFamily="18" charset="0"/>
              <a:cs typeface="Times New Roman" pitchFamily="18" charset="0"/>
            </a:endParaRPr>
          </a:p>
        </p:txBody>
      </p:sp>
      <p:sp>
        <p:nvSpPr>
          <p:cNvPr id="2" name="Högerböjd 1"/>
          <p:cNvSpPr/>
          <p:nvPr/>
        </p:nvSpPr>
        <p:spPr>
          <a:xfrm>
            <a:off x="2051720" y="3789040"/>
            <a:ext cx="360040" cy="15841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27814447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79512" y="188640"/>
            <a:ext cx="4811639" cy="3168352"/>
          </a:xfrm>
          <a:prstGeom prst="rect">
            <a:avLst/>
          </a:prstGeom>
          <a:noFill/>
          <a:ln w="9525">
            <a:noFill/>
            <a:miter lim="800000"/>
            <a:headEnd/>
            <a:tailEnd/>
          </a:ln>
        </p:spPr>
      </p:pic>
      <p:sp>
        <p:nvSpPr>
          <p:cNvPr id="3" name="textruta 2"/>
          <p:cNvSpPr txBox="1"/>
          <p:nvPr/>
        </p:nvSpPr>
        <p:spPr>
          <a:xfrm>
            <a:off x="6300192" y="6093296"/>
            <a:ext cx="2232248"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Yarnitsky</a:t>
            </a:r>
            <a:r>
              <a:rPr lang="en-US" dirty="0" smtClean="0">
                <a:latin typeface="Times New Roman" pitchFamily="18" charset="0"/>
                <a:cs typeface="Times New Roman" pitchFamily="18" charset="0"/>
              </a:rPr>
              <a:t> et al. 2012</a:t>
            </a:r>
            <a:endParaRPr lang="en-US" dirty="0">
              <a:latin typeface="Times New Roman" pitchFamily="18" charset="0"/>
              <a:cs typeface="Times New Roman" pitchFamily="18" charset="0"/>
            </a:endParaRPr>
          </a:p>
        </p:txBody>
      </p:sp>
      <p:pic>
        <p:nvPicPr>
          <p:cNvPr id="33795" name="Picture 3"/>
          <p:cNvPicPr>
            <a:picLocks noChangeAspect="1" noChangeArrowheads="1"/>
          </p:cNvPicPr>
          <p:nvPr/>
        </p:nvPicPr>
        <p:blipFill>
          <a:blip r:embed="rId3" cstate="print"/>
          <a:srcRect/>
          <a:stretch>
            <a:fillRect/>
          </a:stretch>
        </p:blipFill>
        <p:spPr bwMode="auto">
          <a:xfrm>
            <a:off x="4912162" y="3140968"/>
            <a:ext cx="4231838" cy="2644899"/>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39552" y="1268760"/>
            <a:ext cx="7920880" cy="4362733"/>
          </a:xfrm>
          <a:prstGeom prst="rect">
            <a:avLst/>
          </a:prstGeom>
          <a:noFill/>
        </p:spPr>
        <p:txBody>
          <a:bodyPr wrap="square" rtlCol="0">
            <a:spAutoFit/>
          </a:bodyPr>
          <a:lstStyle/>
          <a:p>
            <a:r>
              <a:rPr lang="sv-SE" sz="2800" dirty="0" smtClean="0">
                <a:solidFill>
                  <a:srgbClr val="FFC000"/>
                </a:solidFill>
                <a:latin typeface="Times New Roman" pitchFamily="18" charset="0"/>
                <a:cs typeface="Times New Roman" pitchFamily="18" charset="0"/>
              </a:rPr>
              <a:t>	</a:t>
            </a:r>
            <a:r>
              <a:rPr lang="sv-SE" sz="2800" dirty="0" err="1" smtClean="0">
                <a:solidFill>
                  <a:srgbClr val="FFC000"/>
                </a:solidFill>
                <a:latin typeface="Times New Roman" pitchFamily="18" charset="0"/>
                <a:cs typeface="Times New Roman" pitchFamily="18" charset="0"/>
              </a:rPr>
              <a:t>Testing</a:t>
            </a:r>
            <a:r>
              <a:rPr lang="sv-SE" sz="2800" dirty="0" smtClean="0">
                <a:solidFill>
                  <a:srgbClr val="FFC000"/>
                </a:solidFill>
                <a:latin typeface="Times New Roman" pitchFamily="18" charset="0"/>
                <a:cs typeface="Times New Roman" pitchFamily="18" charset="0"/>
              </a:rPr>
              <a:t> </a:t>
            </a:r>
            <a:r>
              <a:rPr lang="sv-SE" sz="2800" dirty="0" err="1" smtClean="0">
                <a:solidFill>
                  <a:srgbClr val="FFC000"/>
                </a:solidFill>
                <a:latin typeface="Times New Roman" pitchFamily="18" charset="0"/>
                <a:cs typeface="Times New Roman" pitchFamily="18" charset="0"/>
              </a:rPr>
              <a:t>of</a:t>
            </a:r>
            <a:r>
              <a:rPr lang="sv-SE" sz="2800" dirty="0" smtClean="0">
                <a:solidFill>
                  <a:srgbClr val="FFC000"/>
                </a:solidFill>
                <a:latin typeface="Times New Roman" pitchFamily="18" charset="0"/>
                <a:cs typeface="Times New Roman" pitchFamily="18" charset="0"/>
              </a:rPr>
              <a:t> non-</a:t>
            </a:r>
            <a:r>
              <a:rPr lang="sv-SE" sz="2800" dirty="0" err="1" smtClean="0">
                <a:solidFill>
                  <a:srgbClr val="FFC000"/>
                </a:solidFill>
                <a:latin typeface="Times New Roman" pitchFamily="18" charset="0"/>
                <a:cs typeface="Times New Roman" pitchFamily="18" charset="0"/>
              </a:rPr>
              <a:t>nociceptive</a:t>
            </a:r>
            <a:r>
              <a:rPr lang="sv-SE" sz="2800" dirty="0" smtClean="0">
                <a:solidFill>
                  <a:srgbClr val="FFC000"/>
                </a:solidFill>
                <a:latin typeface="Times New Roman" pitchFamily="18" charset="0"/>
                <a:cs typeface="Times New Roman" pitchFamily="18" charset="0"/>
              </a:rPr>
              <a:t> </a:t>
            </a:r>
            <a:r>
              <a:rPr lang="sv-SE" sz="2800" dirty="0" err="1" smtClean="0">
                <a:solidFill>
                  <a:srgbClr val="FFC000"/>
                </a:solidFill>
                <a:latin typeface="Times New Roman" pitchFamily="18" charset="0"/>
                <a:cs typeface="Times New Roman" pitchFamily="18" charset="0"/>
              </a:rPr>
              <a:t>channels</a:t>
            </a:r>
            <a:r>
              <a:rPr lang="sv-SE" sz="2800" dirty="0">
                <a:solidFill>
                  <a:srgbClr val="FFC000"/>
                </a:solidFill>
                <a:latin typeface="Times New Roman" pitchFamily="18" charset="0"/>
                <a:cs typeface="Times New Roman" pitchFamily="18" charset="0"/>
              </a:rPr>
              <a:t>?</a:t>
            </a:r>
            <a:endParaRPr lang="sv-SE" sz="2800" dirty="0" smtClean="0">
              <a:solidFill>
                <a:srgbClr val="FFC000"/>
              </a:solidFill>
              <a:latin typeface="Times New Roman" pitchFamily="18" charset="0"/>
              <a:cs typeface="Times New Roman" pitchFamily="18" charset="0"/>
            </a:endParaRPr>
          </a:p>
          <a:p>
            <a:endParaRPr lang="sv-SE" sz="2800" dirty="0" smtClean="0">
              <a:latin typeface="Times New Roman" pitchFamily="18" charset="0"/>
              <a:cs typeface="Times New Roman" pitchFamily="18" charset="0"/>
            </a:endParaRPr>
          </a:p>
          <a:p>
            <a:r>
              <a:rPr lang="sv-SE" sz="2800" dirty="0" err="1" smtClean="0">
                <a:latin typeface="Times New Roman" pitchFamily="18" charset="0"/>
                <a:cs typeface="Times New Roman" pitchFamily="18" charset="0"/>
              </a:rPr>
              <a:t>There</a:t>
            </a:r>
            <a:r>
              <a:rPr lang="sv-SE" sz="2800" dirty="0" smtClean="0">
                <a:latin typeface="Times New Roman" pitchFamily="18" charset="0"/>
                <a:cs typeface="Times New Roman" pitchFamily="18" charset="0"/>
              </a:rPr>
              <a:t> is a </a:t>
            </a:r>
            <a:r>
              <a:rPr lang="sv-SE" sz="2800" dirty="0" err="1">
                <a:latin typeface="Times New Roman" pitchFamily="18" charset="0"/>
                <a:cs typeface="Times New Roman" pitchFamily="18" charset="0"/>
              </a:rPr>
              <a:t>dependence</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between</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nociceptive</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channels</a:t>
            </a:r>
            <a:r>
              <a:rPr lang="sv-SE" sz="2800" dirty="0">
                <a:latin typeface="Times New Roman" pitchFamily="18" charset="0"/>
                <a:cs typeface="Times New Roman" pitchFamily="18" charset="0"/>
              </a:rPr>
              <a:t> and non-</a:t>
            </a:r>
            <a:r>
              <a:rPr lang="sv-SE" sz="2800" dirty="0" err="1">
                <a:latin typeface="Times New Roman" pitchFamily="18" charset="0"/>
                <a:cs typeface="Times New Roman" pitchFamily="18" charset="0"/>
              </a:rPr>
              <a:t>nociceptive</a:t>
            </a:r>
            <a:r>
              <a:rPr lang="sv-SE" sz="2800" dirty="0">
                <a:latin typeface="Times New Roman" pitchFamily="18" charset="0"/>
                <a:cs typeface="Times New Roman" pitchFamily="18" charset="0"/>
              </a:rPr>
              <a:t> </a:t>
            </a:r>
            <a:r>
              <a:rPr lang="sv-SE" sz="2800" dirty="0" err="1" smtClean="0">
                <a:latin typeface="Times New Roman" pitchFamily="18" charset="0"/>
                <a:cs typeface="Times New Roman" pitchFamily="18" charset="0"/>
              </a:rPr>
              <a:t>ones</a:t>
            </a:r>
            <a:r>
              <a:rPr lang="sv-SE" sz="2800" dirty="0" smtClean="0">
                <a:latin typeface="Times New Roman" pitchFamily="18" charset="0"/>
                <a:cs typeface="Times New Roman" pitchFamily="18" charset="0"/>
              </a:rPr>
              <a:t> in the </a:t>
            </a:r>
            <a:r>
              <a:rPr lang="sv-SE" sz="2800" dirty="0" err="1" smtClean="0">
                <a:latin typeface="Times New Roman" pitchFamily="18" charset="0"/>
                <a:cs typeface="Times New Roman" pitchFamily="18" charset="0"/>
              </a:rPr>
              <a:t>painful</a:t>
            </a:r>
            <a:r>
              <a:rPr lang="sv-SE" sz="2800" dirty="0" smtClean="0">
                <a:latin typeface="Times New Roman" pitchFamily="18" charset="0"/>
                <a:cs typeface="Times New Roman" pitchFamily="18" charset="0"/>
              </a:rPr>
              <a:t> area  </a:t>
            </a:r>
            <a:r>
              <a:rPr lang="sv-SE" sz="2800" dirty="0">
                <a:latin typeface="Times New Roman" pitchFamily="18" charset="0"/>
                <a:cs typeface="Times New Roman" pitchFamily="18" charset="0"/>
              </a:rPr>
              <a:t>(</a:t>
            </a:r>
            <a:r>
              <a:rPr lang="sv-SE" sz="2800" dirty="0" err="1">
                <a:latin typeface="Times New Roman" pitchFamily="18" charset="0"/>
                <a:cs typeface="Times New Roman" pitchFamily="18" charset="0"/>
              </a:rPr>
              <a:t>Treede</a:t>
            </a:r>
            <a:r>
              <a:rPr lang="sv-SE" sz="2800" dirty="0">
                <a:latin typeface="Times New Roman" pitchFamily="18" charset="0"/>
                <a:cs typeface="Times New Roman" pitchFamily="18" charset="0"/>
              </a:rPr>
              <a:t>, Leffler </a:t>
            </a:r>
            <a:r>
              <a:rPr lang="sv-SE" sz="2800" dirty="0" err="1">
                <a:latin typeface="Times New Roman" pitchFamily="18" charset="0"/>
                <a:cs typeface="Times New Roman" pitchFamily="18" charset="0"/>
              </a:rPr>
              <a:t>etc</a:t>
            </a:r>
            <a:r>
              <a:rPr lang="sv-SE" sz="2800" dirty="0" smtClean="0">
                <a:latin typeface="Times New Roman" pitchFamily="18" charset="0"/>
                <a:cs typeface="Times New Roman" pitchFamily="18" charset="0"/>
              </a:rPr>
              <a:t>) . </a:t>
            </a:r>
            <a:r>
              <a:rPr lang="sv-SE" sz="2800" dirty="0" err="1">
                <a:latin typeface="Times New Roman" pitchFamily="18" charset="0"/>
                <a:cs typeface="Times New Roman" pitchFamily="18" charset="0"/>
              </a:rPr>
              <a:t>Also</a:t>
            </a:r>
            <a:r>
              <a:rPr lang="sv-SE" sz="2800" dirty="0">
                <a:latin typeface="Times New Roman" pitchFamily="18" charset="0"/>
                <a:cs typeface="Times New Roman" pitchFamily="18" charset="0"/>
              </a:rPr>
              <a:t>, a </a:t>
            </a:r>
            <a:r>
              <a:rPr lang="sv-SE" sz="2800" dirty="0" err="1">
                <a:latin typeface="Times New Roman" pitchFamily="18" charset="0"/>
                <a:cs typeface="Times New Roman" pitchFamily="18" charset="0"/>
              </a:rPr>
              <a:t>few</a:t>
            </a:r>
            <a:r>
              <a:rPr lang="sv-SE" sz="2800" dirty="0">
                <a:latin typeface="Times New Roman" pitchFamily="18" charset="0"/>
                <a:cs typeface="Times New Roman" pitchFamily="18" charset="0"/>
              </a:rPr>
              <a:t> studies </a:t>
            </a:r>
            <a:r>
              <a:rPr lang="sv-SE" sz="2800" dirty="0" err="1">
                <a:latin typeface="Times New Roman" pitchFamily="18" charset="0"/>
                <a:cs typeface="Times New Roman" pitchFamily="18" charset="0"/>
              </a:rPr>
              <a:t>have</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reported</a:t>
            </a:r>
            <a:r>
              <a:rPr lang="sv-SE" sz="2800" dirty="0">
                <a:latin typeface="Times New Roman" pitchFamily="18" charset="0"/>
                <a:cs typeface="Times New Roman" pitchFamily="18" charset="0"/>
              </a:rPr>
              <a:t> on </a:t>
            </a:r>
            <a:r>
              <a:rPr lang="sv-SE" sz="2800" dirty="0" err="1">
                <a:latin typeface="Times New Roman" pitchFamily="18" charset="0"/>
                <a:cs typeface="Times New Roman" pitchFamily="18" charset="0"/>
              </a:rPr>
              <a:t>prediction</a:t>
            </a:r>
            <a:r>
              <a:rPr lang="sv-SE" sz="2800" dirty="0">
                <a:latin typeface="Times New Roman" pitchFamily="18" charset="0"/>
                <a:cs typeface="Times New Roman" pitchFamily="18" charset="0"/>
              </a:rPr>
              <a:t> from </a:t>
            </a:r>
            <a:r>
              <a:rPr lang="sv-SE" sz="2800" dirty="0" err="1" smtClean="0">
                <a:latin typeface="Times New Roman" pitchFamily="18" charset="0"/>
                <a:cs typeface="Times New Roman" pitchFamily="18" charset="0"/>
              </a:rPr>
              <a:t>function</a:t>
            </a:r>
            <a:r>
              <a:rPr lang="sv-SE" sz="2800" dirty="0" smtClean="0">
                <a:latin typeface="Times New Roman" pitchFamily="18" charset="0"/>
                <a:cs typeface="Times New Roman" pitchFamily="18" charset="0"/>
              </a:rPr>
              <a:t> in non-</a:t>
            </a:r>
            <a:r>
              <a:rPr lang="sv-SE" sz="2800" dirty="0" err="1" smtClean="0">
                <a:latin typeface="Times New Roman" pitchFamily="18" charset="0"/>
                <a:cs typeface="Times New Roman" pitchFamily="18" charset="0"/>
              </a:rPr>
              <a:t>nociceptive</a:t>
            </a:r>
            <a:r>
              <a:rPr lang="sv-SE" sz="2800" dirty="0" smtClean="0">
                <a:latin typeface="Times New Roman" pitchFamily="18" charset="0"/>
                <a:cs typeface="Times New Roman" pitchFamily="18" charset="0"/>
              </a:rPr>
              <a:t> </a:t>
            </a:r>
            <a:r>
              <a:rPr lang="sv-SE" sz="2800" dirty="0" err="1">
                <a:latin typeface="Times New Roman" pitchFamily="18" charset="0"/>
                <a:cs typeface="Times New Roman" pitchFamily="18" charset="0"/>
              </a:rPr>
              <a:t>channels</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when</a:t>
            </a:r>
            <a:r>
              <a:rPr lang="sv-SE" sz="2800" dirty="0">
                <a:latin typeface="Times New Roman" pitchFamily="18" charset="0"/>
                <a:cs typeface="Times New Roman" pitchFamily="18" charset="0"/>
              </a:rPr>
              <a:t> it </a:t>
            </a:r>
            <a:r>
              <a:rPr lang="sv-SE" sz="2800" dirty="0" err="1" smtClean="0">
                <a:latin typeface="Times New Roman" pitchFamily="18" charset="0"/>
                <a:cs typeface="Times New Roman" pitchFamily="18" charset="0"/>
              </a:rPr>
              <a:t>comes</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to</a:t>
            </a:r>
            <a:r>
              <a:rPr lang="sv-SE" sz="2800" dirty="0" smtClean="0">
                <a:latin typeface="Times New Roman" pitchFamily="18" charset="0"/>
                <a:cs typeface="Times New Roman" pitchFamily="18" charset="0"/>
              </a:rPr>
              <a:t> </a:t>
            </a:r>
            <a:r>
              <a:rPr lang="sv-SE" sz="2800" dirty="0">
                <a:latin typeface="Times New Roman" pitchFamily="18" charset="0"/>
                <a:cs typeface="Times New Roman" pitchFamily="18" charset="0"/>
              </a:rPr>
              <a:t>pain relief </a:t>
            </a:r>
            <a:r>
              <a:rPr lang="sv-SE" sz="2800" dirty="0" smtClean="0">
                <a:latin typeface="Times New Roman" pitchFamily="18" charset="0"/>
                <a:cs typeface="Times New Roman" pitchFamily="18" charset="0"/>
              </a:rPr>
              <a:t>(</a:t>
            </a:r>
            <a:r>
              <a:rPr lang="sv-SE" sz="2800" dirty="0" err="1" smtClean="0">
                <a:latin typeface="Times New Roman" pitchFamily="18" charset="0"/>
                <a:cs typeface="Times New Roman" pitchFamily="18" charset="0"/>
              </a:rPr>
              <a:t>e.g</a:t>
            </a:r>
            <a:r>
              <a:rPr lang="sv-SE" sz="2800" dirty="0" smtClean="0">
                <a:latin typeface="Times New Roman" pitchFamily="18" charset="0"/>
                <a:cs typeface="Times New Roman" pitchFamily="18" charset="0"/>
              </a:rPr>
              <a:t>., </a:t>
            </a:r>
            <a:r>
              <a:rPr lang="sv-SE" sz="2800" dirty="0" err="1" smtClean="0">
                <a:latin typeface="Times New Roman" pitchFamily="18" charset="0"/>
                <a:cs typeface="Times New Roman" pitchFamily="18" charset="0"/>
              </a:rPr>
              <a:t>Schiff</a:t>
            </a:r>
            <a:r>
              <a:rPr lang="sv-SE" sz="2800" dirty="0" smtClean="0">
                <a:latin typeface="Times New Roman" pitchFamily="18" charset="0"/>
                <a:cs typeface="Times New Roman" pitchFamily="18" charset="0"/>
              </a:rPr>
              <a:t> </a:t>
            </a:r>
            <a:r>
              <a:rPr lang="sv-SE" sz="2800" dirty="0">
                <a:latin typeface="Times New Roman" pitchFamily="18" charset="0"/>
                <a:cs typeface="Times New Roman" pitchFamily="18" charset="0"/>
              </a:rPr>
              <a:t>&amp; </a:t>
            </a:r>
            <a:r>
              <a:rPr lang="sv-SE" sz="2800" dirty="0" err="1">
                <a:latin typeface="Times New Roman" pitchFamily="18" charset="0"/>
                <a:cs typeface="Times New Roman" pitchFamily="18" charset="0"/>
              </a:rPr>
              <a:t>Eisenberg</a:t>
            </a:r>
            <a:r>
              <a:rPr lang="sv-SE" sz="2800" dirty="0">
                <a:latin typeface="Times New Roman" pitchFamily="18" charset="0"/>
                <a:cs typeface="Times New Roman" pitchFamily="18" charset="0"/>
              </a:rPr>
              <a:t> </a:t>
            </a:r>
            <a:r>
              <a:rPr lang="sv-SE" sz="2800" dirty="0" err="1" smtClean="0">
                <a:latin typeface="Times New Roman" pitchFamily="18" charset="0"/>
                <a:cs typeface="Times New Roman" pitchFamily="18" charset="0"/>
              </a:rPr>
              <a:t>etcMCS</a:t>
            </a:r>
            <a:r>
              <a:rPr lang="sv-SE" sz="2800" dirty="0" smtClean="0">
                <a:latin typeface="Times New Roman" pitchFamily="18" charset="0"/>
                <a:cs typeface="Times New Roman" pitchFamily="18" charset="0"/>
              </a:rPr>
              <a:t>). </a:t>
            </a:r>
            <a:r>
              <a:rPr lang="sv-SE" sz="2800" dirty="0" err="1">
                <a:latin typeface="Times New Roman" pitchFamily="18" charset="0"/>
                <a:cs typeface="Times New Roman" pitchFamily="18" charset="0"/>
              </a:rPr>
              <a:t>Rationale</a:t>
            </a:r>
            <a:r>
              <a:rPr lang="sv-SE" sz="2800" dirty="0">
                <a:latin typeface="Times New Roman" pitchFamily="18" charset="0"/>
                <a:cs typeface="Times New Roman" pitchFamily="18" charset="0"/>
              </a:rPr>
              <a:t> is </a:t>
            </a:r>
            <a:r>
              <a:rPr lang="sv-SE" sz="2800" dirty="0" err="1">
                <a:latin typeface="Times New Roman" pitchFamily="18" charset="0"/>
                <a:cs typeface="Times New Roman" pitchFamily="18" charset="0"/>
              </a:rPr>
              <a:t>difficult</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to</a:t>
            </a:r>
            <a:r>
              <a:rPr lang="sv-SE" sz="2800" dirty="0">
                <a:latin typeface="Times New Roman" pitchFamily="18" charset="0"/>
                <a:cs typeface="Times New Roman" pitchFamily="18" charset="0"/>
              </a:rPr>
              <a:t> </a:t>
            </a:r>
            <a:r>
              <a:rPr lang="sv-SE" sz="2800" dirty="0" err="1">
                <a:latin typeface="Times New Roman" pitchFamily="18" charset="0"/>
                <a:cs typeface="Times New Roman" pitchFamily="18" charset="0"/>
              </a:rPr>
              <a:t>extract</a:t>
            </a:r>
            <a:r>
              <a:rPr lang="sv-SE" sz="2800" dirty="0">
                <a:latin typeface="Times New Roman" pitchFamily="18" charset="0"/>
                <a:cs typeface="Times New Roman" pitchFamily="18" charset="0"/>
              </a:rPr>
              <a:t>.</a:t>
            </a:r>
          </a:p>
          <a:p>
            <a:pPr lvl="0"/>
            <a:endParaRPr lang="sv-SE" dirty="0" smtClean="0"/>
          </a:p>
          <a:p>
            <a:pPr lvl="0"/>
            <a:endParaRPr lang="sv-SE" dirty="0"/>
          </a:p>
          <a:p>
            <a:endParaRPr lang="sv-SE" sz="1750" dirty="0"/>
          </a:p>
        </p:txBody>
      </p:sp>
    </p:spTree>
    <p:extLst>
      <p:ext uri="{BB962C8B-B14F-4D97-AF65-F5344CB8AC3E}">
        <p14:creationId xmlns:p14="http://schemas.microsoft.com/office/powerpoint/2010/main" val="4163675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23528" y="188640"/>
            <a:ext cx="8640960" cy="3970318"/>
          </a:xfrm>
          <a:prstGeom prst="rect">
            <a:avLst/>
          </a:prstGeom>
        </p:spPr>
        <p:txBody>
          <a:bodyPr wrap="square">
            <a:spAutoFit/>
          </a:bodyPr>
          <a:lstStyle/>
          <a:p>
            <a:r>
              <a:rPr lang="sv-SE" sz="1200" dirty="0"/>
              <a:t> </a:t>
            </a:r>
          </a:p>
          <a:p>
            <a:r>
              <a:rPr lang="sv-SE" sz="2400" dirty="0" err="1"/>
              <a:t>Improved</a:t>
            </a:r>
            <a:r>
              <a:rPr lang="sv-SE" sz="2400" dirty="0"/>
              <a:t> non-</a:t>
            </a:r>
            <a:r>
              <a:rPr lang="sv-SE" sz="2400" dirty="0" err="1"/>
              <a:t>nociceptive</a:t>
            </a:r>
            <a:r>
              <a:rPr lang="sv-SE" sz="2400" dirty="0"/>
              <a:t> parameter </a:t>
            </a:r>
            <a:r>
              <a:rPr lang="sv-SE" sz="2400" dirty="0" err="1"/>
              <a:t>when</a:t>
            </a:r>
            <a:r>
              <a:rPr lang="sv-SE" sz="2400" dirty="0"/>
              <a:t> pain is </a:t>
            </a:r>
            <a:r>
              <a:rPr lang="sv-SE" sz="2400" dirty="0" err="1"/>
              <a:t>relieved</a:t>
            </a:r>
            <a:r>
              <a:rPr lang="sv-SE" sz="2400" dirty="0"/>
              <a:t> </a:t>
            </a:r>
            <a:r>
              <a:rPr lang="sv-SE" sz="2400" dirty="0" err="1"/>
              <a:t>might</a:t>
            </a:r>
            <a:r>
              <a:rPr lang="sv-SE" sz="2400" dirty="0"/>
              <a:t> </a:t>
            </a:r>
            <a:r>
              <a:rPr lang="sv-SE" sz="2400" dirty="0" err="1"/>
              <a:t>indicate</a:t>
            </a:r>
            <a:r>
              <a:rPr lang="sv-SE" sz="2400" dirty="0"/>
              <a:t> a release from </a:t>
            </a:r>
            <a:r>
              <a:rPr lang="sv-SE" sz="2400" dirty="0" err="1"/>
              <a:t>suppression</a:t>
            </a:r>
            <a:r>
              <a:rPr lang="sv-SE" sz="2400" dirty="0"/>
              <a:t> by the </a:t>
            </a:r>
            <a:r>
              <a:rPr lang="sv-SE" sz="2400" dirty="0" err="1"/>
              <a:t>activity</a:t>
            </a:r>
            <a:r>
              <a:rPr lang="sv-SE" sz="2400" dirty="0"/>
              <a:t> in the </a:t>
            </a:r>
            <a:r>
              <a:rPr lang="sv-SE" sz="2400" dirty="0" err="1"/>
              <a:t>nociceptive</a:t>
            </a:r>
            <a:r>
              <a:rPr lang="sv-SE" sz="2400" dirty="0"/>
              <a:t> system.</a:t>
            </a:r>
          </a:p>
          <a:p>
            <a:r>
              <a:rPr lang="sv-SE" sz="2400" dirty="0"/>
              <a:t> </a:t>
            </a:r>
          </a:p>
          <a:p>
            <a:r>
              <a:rPr lang="sv-SE" sz="2400" dirty="0"/>
              <a:t>My </a:t>
            </a:r>
            <a:r>
              <a:rPr lang="sv-SE" sz="2400" dirty="0" err="1"/>
              <a:t>stratey</a:t>
            </a:r>
            <a:r>
              <a:rPr lang="sv-SE" sz="2400" dirty="0"/>
              <a:t> for </a:t>
            </a:r>
            <a:r>
              <a:rPr lang="sv-SE" sz="2400" dirty="0" err="1"/>
              <a:t>this</a:t>
            </a:r>
            <a:r>
              <a:rPr lang="sv-SE" sz="2400" dirty="0"/>
              <a:t> </a:t>
            </a:r>
            <a:r>
              <a:rPr lang="sv-SE" sz="2400" dirty="0" err="1"/>
              <a:t>tlk</a:t>
            </a:r>
            <a:r>
              <a:rPr lang="sv-SE" sz="2400" dirty="0"/>
              <a:t> is </a:t>
            </a:r>
            <a:r>
              <a:rPr lang="sv-SE" sz="2400" dirty="0" err="1"/>
              <a:t>to</a:t>
            </a:r>
            <a:r>
              <a:rPr lang="sv-SE" sz="2400" dirty="0"/>
              <a:t> </a:t>
            </a:r>
            <a:r>
              <a:rPr lang="sv-SE" sz="2400" dirty="0" err="1"/>
              <a:t>raise</a:t>
            </a:r>
            <a:r>
              <a:rPr lang="sv-SE" sz="2400" dirty="0"/>
              <a:t> a </a:t>
            </a:r>
            <a:r>
              <a:rPr lang="sv-SE" sz="2400" dirty="0" err="1"/>
              <a:t>number</a:t>
            </a:r>
            <a:r>
              <a:rPr lang="sv-SE" sz="2400" dirty="0"/>
              <a:t> </a:t>
            </a:r>
            <a:r>
              <a:rPr lang="sv-SE" sz="2400" dirty="0" err="1"/>
              <a:t>of</a:t>
            </a:r>
            <a:r>
              <a:rPr lang="sv-SE" sz="2400" dirty="0"/>
              <a:t> </a:t>
            </a:r>
            <a:r>
              <a:rPr lang="sv-SE" sz="2400" dirty="0" err="1"/>
              <a:t>issues</a:t>
            </a:r>
            <a:r>
              <a:rPr lang="sv-SE" sz="2400" dirty="0"/>
              <a:t>, </a:t>
            </a:r>
            <a:r>
              <a:rPr lang="sv-SE" sz="2400" dirty="0" err="1"/>
              <a:t>give</a:t>
            </a:r>
            <a:r>
              <a:rPr lang="sv-SE" sz="2400" dirty="0"/>
              <a:t> my </a:t>
            </a:r>
            <a:r>
              <a:rPr lang="sv-SE" sz="2400" dirty="0" err="1"/>
              <a:t>comments</a:t>
            </a:r>
            <a:r>
              <a:rPr lang="sv-SE" sz="2400" dirty="0"/>
              <a:t> and ask for </a:t>
            </a:r>
            <a:r>
              <a:rPr lang="sv-SE" sz="2400" dirty="0" err="1"/>
              <a:t>your</a:t>
            </a:r>
            <a:r>
              <a:rPr lang="sv-SE" sz="2400" dirty="0"/>
              <a:t> input. I </a:t>
            </a:r>
            <a:r>
              <a:rPr lang="sv-SE" sz="2400" dirty="0" err="1"/>
              <a:t>will</a:t>
            </a:r>
            <a:r>
              <a:rPr lang="sv-SE" sz="2400" dirty="0"/>
              <a:t> </a:t>
            </a:r>
            <a:r>
              <a:rPr lang="sv-SE" sz="2400" dirty="0" err="1"/>
              <a:t>abstain</a:t>
            </a:r>
            <a:r>
              <a:rPr lang="sv-SE" sz="2400" dirty="0"/>
              <a:t> from </a:t>
            </a:r>
            <a:r>
              <a:rPr lang="sv-SE" sz="2400" dirty="0" err="1"/>
              <a:t>discussing</a:t>
            </a:r>
            <a:r>
              <a:rPr lang="sv-SE" sz="2400" dirty="0"/>
              <a:t> QST </a:t>
            </a:r>
            <a:r>
              <a:rPr lang="sv-SE" sz="2400" dirty="0" err="1"/>
              <a:t>techniques</a:t>
            </a:r>
            <a:r>
              <a:rPr lang="sv-SE" sz="2400" dirty="0"/>
              <a:t> and </a:t>
            </a:r>
            <a:r>
              <a:rPr lang="sv-SE" sz="2400" dirty="0" err="1"/>
              <a:t>methodology</a:t>
            </a:r>
            <a:r>
              <a:rPr lang="sv-SE" sz="2400" dirty="0"/>
              <a:t> </a:t>
            </a:r>
            <a:r>
              <a:rPr lang="sv-SE" sz="2400" dirty="0" err="1"/>
              <a:t>specifically</a:t>
            </a:r>
            <a:r>
              <a:rPr lang="sv-SE" sz="2400" dirty="0"/>
              <a:t> </a:t>
            </a:r>
            <a:r>
              <a:rPr lang="sv-SE" sz="2400" dirty="0" err="1"/>
              <a:t>but</a:t>
            </a:r>
            <a:r>
              <a:rPr lang="sv-SE" sz="2400" dirty="0"/>
              <a:t> touch </a:t>
            </a:r>
            <a:r>
              <a:rPr lang="sv-SE" sz="2400" dirty="0" err="1"/>
              <a:t>upon</a:t>
            </a:r>
            <a:r>
              <a:rPr lang="sv-SE" sz="2400" dirty="0"/>
              <a:t> it </a:t>
            </a:r>
            <a:r>
              <a:rPr lang="sv-SE" sz="2400" dirty="0" err="1"/>
              <a:t>when</a:t>
            </a:r>
            <a:r>
              <a:rPr lang="sv-SE" sz="2400" dirty="0"/>
              <a:t> </a:t>
            </a:r>
            <a:r>
              <a:rPr lang="sv-SE" sz="2400" dirty="0" err="1"/>
              <a:t>necessary</a:t>
            </a:r>
            <a:r>
              <a:rPr lang="sv-SE" sz="2400" dirty="0" smtClean="0"/>
              <a:t>.</a:t>
            </a:r>
          </a:p>
          <a:p>
            <a:r>
              <a:rPr lang="sv-SE" sz="2400" dirty="0" err="1" smtClean="0"/>
              <a:t>We</a:t>
            </a:r>
            <a:r>
              <a:rPr lang="sv-SE" sz="2400" dirty="0" smtClean="0"/>
              <a:t> </a:t>
            </a:r>
            <a:r>
              <a:rPr lang="sv-SE" sz="2400" dirty="0" err="1" smtClean="0"/>
              <a:t>nedd</a:t>
            </a:r>
            <a:r>
              <a:rPr lang="sv-SE" sz="2400" dirty="0" smtClean="0"/>
              <a:t> </a:t>
            </a:r>
            <a:r>
              <a:rPr lang="sv-SE" sz="2400" dirty="0" err="1" smtClean="0"/>
              <a:t>something</a:t>
            </a:r>
            <a:r>
              <a:rPr lang="sv-SE" sz="2400" dirty="0" smtClean="0"/>
              <a:t> </a:t>
            </a:r>
            <a:r>
              <a:rPr lang="sv-SE" sz="2400" dirty="0" err="1" smtClean="0"/>
              <a:t>to</a:t>
            </a:r>
            <a:r>
              <a:rPr lang="sv-SE" sz="2400" dirty="0" smtClean="0"/>
              <a:t> </a:t>
            </a:r>
            <a:r>
              <a:rPr lang="sv-SE" sz="2400" dirty="0" err="1" smtClean="0"/>
              <a:t>predict</a:t>
            </a:r>
            <a:r>
              <a:rPr lang="sv-SE" sz="2400" dirty="0" smtClean="0"/>
              <a:t> </a:t>
            </a:r>
            <a:r>
              <a:rPr lang="sv-SE" sz="2400" dirty="0" err="1" smtClean="0"/>
              <a:t>if</a:t>
            </a:r>
            <a:r>
              <a:rPr lang="sv-SE" sz="2400" dirty="0" smtClean="0"/>
              <a:t> the </a:t>
            </a:r>
            <a:r>
              <a:rPr lang="sv-SE" sz="2400" dirty="0" err="1" smtClean="0"/>
              <a:t>drug</a:t>
            </a:r>
            <a:r>
              <a:rPr lang="sv-SE" sz="2400" dirty="0" smtClean="0"/>
              <a:t> is going </a:t>
            </a:r>
            <a:r>
              <a:rPr lang="sv-SE" sz="2400" dirty="0" err="1" smtClean="0"/>
              <a:t>to</a:t>
            </a:r>
            <a:r>
              <a:rPr lang="sv-SE" sz="2400" dirty="0" smtClean="0"/>
              <a:t> </a:t>
            </a:r>
            <a:r>
              <a:rPr lang="sv-SE" sz="2400" dirty="0" err="1" smtClean="0"/>
              <a:t>work</a:t>
            </a:r>
            <a:r>
              <a:rPr lang="sv-SE" sz="2400" dirty="0" smtClean="0"/>
              <a:t>, </a:t>
            </a:r>
            <a:r>
              <a:rPr lang="sv-SE" sz="2400" dirty="0" err="1" smtClean="0"/>
              <a:t>to</a:t>
            </a:r>
            <a:r>
              <a:rPr lang="sv-SE" sz="2400" dirty="0" smtClean="0"/>
              <a:t> </a:t>
            </a:r>
            <a:r>
              <a:rPr lang="sv-SE" sz="2400" dirty="0" err="1" smtClean="0"/>
              <a:t>learn</a:t>
            </a:r>
            <a:r>
              <a:rPr lang="sv-SE" sz="2400" dirty="0" smtClean="0"/>
              <a:t> </a:t>
            </a:r>
            <a:r>
              <a:rPr lang="sv-SE" sz="2400" dirty="0" err="1" smtClean="0"/>
              <a:t>how</a:t>
            </a:r>
            <a:r>
              <a:rPr lang="sv-SE" sz="2400" dirty="0" smtClean="0"/>
              <a:t> it </a:t>
            </a:r>
            <a:r>
              <a:rPr lang="sv-SE" sz="2400" dirty="0" err="1" smtClean="0"/>
              <a:t>works</a:t>
            </a:r>
            <a:r>
              <a:rPr lang="sv-SE" sz="2400" dirty="0" smtClean="0"/>
              <a:t>, </a:t>
            </a:r>
            <a:r>
              <a:rPr lang="sv-SE" sz="2400" dirty="0" err="1" smtClean="0"/>
              <a:t>to</a:t>
            </a:r>
            <a:r>
              <a:rPr lang="sv-SE" sz="2400" dirty="0" smtClean="0"/>
              <a:t> </a:t>
            </a:r>
            <a:r>
              <a:rPr lang="sv-SE" sz="2400" dirty="0" err="1" smtClean="0"/>
              <a:t>quantify</a:t>
            </a:r>
            <a:r>
              <a:rPr lang="sv-SE" sz="2400" dirty="0" smtClean="0"/>
              <a:t> the pain </a:t>
            </a:r>
            <a:r>
              <a:rPr lang="sv-SE" sz="2400" dirty="0" err="1" smtClean="0"/>
              <a:t>relieving</a:t>
            </a:r>
            <a:r>
              <a:rPr lang="sv-SE" sz="2400" dirty="0" smtClean="0"/>
              <a:t> </a:t>
            </a:r>
            <a:r>
              <a:rPr lang="sv-SE" sz="2400" dirty="0" err="1" smtClean="0"/>
              <a:t>effect</a:t>
            </a:r>
            <a:r>
              <a:rPr lang="sv-SE" sz="2400" dirty="0" smtClean="0"/>
              <a:t> </a:t>
            </a:r>
            <a:r>
              <a:rPr lang="sv-SE" sz="2400" dirty="0" err="1" smtClean="0"/>
              <a:t>of</a:t>
            </a:r>
            <a:r>
              <a:rPr lang="sv-SE" sz="2400" dirty="0" smtClean="0"/>
              <a:t> the </a:t>
            </a:r>
            <a:r>
              <a:rPr lang="sv-SE" sz="2400" dirty="0" err="1" smtClean="0"/>
              <a:t>drug</a:t>
            </a:r>
            <a:endParaRPr lang="sv-SE" sz="2400" dirty="0"/>
          </a:p>
        </p:txBody>
      </p:sp>
    </p:spTree>
    <p:extLst>
      <p:ext uri="{BB962C8B-B14F-4D97-AF65-F5344CB8AC3E}">
        <p14:creationId xmlns:p14="http://schemas.microsoft.com/office/powerpoint/2010/main" val="42036599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9750" y="0"/>
            <a:ext cx="8353425"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solidFill>
                  <a:srgbClr val="FF6600"/>
                </a:solidFill>
              </a:rPr>
              <a:t>QST in the research setting:</a:t>
            </a:r>
          </a:p>
          <a:p>
            <a:pPr eaLnBrk="1" hangingPunct="1">
              <a:spcBef>
                <a:spcPct val="50000"/>
              </a:spcBef>
            </a:pPr>
            <a:r>
              <a:rPr lang="en-US" sz="2800"/>
              <a:t>Study drug differential effects on different components of NeP (hyperalgesia, allodynia (Attal et al. 2002; Wallace et al. 2002))</a:t>
            </a:r>
          </a:p>
          <a:p>
            <a:pPr eaLnBrk="1" hangingPunct="1">
              <a:spcBef>
                <a:spcPct val="50000"/>
              </a:spcBef>
            </a:pPr>
            <a:r>
              <a:rPr lang="en-US" sz="2800"/>
              <a:t>Predict the outcome of treatment (Schiff and Eisenberg, 2003)?</a:t>
            </a:r>
          </a:p>
          <a:p>
            <a:pPr eaLnBrk="1" hangingPunct="1">
              <a:spcBef>
                <a:spcPct val="50000"/>
              </a:spcBef>
            </a:pPr>
            <a:r>
              <a:rPr lang="en-US" sz="2800"/>
              <a:t>Predict painful vs non-painful neuropathy (Jääskeläinen 2005)?</a:t>
            </a:r>
          </a:p>
          <a:p>
            <a:pPr eaLnBrk="1" hangingPunct="1">
              <a:spcBef>
                <a:spcPct val="50000"/>
              </a:spcBef>
            </a:pPr>
            <a:r>
              <a:rPr lang="en-US" sz="2800"/>
              <a:t>A role in the development of a mechanism-based diagnosis of NeP (Hansson 2003)?</a:t>
            </a:r>
          </a:p>
          <a:p>
            <a:pPr eaLnBrk="1" hangingPunct="1">
              <a:spcBef>
                <a:spcPct val="50000"/>
              </a:spcBef>
            </a:pPr>
            <a:r>
              <a:rPr lang="en-US" sz="2800"/>
              <a:t>Dynamic QST (challenged pain system to test, e.g., temporal and spatial summation and studies of endogenous pain modulation)</a:t>
            </a:r>
          </a:p>
          <a:p>
            <a:pPr eaLnBrk="1" hangingPunct="1">
              <a:spcBef>
                <a:spcPct val="50000"/>
              </a:spcBef>
            </a:pPr>
            <a:endParaRPr lang="en-US" sz="2800"/>
          </a:p>
        </p:txBody>
      </p:sp>
    </p:spTree>
    <p:extLst>
      <p:ext uri="{BB962C8B-B14F-4D97-AF65-F5344CB8AC3E}">
        <p14:creationId xmlns:p14="http://schemas.microsoft.com/office/powerpoint/2010/main" val="27247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9512" y="548680"/>
            <a:ext cx="8964488" cy="954107"/>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Neuropathic pain patients and </a:t>
            </a:r>
            <a:r>
              <a:rPr lang="en-US" sz="2800" dirty="0" err="1" smtClean="0">
                <a:solidFill>
                  <a:srgbClr val="FF0000"/>
                </a:solidFill>
                <a:latin typeface="Times New Roman" pitchFamily="18" charset="0"/>
                <a:cs typeface="Times New Roman" pitchFamily="18" charset="0"/>
              </a:rPr>
              <a:t>somatosensory</a:t>
            </a:r>
            <a:r>
              <a:rPr lang="en-US" sz="2800" dirty="0" smtClean="0">
                <a:solidFill>
                  <a:srgbClr val="FF0000"/>
                </a:solidFill>
                <a:latin typeface="Times New Roman" pitchFamily="18" charset="0"/>
                <a:cs typeface="Times New Roman" pitchFamily="18" charset="0"/>
              </a:rPr>
              <a:t> </a:t>
            </a:r>
          </a:p>
          <a:p>
            <a:pPr algn="ctr"/>
            <a:r>
              <a:rPr lang="en-US" sz="2800" dirty="0" err="1" smtClean="0">
                <a:solidFill>
                  <a:srgbClr val="FF0000"/>
                </a:solidFill>
                <a:latin typeface="Times New Roman" pitchFamily="18" charset="0"/>
                <a:cs typeface="Times New Roman" pitchFamily="18" charset="0"/>
              </a:rPr>
              <a:t>Phenotyping</a:t>
            </a:r>
            <a:r>
              <a:rPr lang="en-US" sz="2800" dirty="0" smtClean="0">
                <a:solidFill>
                  <a:srgbClr val="FF0000"/>
                </a:solidFill>
                <a:latin typeface="Times New Roman" pitchFamily="18" charset="0"/>
                <a:cs typeface="Times New Roman" pitchFamily="18" charset="0"/>
              </a:rPr>
              <a:t> using QST</a:t>
            </a:r>
            <a:endParaRPr lang="en-US" sz="2800" dirty="0">
              <a:solidFill>
                <a:srgbClr val="FF0000"/>
              </a:solidFill>
              <a:latin typeface="Times New Roman" pitchFamily="18" charset="0"/>
              <a:cs typeface="Times New Roman" pitchFamily="18" charset="0"/>
            </a:endParaRPr>
          </a:p>
        </p:txBody>
      </p:sp>
      <p:sp>
        <p:nvSpPr>
          <p:cNvPr id="3" name="textruta 2"/>
          <p:cNvSpPr txBox="1"/>
          <p:nvPr/>
        </p:nvSpPr>
        <p:spPr>
          <a:xfrm>
            <a:off x="323528" y="2420888"/>
            <a:ext cx="2664296" cy="646331"/>
          </a:xfrm>
          <a:prstGeom prst="rect">
            <a:avLst/>
          </a:prstGeom>
          <a:noFill/>
        </p:spPr>
        <p:txBody>
          <a:bodyPr wrap="square" rtlCol="0">
            <a:spAutoFit/>
          </a:bodyPr>
          <a:lstStyle/>
          <a:p>
            <a:r>
              <a:rPr lang="en-US" dirty="0" smtClean="0">
                <a:latin typeface="Brush Script MT" pitchFamily="66" charset="0"/>
                <a:cs typeface="Times New Roman" pitchFamily="18" charset="0"/>
              </a:rPr>
              <a:t>Sensory signature cluster (one or a pattern)</a:t>
            </a:r>
            <a:endParaRPr lang="en-US" dirty="0">
              <a:latin typeface="Brush Script MT" pitchFamily="66" charset="0"/>
              <a:cs typeface="Times New Roman" pitchFamily="18" charset="0"/>
            </a:endParaRPr>
          </a:p>
        </p:txBody>
      </p:sp>
      <p:sp>
        <p:nvSpPr>
          <p:cNvPr id="4" name="textruta 3"/>
          <p:cNvSpPr txBox="1"/>
          <p:nvPr/>
        </p:nvSpPr>
        <p:spPr>
          <a:xfrm>
            <a:off x="3491880" y="2276872"/>
            <a:ext cx="1872208" cy="400110"/>
          </a:xfrm>
          <a:prstGeom prst="rect">
            <a:avLst/>
          </a:prstGeom>
          <a:noFill/>
        </p:spPr>
        <p:txBody>
          <a:bodyPr wrap="square" rtlCol="0">
            <a:spAutoFit/>
          </a:bodyPr>
          <a:lstStyle/>
          <a:p>
            <a:r>
              <a:rPr lang="en-US" sz="2000" dirty="0" smtClean="0">
                <a:latin typeface="Brush Script MT" pitchFamily="66" charset="0"/>
              </a:rPr>
              <a:t>Sensory signature</a:t>
            </a:r>
            <a:endParaRPr lang="en-US" sz="2000" dirty="0">
              <a:latin typeface="Brush Script MT" pitchFamily="66" charset="0"/>
            </a:endParaRPr>
          </a:p>
        </p:txBody>
      </p:sp>
      <p:sp>
        <p:nvSpPr>
          <p:cNvPr id="5" name="textruta 4"/>
          <p:cNvSpPr txBox="1"/>
          <p:nvPr/>
        </p:nvSpPr>
        <p:spPr>
          <a:xfrm>
            <a:off x="6156176" y="2420888"/>
            <a:ext cx="2232248" cy="369332"/>
          </a:xfrm>
          <a:prstGeom prst="rect">
            <a:avLst/>
          </a:prstGeom>
          <a:noFill/>
        </p:spPr>
        <p:txBody>
          <a:bodyPr wrap="square" rtlCol="0">
            <a:spAutoFit/>
          </a:bodyPr>
          <a:lstStyle/>
          <a:p>
            <a:r>
              <a:rPr lang="en-US" dirty="0" smtClean="0">
                <a:latin typeface="Brush Script MT" pitchFamily="66" charset="0"/>
              </a:rPr>
              <a:t>Sensory signature</a:t>
            </a:r>
            <a:endParaRPr lang="en-US" dirty="0">
              <a:latin typeface="Brush Script MT" pitchFamily="66" charset="0"/>
            </a:endParaRPr>
          </a:p>
        </p:txBody>
      </p:sp>
      <p:sp>
        <p:nvSpPr>
          <p:cNvPr id="6" name="Ned 5"/>
          <p:cNvSpPr/>
          <p:nvPr/>
        </p:nvSpPr>
        <p:spPr>
          <a:xfrm rot="2198205">
            <a:off x="6229608" y="3058800"/>
            <a:ext cx="141168" cy="125820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ruta 6"/>
          <p:cNvSpPr txBox="1"/>
          <p:nvPr/>
        </p:nvSpPr>
        <p:spPr>
          <a:xfrm>
            <a:off x="2843808" y="4725144"/>
            <a:ext cx="2016224" cy="369332"/>
          </a:xfrm>
          <a:prstGeom prst="rect">
            <a:avLst/>
          </a:prstGeom>
          <a:noFill/>
        </p:spPr>
        <p:txBody>
          <a:bodyPr wrap="square" rtlCol="0">
            <a:spAutoFit/>
          </a:bodyPr>
          <a:lstStyle/>
          <a:p>
            <a:r>
              <a:rPr lang="en-US" dirty="0" smtClean="0"/>
              <a:t>mechanism</a:t>
            </a:r>
            <a:endParaRPr lang="en-US" dirty="0"/>
          </a:p>
        </p:txBody>
      </p:sp>
      <p:sp>
        <p:nvSpPr>
          <p:cNvPr id="8" name="textruta 7"/>
          <p:cNvSpPr txBox="1"/>
          <p:nvPr/>
        </p:nvSpPr>
        <p:spPr>
          <a:xfrm>
            <a:off x="4932040" y="4797152"/>
            <a:ext cx="1656184" cy="369332"/>
          </a:xfrm>
          <a:prstGeom prst="rect">
            <a:avLst/>
          </a:prstGeom>
          <a:noFill/>
        </p:spPr>
        <p:txBody>
          <a:bodyPr wrap="square" rtlCol="0">
            <a:spAutoFit/>
          </a:bodyPr>
          <a:lstStyle/>
          <a:p>
            <a:r>
              <a:rPr lang="en-US" dirty="0" smtClean="0"/>
              <a:t>mechanism</a:t>
            </a:r>
            <a:endParaRPr lang="en-US" dirty="0"/>
          </a:p>
        </p:txBody>
      </p:sp>
      <p:sp>
        <p:nvSpPr>
          <p:cNvPr id="9" name="textruta 8"/>
          <p:cNvSpPr txBox="1"/>
          <p:nvPr/>
        </p:nvSpPr>
        <p:spPr>
          <a:xfrm>
            <a:off x="7164288" y="4581128"/>
            <a:ext cx="1512168" cy="369332"/>
          </a:xfrm>
          <a:prstGeom prst="rect">
            <a:avLst/>
          </a:prstGeom>
          <a:noFill/>
        </p:spPr>
        <p:txBody>
          <a:bodyPr wrap="square" rtlCol="0">
            <a:spAutoFit/>
          </a:bodyPr>
          <a:lstStyle/>
          <a:p>
            <a:r>
              <a:rPr lang="en-US" dirty="0" smtClean="0"/>
              <a:t>mechanism</a:t>
            </a:r>
            <a:endParaRPr lang="en-US" dirty="0"/>
          </a:p>
        </p:txBody>
      </p:sp>
      <p:cxnSp>
        <p:nvCxnSpPr>
          <p:cNvPr id="11" name="Rak pil 10"/>
          <p:cNvCxnSpPr/>
          <p:nvPr/>
        </p:nvCxnSpPr>
        <p:spPr>
          <a:xfrm flipH="1">
            <a:off x="3995936" y="4221088"/>
            <a:ext cx="1656184" cy="43204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Rak pil 12"/>
          <p:cNvCxnSpPr/>
          <p:nvPr/>
        </p:nvCxnSpPr>
        <p:spPr>
          <a:xfrm>
            <a:off x="6300192" y="4365104"/>
            <a:ext cx="1008112" cy="21602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ruta 14"/>
          <p:cNvSpPr txBox="1"/>
          <p:nvPr/>
        </p:nvSpPr>
        <p:spPr>
          <a:xfrm>
            <a:off x="179512" y="5733256"/>
            <a:ext cx="1872208"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Drug efficacy</a:t>
            </a:r>
            <a:r>
              <a:rPr lang="en-US" dirty="0" smtClean="0"/>
              <a:t> </a:t>
            </a:r>
            <a:endParaRPr lang="en-US" dirty="0"/>
          </a:p>
        </p:txBody>
      </p:sp>
      <p:sp>
        <p:nvSpPr>
          <p:cNvPr id="16" name="Upp 15"/>
          <p:cNvSpPr/>
          <p:nvPr/>
        </p:nvSpPr>
        <p:spPr>
          <a:xfrm>
            <a:off x="539552" y="3356992"/>
            <a:ext cx="720080" cy="2160240"/>
          </a:xfrm>
          <a:prstGeom prst="up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ithfulseeds.files.wordpress.com/2013/01/smiley-face-with-thumbs-u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852080"/>
            <a:ext cx="4503918"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375072" y="1113416"/>
            <a:ext cx="3732514" cy="1477328"/>
          </a:xfrm>
          <a:prstGeom prst="rect">
            <a:avLst/>
          </a:prstGeom>
          <a:noFill/>
        </p:spPr>
        <p:txBody>
          <a:bodyPr wrap="square" rtlCol="0">
            <a:spAutoFit/>
          </a:bodyPr>
          <a:lstStyle/>
          <a:p>
            <a:r>
              <a:rPr lang="sv-SE" dirty="0" smtClean="0"/>
              <a:t>”</a:t>
            </a:r>
            <a:r>
              <a:rPr lang="sv-SE" dirty="0" err="1" smtClean="0"/>
              <a:t>Hey</a:t>
            </a:r>
            <a:r>
              <a:rPr lang="sv-SE" dirty="0" smtClean="0"/>
              <a:t>, </a:t>
            </a:r>
            <a:r>
              <a:rPr lang="sv-SE" dirty="0" err="1" smtClean="0"/>
              <a:t>thanks</a:t>
            </a:r>
            <a:r>
              <a:rPr lang="sv-SE" dirty="0" smtClean="0"/>
              <a:t> to my </a:t>
            </a:r>
            <a:r>
              <a:rPr lang="sv-SE" dirty="0" err="1" smtClean="0"/>
              <a:t>lousy</a:t>
            </a:r>
            <a:r>
              <a:rPr lang="sv-SE" dirty="0" smtClean="0"/>
              <a:t> CPM system, as </a:t>
            </a:r>
            <a:r>
              <a:rPr lang="sv-SE" dirty="0" err="1" smtClean="0"/>
              <a:t>detected</a:t>
            </a:r>
            <a:r>
              <a:rPr lang="sv-SE" dirty="0" smtClean="0"/>
              <a:t> by QST,  I </a:t>
            </a:r>
            <a:r>
              <a:rPr lang="sv-SE" dirty="0" err="1" smtClean="0"/>
              <a:t>now</a:t>
            </a:r>
            <a:r>
              <a:rPr lang="sv-SE" dirty="0" smtClean="0"/>
              <a:t> </a:t>
            </a:r>
            <a:r>
              <a:rPr lang="sv-SE" dirty="0" err="1" smtClean="0"/>
              <a:t>enjoy</a:t>
            </a:r>
            <a:r>
              <a:rPr lang="sv-SE" dirty="0" smtClean="0"/>
              <a:t> </a:t>
            </a:r>
            <a:r>
              <a:rPr lang="sv-SE" dirty="0" err="1" smtClean="0"/>
              <a:t>duloxetine</a:t>
            </a:r>
            <a:r>
              <a:rPr lang="sv-SE" dirty="0" smtClean="0"/>
              <a:t> for the relief of my </a:t>
            </a:r>
            <a:r>
              <a:rPr lang="sv-SE" dirty="0" err="1" smtClean="0"/>
              <a:t>neuropathic</a:t>
            </a:r>
            <a:r>
              <a:rPr lang="sv-SE" dirty="0" smtClean="0"/>
              <a:t> pain </a:t>
            </a:r>
            <a:r>
              <a:rPr lang="sv-SE" dirty="0" err="1" smtClean="0"/>
              <a:t>without</a:t>
            </a:r>
            <a:r>
              <a:rPr lang="sv-SE" dirty="0" smtClean="0"/>
              <a:t>  </a:t>
            </a:r>
            <a:r>
              <a:rPr lang="sv-SE" dirty="0" err="1" smtClean="0"/>
              <a:t>having</a:t>
            </a:r>
            <a:r>
              <a:rPr lang="sv-SE" dirty="0" smtClean="0"/>
              <a:t> </a:t>
            </a:r>
            <a:r>
              <a:rPr lang="sv-SE" dirty="0" err="1" smtClean="0"/>
              <a:t>tried</a:t>
            </a:r>
            <a:r>
              <a:rPr lang="sv-SE" dirty="0" smtClean="0"/>
              <a:t> </a:t>
            </a:r>
            <a:r>
              <a:rPr lang="sv-SE" dirty="0" err="1" smtClean="0"/>
              <a:t>other</a:t>
            </a:r>
            <a:r>
              <a:rPr lang="sv-SE" dirty="0" smtClean="0"/>
              <a:t> </a:t>
            </a:r>
            <a:r>
              <a:rPr lang="sv-SE" dirty="0" err="1" smtClean="0"/>
              <a:t>drugs</a:t>
            </a:r>
            <a:r>
              <a:rPr lang="sv-SE" dirty="0" smtClean="0"/>
              <a:t> first”</a:t>
            </a:r>
            <a:endParaRPr lang="sv-SE" dirty="0"/>
          </a:p>
        </p:txBody>
      </p:sp>
      <p:sp>
        <p:nvSpPr>
          <p:cNvPr id="3" name="Frihandsfigur 2"/>
          <p:cNvSpPr/>
          <p:nvPr/>
        </p:nvSpPr>
        <p:spPr>
          <a:xfrm>
            <a:off x="3070459" y="779646"/>
            <a:ext cx="6009427" cy="3263171"/>
          </a:xfrm>
          <a:custGeom>
            <a:avLst/>
            <a:gdLst>
              <a:gd name="connsiteX0" fmla="*/ 2184935 w 6009427"/>
              <a:gd name="connsiteY0" fmla="*/ 750771 h 3263171"/>
              <a:gd name="connsiteX1" fmla="*/ 2213810 w 6009427"/>
              <a:gd name="connsiteY1" fmla="*/ 654518 h 3263171"/>
              <a:gd name="connsiteX2" fmla="*/ 2223436 w 6009427"/>
              <a:gd name="connsiteY2" fmla="*/ 596767 h 3263171"/>
              <a:gd name="connsiteX3" fmla="*/ 2281187 w 6009427"/>
              <a:gd name="connsiteY3" fmla="*/ 548640 h 3263171"/>
              <a:gd name="connsiteX4" fmla="*/ 2310063 w 6009427"/>
              <a:gd name="connsiteY4" fmla="*/ 539015 h 3263171"/>
              <a:gd name="connsiteX5" fmla="*/ 2367815 w 6009427"/>
              <a:gd name="connsiteY5" fmla="*/ 500514 h 3263171"/>
              <a:gd name="connsiteX6" fmla="*/ 2396690 w 6009427"/>
              <a:gd name="connsiteY6" fmla="*/ 481263 h 3263171"/>
              <a:gd name="connsiteX7" fmla="*/ 2425566 w 6009427"/>
              <a:gd name="connsiteY7" fmla="*/ 462013 h 3263171"/>
              <a:gd name="connsiteX8" fmla="*/ 2454442 w 6009427"/>
              <a:gd name="connsiteY8" fmla="*/ 433137 h 3263171"/>
              <a:gd name="connsiteX9" fmla="*/ 2473693 w 6009427"/>
              <a:gd name="connsiteY9" fmla="*/ 404261 h 3263171"/>
              <a:gd name="connsiteX10" fmla="*/ 2502568 w 6009427"/>
              <a:gd name="connsiteY10" fmla="*/ 385011 h 3263171"/>
              <a:gd name="connsiteX11" fmla="*/ 2579570 w 6009427"/>
              <a:gd name="connsiteY11" fmla="*/ 356135 h 3263171"/>
              <a:gd name="connsiteX12" fmla="*/ 2656573 w 6009427"/>
              <a:gd name="connsiteY12" fmla="*/ 336885 h 3263171"/>
              <a:gd name="connsiteX13" fmla="*/ 2733575 w 6009427"/>
              <a:gd name="connsiteY13" fmla="*/ 308009 h 3263171"/>
              <a:gd name="connsiteX14" fmla="*/ 2772076 w 6009427"/>
              <a:gd name="connsiteY14" fmla="*/ 288758 h 3263171"/>
              <a:gd name="connsiteX15" fmla="*/ 2800952 w 6009427"/>
              <a:gd name="connsiteY15" fmla="*/ 279133 h 3263171"/>
              <a:gd name="connsiteX16" fmla="*/ 2868328 w 6009427"/>
              <a:gd name="connsiteY16" fmla="*/ 250257 h 3263171"/>
              <a:gd name="connsiteX17" fmla="*/ 2916455 w 6009427"/>
              <a:gd name="connsiteY17" fmla="*/ 240632 h 3263171"/>
              <a:gd name="connsiteX18" fmla="*/ 3022333 w 6009427"/>
              <a:gd name="connsiteY18" fmla="*/ 211756 h 3263171"/>
              <a:gd name="connsiteX19" fmla="*/ 3118585 w 6009427"/>
              <a:gd name="connsiteY19" fmla="*/ 192506 h 3263171"/>
              <a:gd name="connsiteX20" fmla="*/ 3166712 w 6009427"/>
              <a:gd name="connsiteY20" fmla="*/ 173255 h 3263171"/>
              <a:gd name="connsiteX21" fmla="*/ 3272589 w 6009427"/>
              <a:gd name="connsiteY21" fmla="*/ 154005 h 3263171"/>
              <a:gd name="connsiteX22" fmla="*/ 3320716 w 6009427"/>
              <a:gd name="connsiteY22" fmla="*/ 144379 h 3263171"/>
              <a:gd name="connsiteX23" fmla="*/ 4013735 w 6009427"/>
              <a:gd name="connsiteY23" fmla="*/ 134754 h 3263171"/>
              <a:gd name="connsiteX24" fmla="*/ 4090737 w 6009427"/>
              <a:gd name="connsiteY24" fmla="*/ 115503 h 3263171"/>
              <a:gd name="connsiteX25" fmla="*/ 4129238 w 6009427"/>
              <a:gd name="connsiteY25" fmla="*/ 105878 h 3263171"/>
              <a:gd name="connsiteX26" fmla="*/ 4225490 w 6009427"/>
              <a:gd name="connsiteY26" fmla="*/ 67377 h 3263171"/>
              <a:gd name="connsiteX27" fmla="*/ 4360244 w 6009427"/>
              <a:gd name="connsiteY27" fmla="*/ 48127 h 3263171"/>
              <a:gd name="connsiteX28" fmla="*/ 4417996 w 6009427"/>
              <a:gd name="connsiteY28" fmla="*/ 38501 h 3263171"/>
              <a:gd name="connsiteX29" fmla="*/ 4649002 w 6009427"/>
              <a:gd name="connsiteY29" fmla="*/ 19251 h 3263171"/>
              <a:gd name="connsiteX30" fmla="*/ 4745255 w 6009427"/>
              <a:gd name="connsiteY30" fmla="*/ 9626 h 3263171"/>
              <a:gd name="connsiteX31" fmla="*/ 4966636 w 6009427"/>
              <a:gd name="connsiteY31" fmla="*/ 0 h 3263171"/>
              <a:gd name="connsiteX32" fmla="*/ 5062888 w 6009427"/>
              <a:gd name="connsiteY32" fmla="*/ 9626 h 3263171"/>
              <a:gd name="connsiteX33" fmla="*/ 5111015 w 6009427"/>
              <a:gd name="connsiteY33" fmla="*/ 67377 h 3263171"/>
              <a:gd name="connsiteX34" fmla="*/ 5197642 w 6009427"/>
              <a:gd name="connsiteY34" fmla="*/ 115503 h 3263171"/>
              <a:gd name="connsiteX35" fmla="*/ 5592278 w 6009427"/>
              <a:gd name="connsiteY35" fmla="*/ 125129 h 3263171"/>
              <a:gd name="connsiteX36" fmla="*/ 5650029 w 6009427"/>
              <a:gd name="connsiteY36" fmla="*/ 144379 h 3263171"/>
              <a:gd name="connsiteX37" fmla="*/ 5678905 w 6009427"/>
              <a:gd name="connsiteY37" fmla="*/ 154005 h 3263171"/>
              <a:gd name="connsiteX38" fmla="*/ 5707781 w 6009427"/>
              <a:gd name="connsiteY38" fmla="*/ 182880 h 3263171"/>
              <a:gd name="connsiteX39" fmla="*/ 5727032 w 6009427"/>
              <a:gd name="connsiteY39" fmla="*/ 211756 h 3263171"/>
              <a:gd name="connsiteX40" fmla="*/ 5755907 w 6009427"/>
              <a:gd name="connsiteY40" fmla="*/ 231007 h 3263171"/>
              <a:gd name="connsiteX41" fmla="*/ 5784783 w 6009427"/>
              <a:gd name="connsiteY41" fmla="*/ 288758 h 3263171"/>
              <a:gd name="connsiteX42" fmla="*/ 5832909 w 6009427"/>
              <a:gd name="connsiteY42" fmla="*/ 356135 h 3263171"/>
              <a:gd name="connsiteX43" fmla="*/ 5861785 w 6009427"/>
              <a:gd name="connsiteY43" fmla="*/ 404261 h 3263171"/>
              <a:gd name="connsiteX44" fmla="*/ 5919537 w 6009427"/>
              <a:gd name="connsiteY44" fmla="*/ 462013 h 3263171"/>
              <a:gd name="connsiteX45" fmla="*/ 5948413 w 6009427"/>
              <a:gd name="connsiteY45" fmla="*/ 490889 h 3263171"/>
              <a:gd name="connsiteX46" fmla="*/ 5986914 w 6009427"/>
              <a:gd name="connsiteY46" fmla="*/ 548640 h 3263171"/>
              <a:gd name="connsiteX47" fmla="*/ 5986914 w 6009427"/>
              <a:gd name="connsiteY47" fmla="*/ 981777 h 3263171"/>
              <a:gd name="connsiteX48" fmla="*/ 5977288 w 6009427"/>
              <a:gd name="connsiteY48" fmla="*/ 1020278 h 3263171"/>
              <a:gd name="connsiteX49" fmla="*/ 5958038 w 6009427"/>
              <a:gd name="connsiteY49" fmla="*/ 1097280 h 3263171"/>
              <a:gd name="connsiteX50" fmla="*/ 5938787 w 6009427"/>
              <a:gd name="connsiteY50" fmla="*/ 1126156 h 3263171"/>
              <a:gd name="connsiteX51" fmla="*/ 5852160 w 6009427"/>
              <a:gd name="connsiteY51" fmla="*/ 1222409 h 3263171"/>
              <a:gd name="connsiteX52" fmla="*/ 5823284 w 6009427"/>
              <a:gd name="connsiteY52" fmla="*/ 1251285 h 3263171"/>
              <a:gd name="connsiteX53" fmla="*/ 5755907 w 6009427"/>
              <a:gd name="connsiteY53" fmla="*/ 1289786 h 3263171"/>
              <a:gd name="connsiteX54" fmla="*/ 5698156 w 6009427"/>
              <a:gd name="connsiteY54" fmla="*/ 1337912 h 3263171"/>
              <a:gd name="connsiteX55" fmla="*/ 5659655 w 6009427"/>
              <a:gd name="connsiteY55" fmla="*/ 1366788 h 3263171"/>
              <a:gd name="connsiteX56" fmla="*/ 5592278 w 6009427"/>
              <a:gd name="connsiteY56" fmla="*/ 1405289 h 3263171"/>
              <a:gd name="connsiteX57" fmla="*/ 5486400 w 6009427"/>
              <a:gd name="connsiteY57" fmla="*/ 1434165 h 3263171"/>
              <a:gd name="connsiteX58" fmla="*/ 5447899 w 6009427"/>
              <a:gd name="connsiteY58" fmla="*/ 1443790 h 3263171"/>
              <a:gd name="connsiteX59" fmla="*/ 5409398 w 6009427"/>
              <a:gd name="connsiteY59" fmla="*/ 1453415 h 3263171"/>
              <a:gd name="connsiteX60" fmla="*/ 5380522 w 6009427"/>
              <a:gd name="connsiteY60" fmla="*/ 1463040 h 3263171"/>
              <a:gd name="connsiteX61" fmla="*/ 5322770 w 6009427"/>
              <a:gd name="connsiteY61" fmla="*/ 1501541 h 3263171"/>
              <a:gd name="connsiteX62" fmla="*/ 5284269 w 6009427"/>
              <a:gd name="connsiteY62" fmla="*/ 1530417 h 3263171"/>
              <a:gd name="connsiteX63" fmla="*/ 5207267 w 6009427"/>
              <a:gd name="connsiteY63" fmla="*/ 1549668 h 3263171"/>
              <a:gd name="connsiteX64" fmla="*/ 5168766 w 6009427"/>
              <a:gd name="connsiteY64" fmla="*/ 1559293 h 3263171"/>
              <a:gd name="connsiteX65" fmla="*/ 5120640 w 6009427"/>
              <a:gd name="connsiteY65" fmla="*/ 1568918 h 3263171"/>
              <a:gd name="connsiteX66" fmla="*/ 5091764 w 6009427"/>
              <a:gd name="connsiteY66" fmla="*/ 1578543 h 3263171"/>
              <a:gd name="connsiteX67" fmla="*/ 5043638 w 6009427"/>
              <a:gd name="connsiteY67" fmla="*/ 1588169 h 3263171"/>
              <a:gd name="connsiteX68" fmla="*/ 4995512 w 6009427"/>
              <a:gd name="connsiteY68" fmla="*/ 1617045 h 3263171"/>
              <a:gd name="connsiteX69" fmla="*/ 4957010 w 6009427"/>
              <a:gd name="connsiteY69" fmla="*/ 1636295 h 3263171"/>
              <a:gd name="connsiteX70" fmla="*/ 4889634 w 6009427"/>
              <a:gd name="connsiteY70" fmla="*/ 1665171 h 3263171"/>
              <a:gd name="connsiteX71" fmla="*/ 4716379 w 6009427"/>
              <a:gd name="connsiteY71" fmla="*/ 1674796 h 3263171"/>
              <a:gd name="connsiteX72" fmla="*/ 4677878 w 6009427"/>
              <a:gd name="connsiteY72" fmla="*/ 1684421 h 3263171"/>
              <a:gd name="connsiteX73" fmla="*/ 4581625 w 6009427"/>
              <a:gd name="connsiteY73" fmla="*/ 1703672 h 3263171"/>
              <a:gd name="connsiteX74" fmla="*/ 4504623 w 6009427"/>
              <a:gd name="connsiteY74" fmla="*/ 1732548 h 3263171"/>
              <a:gd name="connsiteX75" fmla="*/ 4437246 w 6009427"/>
              <a:gd name="connsiteY75" fmla="*/ 1751798 h 3263171"/>
              <a:gd name="connsiteX76" fmla="*/ 4379495 w 6009427"/>
              <a:gd name="connsiteY76" fmla="*/ 1771049 h 3263171"/>
              <a:gd name="connsiteX77" fmla="*/ 4206240 w 6009427"/>
              <a:gd name="connsiteY77" fmla="*/ 1790299 h 3263171"/>
              <a:gd name="connsiteX78" fmla="*/ 4109987 w 6009427"/>
              <a:gd name="connsiteY78" fmla="*/ 1819175 h 3263171"/>
              <a:gd name="connsiteX79" fmla="*/ 4081112 w 6009427"/>
              <a:gd name="connsiteY79" fmla="*/ 1828800 h 3263171"/>
              <a:gd name="connsiteX80" fmla="*/ 4032985 w 6009427"/>
              <a:gd name="connsiteY80" fmla="*/ 1838426 h 3263171"/>
              <a:gd name="connsiteX81" fmla="*/ 3975234 w 6009427"/>
              <a:gd name="connsiteY81" fmla="*/ 1857676 h 3263171"/>
              <a:gd name="connsiteX82" fmla="*/ 3724977 w 6009427"/>
              <a:gd name="connsiteY82" fmla="*/ 1838426 h 3263171"/>
              <a:gd name="connsiteX83" fmla="*/ 3686476 w 6009427"/>
              <a:gd name="connsiteY83" fmla="*/ 1780674 h 3263171"/>
              <a:gd name="connsiteX84" fmla="*/ 3667225 w 6009427"/>
              <a:gd name="connsiteY84" fmla="*/ 1809550 h 3263171"/>
              <a:gd name="connsiteX85" fmla="*/ 3570973 w 6009427"/>
              <a:gd name="connsiteY85" fmla="*/ 1819175 h 3263171"/>
              <a:gd name="connsiteX86" fmla="*/ 3542097 w 6009427"/>
              <a:gd name="connsiteY86" fmla="*/ 1799925 h 3263171"/>
              <a:gd name="connsiteX87" fmla="*/ 3493970 w 6009427"/>
              <a:gd name="connsiteY87" fmla="*/ 1761423 h 3263171"/>
              <a:gd name="connsiteX88" fmla="*/ 3426594 w 6009427"/>
              <a:gd name="connsiteY88" fmla="*/ 1732548 h 3263171"/>
              <a:gd name="connsiteX89" fmla="*/ 3388093 w 6009427"/>
              <a:gd name="connsiteY89" fmla="*/ 1713297 h 3263171"/>
              <a:gd name="connsiteX90" fmla="*/ 3359217 w 6009427"/>
              <a:gd name="connsiteY90" fmla="*/ 1703672 h 3263171"/>
              <a:gd name="connsiteX91" fmla="*/ 3397718 w 6009427"/>
              <a:gd name="connsiteY91" fmla="*/ 1713297 h 3263171"/>
              <a:gd name="connsiteX92" fmla="*/ 3436219 w 6009427"/>
              <a:gd name="connsiteY92" fmla="*/ 1703672 h 3263171"/>
              <a:gd name="connsiteX93" fmla="*/ 3407343 w 6009427"/>
              <a:gd name="connsiteY93" fmla="*/ 1694047 h 3263171"/>
              <a:gd name="connsiteX94" fmla="*/ 3320716 w 6009427"/>
              <a:gd name="connsiteY94" fmla="*/ 1703672 h 3263171"/>
              <a:gd name="connsiteX95" fmla="*/ 3243714 w 6009427"/>
              <a:gd name="connsiteY95" fmla="*/ 1722922 h 3263171"/>
              <a:gd name="connsiteX96" fmla="*/ 3166712 w 6009427"/>
              <a:gd name="connsiteY96" fmla="*/ 1742173 h 3263171"/>
              <a:gd name="connsiteX97" fmla="*/ 3128210 w 6009427"/>
              <a:gd name="connsiteY97" fmla="*/ 1761423 h 3263171"/>
              <a:gd name="connsiteX98" fmla="*/ 3099335 w 6009427"/>
              <a:gd name="connsiteY98" fmla="*/ 1771049 h 3263171"/>
              <a:gd name="connsiteX99" fmla="*/ 3022333 w 6009427"/>
              <a:gd name="connsiteY99" fmla="*/ 1809550 h 3263171"/>
              <a:gd name="connsiteX100" fmla="*/ 2983832 w 6009427"/>
              <a:gd name="connsiteY100" fmla="*/ 1828800 h 3263171"/>
              <a:gd name="connsiteX101" fmla="*/ 2945330 w 6009427"/>
              <a:gd name="connsiteY101" fmla="*/ 1838426 h 3263171"/>
              <a:gd name="connsiteX102" fmla="*/ 2839453 w 6009427"/>
              <a:gd name="connsiteY102" fmla="*/ 1876927 h 3263171"/>
              <a:gd name="connsiteX103" fmla="*/ 2589196 w 6009427"/>
              <a:gd name="connsiteY103" fmla="*/ 1886552 h 3263171"/>
              <a:gd name="connsiteX104" fmla="*/ 2512194 w 6009427"/>
              <a:gd name="connsiteY104" fmla="*/ 1896177 h 3263171"/>
              <a:gd name="connsiteX105" fmla="*/ 2329314 w 6009427"/>
              <a:gd name="connsiteY105" fmla="*/ 1867301 h 3263171"/>
              <a:gd name="connsiteX106" fmla="*/ 2281187 w 6009427"/>
              <a:gd name="connsiteY106" fmla="*/ 1857676 h 3263171"/>
              <a:gd name="connsiteX107" fmla="*/ 2165684 w 6009427"/>
              <a:gd name="connsiteY107" fmla="*/ 1828800 h 3263171"/>
              <a:gd name="connsiteX108" fmla="*/ 2127183 w 6009427"/>
              <a:gd name="connsiteY108" fmla="*/ 1819175 h 3263171"/>
              <a:gd name="connsiteX109" fmla="*/ 2088682 w 6009427"/>
              <a:gd name="connsiteY109" fmla="*/ 1809550 h 3263171"/>
              <a:gd name="connsiteX110" fmla="*/ 2059806 w 6009427"/>
              <a:gd name="connsiteY110" fmla="*/ 1799925 h 3263171"/>
              <a:gd name="connsiteX111" fmla="*/ 1963554 w 6009427"/>
              <a:gd name="connsiteY111" fmla="*/ 1790299 h 3263171"/>
              <a:gd name="connsiteX112" fmla="*/ 1732547 w 6009427"/>
              <a:gd name="connsiteY112" fmla="*/ 1799925 h 3263171"/>
              <a:gd name="connsiteX113" fmla="*/ 1636295 w 6009427"/>
              <a:gd name="connsiteY113" fmla="*/ 1819175 h 3263171"/>
              <a:gd name="connsiteX114" fmla="*/ 1559293 w 6009427"/>
              <a:gd name="connsiteY114" fmla="*/ 1838426 h 3263171"/>
              <a:gd name="connsiteX115" fmla="*/ 1309036 w 6009427"/>
              <a:gd name="connsiteY115" fmla="*/ 1857676 h 3263171"/>
              <a:gd name="connsiteX116" fmla="*/ 1251284 w 6009427"/>
              <a:gd name="connsiteY116" fmla="*/ 1876927 h 3263171"/>
              <a:gd name="connsiteX117" fmla="*/ 1193533 w 6009427"/>
              <a:gd name="connsiteY117" fmla="*/ 1905802 h 3263171"/>
              <a:gd name="connsiteX118" fmla="*/ 1164657 w 6009427"/>
              <a:gd name="connsiteY118" fmla="*/ 1934678 h 3263171"/>
              <a:gd name="connsiteX119" fmla="*/ 1155032 w 6009427"/>
              <a:gd name="connsiteY119" fmla="*/ 1963554 h 3263171"/>
              <a:gd name="connsiteX120" fmla="*/ 1126156 w 6009427"/>
              <a:gd name="connsiteY120" fmla="*/ 1973179 h 3263171"/>
              <a:gd name="connsiteX121" fmla="*/ 1039528 w 6009427"/>
              <a:gd name="connsiteY121" fmla="*/ 2002055 h 3263171"/>
              <a:gd name="connsiteX122" fmla="*/ 991402 w 6009427"/>
              <a:gd name="connsiteY122" fmla="*/ 2011680 h 3263171"/>
              <a:gd name="connsiteX123" fmla="*/ 933650 w 6009427"/>
              <a:gd name="connsiteY123" fmla="*/ 2030931 h 3263171"/>
              <a:gd name="connsiteX124" fmla="*/ 875899 w 6009427"/>
              <a:gd name="connsiteY124" fmla="*/ 2069432 h 3263171"/>
              <a:gd name="connsiteX125" fmla="*/ 818147 w 6009427"/>
              <a:gd name="connsiteY125" fmla="*/ 2107933 h 3263171"/>
              <a:gd name="connsiteX126" fmla="*/ 770021 w 6009427"/>
              <a:gd name="connsiteY126" fmla="*/ 2165685 h 3263171"/>
              <a:gd name="connsiteX127" fmla="*/ 741145 w 6009427"/>
              <a:gd name="connsiteY127" fmla="*/ 2175310 h 3263171"/>
              <a:gd name="connsiteX128" fmla="*/ 664143 w 6009427"/>
              <a:gd name="connsiteY128" fmla="*/ 2261937 h 3263171"/>
              <a:gd name="connsiteX129" fmla="*/ 606392 w 6009427"/>
              <a:gd name="connsiteY129" fmla="*/ 2310063 h 3263171"/>
              <a:gd name="connsiteX130" fmla="*/ 529389 w 6009427"/>
              <a:gd name="connsiteY130" fmla="*/ 2396691 h 3263171"/>
              <a:gd name="connsiteX131" fmla="*/ 471638 w 6009427"/>
              <a:gd name="connsiteY131" fmla="*/ 2444817 h 3263171"/>
              <a:gd name="connsiteX132" fmla="*/ 423512 w 6009427"/>
              <a:gd name="connsiteY132" fmla="*/ 2502569 h 3263171"/>
              <a:gd name="connsiteX133" fmla="*/ 404261 w 6009427"/>
              <a:gd name="connsiteY133" fmla="*/ 2531445 h 3263171"/>
              <a:gd name="connsiteX134" fmla="*/ 356135 w 6009427"/>
              <a:gd name="connsiteY134" fmla="*/ 2618072 h 3263171"/>
              <a:gd name="connsiteX135" fmla="*/ 336884 w 6009427"/>
              <a:gd name="connsiteY135" fmla="*/ 2646948 h 3263171"/>
              <a:gd name="connsiteX136" fmla="*/ 308008 w 6009427"/>
              <a:gd name="connsiteY136" fmla="*/ 2752826 h 3263171"/>
              <a:gd name="connsiteX137" fmla="*/ 298383 w 6009427"/>
              <a:gd name="connsiteY137" fmla="*/ 2791327 h 3263171"/>
              <a:gd name="connsiteX138" fmla="*/ 288758 w 6009427"/>
              <a:gd name="connsiteY138" fmla="*/ 2820202 h 3263171"/>
              <a:gd name="connsiteX139" fmla="*/ 279133 w 6009427"/>
              <a:gd name="connsiteY139" fmla="*/ 2858703 h 3263171"/>
              <a:gd name="connsiteX140" fmla="*/ 231006 w 6009427"/>
              <a:gd name="connsiteY140" fmla="*/ 2945331 h 3263171"/>
              <a:gd name="connsiteX141" fmla="*/ 182880 w 6009427"/>
              <a:gd name="connsiteY141" fmla="*/ 2954956 h 3263171"/>
              <a:gd name="connsiteX142" fmla="*/ 86627 w 6009427"/>
              <a:gd name="connsiteY142" fmla="*/ 3003082 h 3263171"/>
              <a:gd name="connsiteX143" fmla="*/ 38501 w 6009427"/>
              <a:gd name="connsiteY143" fmla="*/ 3041583 h 3263171"/>
              <a:gd name="connsiteX144" fmla="*/ 19250 w 6009427"/>
              <a:gd name="connsiteY144" fmla="*/ 3070459 h 3263171"/>
              <a:gd name="connsiteX145" fmla="*/ 0 w 6009427"/>
              <a:gd name="connsiteY145" fmla="*/ 3214838 h 3263171"/>
              <a:gd name="connsiteX146" fmla="*/ 9625 w 6009427"/>
              <a:gd name="connsiteY146" fmla="*/ 3185962 h 3263171"/>
              <a:gd name="connsiteX147" fmla="*/ 19250 w 6009427"/>
              <a:gd name="connsiteY147" fmla="*/ 3147461 h 3263171"/>
              <a:gd name="connsiteX148" fmla="*/ 48126 w 6009427"/>
              <a:gd name="connsiteY148" fmla="*/ 3205213 h 3263171"/>
              <a:gd name="connsiteX149" fmla="*/ 38501 w 6009427"/>
              <a:gd name="connsiteY149" fmla="*/ 3234089 h 3263171"/>
              <a:gd name="connsiteX150" fmla="*/ 86627 w 6009427"/>
              <a:gd name="connsiteY150" fmla="*/ 3262965 h 32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009427" h="3263171">
                <a:moveTo>
                  <a:pt x="2184935" y="750771"/>
                </a:moveTo>
                <a:cubicBezTo>
                  <a:pt x="2207972" y="693178"/>
                  <a:pt x="2202964" y="714168"/>
                  <a:pt x="2213810" y="654518"/>
                </a:cubicBezTo>
                <a:cubicBezTo>
                  <a:pt x="2217301" y="635317"/>
                  <a:pt x="2215510" y="614601"/>
                  <a:pt x="2223436" y="596767"/>
                </a:cubicBezTo>
                <a:cubicBezTo>
                  <a:pt x="2229517" y="583084"/>
                  <a:pt x="2267309" y="555579"/>
                  <a:pt x="2281187" y="548640"/>
                </a:cubicBezTo>
                <a:cubicBezTo>
                  <a:pt x="2290262" y="544103"/>
                  <a:pt x="2301194" y="543942"/>
                  <a:pt x="2310063" y="539015"/>
                </a:cubicBezTo>
                <a:cubicBezTo>
                  <a:pt x="2330288" y="527779"/>
                  <a:pt x="2348564" y="513348"/>
                  <a:pt x="2367815" y="500514"/>
                </a:cubicBezTo>
                <a:lnTo>
                  <a:pt x="2396690" y="481263"/>
                </a:lnTo>
                <a:cubicBezTo>
                  <a:pt x="2406315" y="474846"/>
                  <a:pt x="2417386" y="470193"/>
                  <a:pt x="2425566" y="462013"/>
                </a:cubicBezTo>
                <a:cubicBezTo>
                  <a:pt x="2435191" y="452388"/>
                  <a:pt x="2445728" y="443594"/>
                  <a:pt x="2454442" y="433137"/>
                </a:cubicBezTo>
                <a:cubicBezTo>
                  <a:pt x="2461848" y="424250"/>
                  <a:pt x="2465513" y="412441"/>
                  <a:pt x="2473693" y="404261"/>
                </a:cubicBezTo>
                <a:cubicBezTo>
                  <a:pt x="2481873" y="396081"/>
                  <a:pt x="2492524" y="390750"/>
                  <a:pt x="2502568" y="385011"/>
                </a:cubicBezTo>
                <a:cubicBezTo>
                  <a:pt x="2547426" y="359377"/>
                  <a:pt x="2532196" y="369670"/>
                  <a:pt x="2579570" y="356135"/>
                </a:cubicBezTo>
                <a:cubicBezTo>
                  <a:pt x="2648630" y="336404"/>
                  <a:pt x="2558728" y="356453"/>
                  <a:pt x="2656573" y="336885"/>
                </a:cubicBezTo>
                <a:cubicBezTo>
                  <a:pt x="2763765" y="283288"/>
                  <a:pt x="2628733" y="347325"/>
                  <a:pt x="2733575" y="308009"/>
                </a:cubicBezTo>
                <a:cubicBezTo>
                  <a:pt x="2747010" y="302971"/>
                  <a:pt x="2758888" y="294410"/>
                  <a:pt x="2772076" y="288758"/>
                </a:cubicBezTo>
                <a:cubicBezTo>
                  <a:pt x="2781402" y="284761"/>
                  <a:pt x="2791532" y="282901"/>
                  <a:pt x="2800952" y="279133"/>
                </a:cubicBezTo>
                <a:cubicBezTo>
                  <a:pt x="2823639" y="270058"/>
                  <a:pt x="2845148" y="257984"/>
                  <a:pt x="2868328" y="250257"/>
                </a:cubicBezTo>
                <a:cubicBezTo>
                  <a:pt x="2883848" y="245084"/>
                  <a:pt x="2900413" y="243840"/>
                  <a:pt x="2916455" y="240632"/>
                </a:cubicBezTo>
                <a:cubicBezTo>
                  <a:pt x="2989193" y="211536"/>
                  <a:pt x="2940206" y="227154"/>
                  <a:pt x="3022333" y="211756"/>
                </a:cubicBezTo>
                <a:cubicBezTo>
                  <a:pt x="3054492" y="205726"/>
                  <a:pt x="3118585" y="192506"/>
                  <a:pt x="3118585" y="192506"/>
                </a:cubicBezTo>
                <a:cubicBezTo>
                  <a:pt x="3134627" y="186089"/>
                  <a:pt x="3150321" y="178719"/>
                  <a:pt x="3166712" y="173255"/>
                </a:cubicBezTo>
                <a:cubicBezTo>
                  <a:pt x="3203669" y="160936"/>
                  <a:pt x="3232510" y="160685"/>
                  <a:pt x="3272589" y="154005"/>
                </a:cubicBezTo>
                <a:cubicBezTo>
                  <a:pt x="3288726" y="151315"/>
                  <a:pt x="3304361" y="144804"/>
                  <a:pt x="3320716" y="144379"/>
                </a:cubicBezTo>
                <a:cubicBezTo>
                  <a:pt x="3551667" y="138380"/>
                  <a:pt x="3782729" y="137962"/>
                  <a:pt x="4013735" y="134754"/>
                </a:cubicBezTo>
                <a:cubicBezTo>
                  <a:pt x="4111589" y="115184"/>
                  <a:pt x="4021671" y="135237"/>
                  <a:pt x="4090737" y="115503"/>
                </a:cubicBezTo>
                <a:cubicBezTo>
                  <a:pt x="4103457" y="111869"/>
                  <a:pt x="4116852" y="110523"/>
                  <a:pt x="4129238" y="105878"/>
                </a:cubicBezTo>
                <a:cubicBezTo>
                  <a:pt x="4174984" y="88724"/>
                  <a:pt x="4169548" y="75368"/>
                  <a:pt x="4225490" y="67377"/>
                </a:cubicBezTo>
                <a:cubicBezTo>
                  <a:pt x="4270408" y="60960"/>
                  <a:pt x="4315487" y="55587"/>
                  <a:pt x="4360244" y="48127"/>
                </a:cubicBezTo>
                <a:cubicBezTo>
                  <a:pt x="4379495" y="44918"/>
                  <a:pt x="4398577" y="40443"/>
                  <a:pt x="4417996" y="38501"/>
                </a:cubicBezTo>
                <a:cubicBezTo>
                  <a:pt x="4494881" y="30812"/>
                  <a:pt x="4572117" y="26939"/>
                  <a:pt x="4649002" y="19251"/>
                </a:cubicBezTo>
                <a:cubicBezTo>
                  <a:pt x="4681086" y="16043"/>
                  <a:pt x="4713070" y="11577"/>
                  <a:pt x="4745255" y="9626"/>
                </a:cubicBezTo>
                <a:cubicBezTo>
                  <a:pt x="4818983" y="5158"/>
                  <a:pt x="4892842" y="3209"/>
                  <a:pt x="4966636" y="0"/>
                </a:cubicBezTo>
                <a:cubicBezTo>
                  <a:pt x="4998720" y="3209"/>
                  <a:pt x="5032070" y="143"/>
                  <a:pt x="5062888" y="9626"/>
                </a:cubicBezTo>
                <a:cubicBezTo>
                  <a:pt x="5089468" y="17804"/>
                  <a:pt x="5093117" y="51716"/>
                  <a:pt x="5111015" y="67377"/>
                </a:cubicBezTo>
                <a:cubicBezTo>
                  <a:pt x="5120366" y="75559"/>
                  <a:pt x="5171744" y="114326"/>
                  <a:pt x="5197642" y="115503"/>
                </a:cubicBezTo>
                <a:cubicBezTo>
                  <a:pt x="5329091" y="121478"/>
                  <a:pt x="5460733" y="121920"/>
                  <a:pt x="5592278" y="125129"/>
                </a:cubicBezTo>
                <a:lnTo>
                  <a:pt x="5650029" y="144379"/>
                </a:lnTo>
                <a:lnTo>
                  <a:pt x="5678905" y="154005"/>
                </a:lnTo>
                <a:cubicBezTo>
                  <a:pt x="5688530" y="163630"/>
                  <a:pt x="5699067" y="172423"/>
                  <a:pt x="5707781" y="182880"/>
                </a:cubicBezTo>
                <a:cubicBezTo>
                  <a:pt x="5715187" y="191767"/>
                  <a:pt x="5718852" y="203576"/>
                  <a:pt x="5727032" y="211756"/>
                </a:cubicBezTo>
                <a:cubicBezTo>
                  <a:pt x="5735212" y="219936"/>
                  <a:pt x="5746282" y="224590"/>
                  <a:pt x="5755907" y="231007"/>
                </a:cubicBezTo>
                <a:cubicBezTo>
                  <a:pt x="5765532" y="250257"/>
                  <a:pt x="5774331" y="269944"/>
                  <a:pt x="5784783" y="288758"/>
                </a:cubicBezTo>
                <a:cubicBezTo>
                  <a:pt x="5799128" y="314579"/>
                  <a:pt x="5816236" y="331125"/>
                  <a:pt x="5832909" y="356135"/>
                </a:cubicBezTo>
                <a:cubicBezTo>
                  <a:pt x="5843286" y="371701"/>
                  <a:pt x="5849938" y="389782"/>
                  <a:pt x="5861785" y="404261"/>
                </a:cubicBezTo>
                <a:cubicBezTo>
                  <a:pt x="5879025" y="425332"/>
                  <a:pt x="5900286" y="442762"/>
                  <a:pt x="5919537" y="462013"/>
                </a:cubicBezTo>
                <a:cubicBezTo>
                  <a:pt x="5929162" y="471638"/>
                  <a:pt x="5940862" y="479563"/>
                  <a:pt x="5948413" y="490889"/>
                </a:cubicBezTo>
                <a:lnTo>
                  <a:pt x="5986914" y="548640"/>
                </a:lnTo>
                <a:cubicBezTo>
                  <a:pt x="6027754" y="712004"/>
                  <a:pt x="6003807" y="601698"/>
                  <a:pt x="5986914" y="981777"/>
                </a:cubicBezTo>
                <a:cubicBezTo>
                  <a:pt x="5986327" y="994993"/>
                  <a:pt x="5980158" y="1007364"/>
                  <a:pt x="5977288" y="1020278"/>
                </a:cubicBezTo>
                <a:cubicBezTo>
                  <a:pt x="5972895" y="1040048"/>
                  <a:pt x="5968358" y="1076640"/>
                  <a:pt x="5958038" y="1097280"/>
                </a:cubicBezTo>
                <a:cubicBezTo>
                  <a:pt x="5952864" y="1107627"/>
                  <a:pt x="5945511" y="1116742"/>
                  <a:pt x="5938787" y="1126156"/>
                </a:cubicBezTo>
                <a:cubicBezTo>
                  <a:pt x="5901110" y="1178905"/>
                  <a:pt x="5908473" y="1166096"/>
                  <a:pt x="5852160" y="1222409"/>
                </a:cubicBezTo>
                <a:cubicBezTo>
                  <a:pt x="5842535" y="1232034"/>
                  <a:pt x="5834610" y="1243734"/>
                  <a:pt x="5823284" y="1251285"/>
                </a:cubicBezTo>
                <a:cubicBezTo>
                  <a:pt x="5782469" y="1278494"/>
                  <a:pt x="5804755" y="1265361"/>
                  <a:pt x="5755907" y="1289786"/>
                </a:cubicBezTo>
                <a:cubicBezTo>
                  <a:pt x="5723072" y="1339038"/>
                  <a:pt x="5753982" y="1303020"/>
                  <a:pt x="5698156" y="1337912"/>
                </a:cubicBezTo>
                <a:cubicBezTo>
                  <a:pt x="5684552" y="1346414"/>
                  <a:pt x="5672709" y="1357464"/>
                  <a:pt x="5659655" y="1366788"/>
                </a:cubicBezTo>
                <a:cubicBezTo>
                  <a:pt x="5635493" y="1384047"/>
                  <a:pt x="5620471" y="1393206"/>
                  <a:pt x="5592278" y="1405289"/>
                </a:cubicBezTo>
                <a:cubicBezTo>
                  <a:pt x="5567094" y="1416082"/>
                  <a:pt x="5498165" y="1431224"/>
                  <a:pt x="5486400" y="1434165"/>
                </a:cubicBezTo>
                <a:lnTo>
                  <a:pt x="5447899" y="1443790"/>
                </a:lnTo>
                <a:cubicBezTo>
                  <a:pt x="5435065" y="1446998"/>
                  <a:pt x="5421948" y="1449232"/>
                  <a:pt x="5409398" y="1453415"/>
                </a:cubicBezTo>
                <a:lnTo>
                  <a:pt x="5380522" y="1463040"/>
                </a:lnTo>
                <a:cubicBezTo>
                  <a:pt x="5361271" y="1475874"/>
                  <a:pt x="5341279" y="1487659"/>
                  <a:pt x="5322770" y="1501541"/>
                </a:cubicBezTo>
                <a:cubicBezTo>
                  <a:pt x="5309936" y="1511166"/>
                  <a:pt x="5299077" y="1524247"/>
                  <a:pt x="5284269" y="1530417"/>
                </a:cubicBezTo>
                <a:cubicBezTo>
                  <a:pt x="5259847" y="1540593"/>
                  <a:pt x="5232934" y="1543251"/>
                  <a:pt x="5207267" y="1549668"/>
                </a:cubicBezTo>
                <a:cubicBezTo>
                  <a:pt x="5194433" y="1552876"/>
                  <a:pt x="5181738" y="1556699"/>
                  <a:pt x="5168766" y="1559293"/>
                </a:cubicBezTo>
                <a:cubicBezTo>
                  <a:pt x="5152724" y="1562501"/>
                  <a:pt x="5136511" y="1564950"/>
                  <a:pt x="5120640" y="1568918"/>
                </a:cubicBezTo>
                <a:cubicBezTo>
                  <a:pt x="5110797" y="1571379"/>
                  <a:pt x="5101607" y="1576082"/>
                  <a:pt x="5091764" y="1578543"/>
                </a:cubicBezTo>
                <a:cubicBezTo>
                  <a:pt x="5075893" y="1582511"/>
                  <a:pt x="5059680" y="1584960"/>
                  <a:pt x="5043638" y="1588169"/>
                </a:cubicBezTo>
                <a:cubicBezTo>
                  <a:pt x="5027596" y="1597794"/>
                  <a:pt x="5011866" y="1607960"/>
                  <a:pt x="4995512" y="1617045"/>
                </a:cubicBezTo>
                <a:cubicBezTo>
                  <a:pt x="4982969" y="1624013"/>
                  <a:pt x="4969468" y="1629176"/>
                  <a:pt x="4957010" y="1636295"/>
                </a:cubicBezTo>
                <a:cubicBezTo>
                  <a:pt x="4923616" y="1655377"/>
                  <a:pt x="4931938" y="1661325"/>
                  <a:pt x="4889634" y="1665171"/>
                </a:cubicBezTo>
                <a:cubicBezTo>
                  <a:pt x="4832031" y="1670408"/>
                  <a:pt x="4774131" y="1671588"/>
                  <a:pt x="4716379" y="1674796"/>
                </a:cubicBezTo>
                <a:cubicBezTo>
                  <a:pt x="4703545" y="1678004"/>
                  <a:pt x="4690813" y="1681649"/>
                  <a:pt x="4677878" y="1684421"/>
                </a:cubicBezTo>
                <a:cubicBezTo>
                  <a:pt x="4645885" y="1691277"/>
                  <a:pt x="4612666" y="1693325"/>
                  <a:pt x="4581625" y="1703672"/>
                </a:cubicBezTo>
                <a:cubicBezTo>
                  <a:pt x="4516082" y="1725519"/>
                  <a:pt x="4596697" y="1698020"/>
                  <a:pt x="4504623" y="1732548"/>
                </a:cubicBezTo>
                <a:cubicBezTo>
                  <a:pt x="4461495" y="1748721"/>
                  <a:pt x="4487809" y="1736629"/>
                  <a:pt x="4437246" y="1751798"/>
                </a:cubicBezTo>
                <a:cubicBezTo>
                  <a:pt x="4417810" y="1757629"/>
                  <a:pt x="4399072" y="1765710"/>
                  <a:pt x="4379495" y="1771049"/>
                </a:cubicBezTo>
                <a:cubicBezTo>
                  <a:pt x="4323464" y="1786330"/>
                  <a:pt x="4263003" y="1785933"/>
                  <a:pt x="4206240" y="1790299"/>
                </a:cubicBezTo>
                <a:cubicBezTo>
                  <a:pt x="4069006" y="1836044"/>
                  <a:pt x="4211808" y="1790084"/>
                  <a:pt x="4109987" y="1819175"/>
                </a:cubicBezTo>
                <a:cubicBezTo>
                  <a:pt x="4100232" y="1821962"/>
                  <a:pt x="4090955" y="1826339"/>
                  <a:pt x="4081112" y="1828800"/>
                </a:cubicBezTo>
                <a:cubicBezTo>
                  <a:pt x="4065240" y="1832768"/>
                  <a:pt x="4048769" y="1834121"/>
                  <a:pt x="4032985" y="1838426"/>
                </a:cubicBezTo>
                <a:cubicBezTo>
                  <a:pt x="4013408" y="1843765"/>
                  <a:pt x="3975234" y="1857676"/>
                  <a:pt x="3975234" y="1857676"/>
                </a:cubicBezTo>
                <a:cubicBezTo>
                  <a:pt x="3891815" y="1851259"/>
                  <a:pt x="3804349" y="1864883"/>
                  <a:pt x="3724977" y="1838426"/>
                </a:cubicBezTo>
                <a:cubicBezTo>
                  <a:pt x="3603313" y="1797872"/>
                  <a:pt x="3786338" y="1747388"/>
                  <a:pt x="3686476" y="1780674"/>
                </a:cubicBezTo>
                <a:cubicBezTo>
                  <a:pt x="3680059" y="1790299"/>
                  <a:pt x="3675405" y="1801370"/>
                  <a:pt x="3667225" y="1809550"/>
                </a:cubicBezTo>
                <a:cubicBezTo>
                  <a:pt x="3633401" y="1843374"/>
                  <a:pt x="3622486" y="1826534"/>
                  <a:pt x="3570973" y="1819175"/>
                </a:cubicBezTo>
                <a:cubicBezTo>
                  <a:pt x="3561348" y="1812758"/>
                  <a:pt x="3551351" y="1806866"/>
                  <a:pt x="3542097" y="1799925"/>
                </a:cubicBezTo>
                <a:cubicBezTo>
                  <a:pt x="3525662" y="1787598"/>
                  <a:pt x="3511716" y="1771775"/>
                  <a:pt x="3493970" y="1761423"/>
                </a:cubicBezTo>
                <a:cubicBezTo>
                  <a:pt x="3472864" y="1749111"/>
                  <a:pt x="3448838" y="1742659"/>
                  <a:pt x="3426594" y="1732548"/>
                </a:cubicBezTo>
                <a:cubicBezTo>
                  <a:pt x="3413532" y="1726611"/>
                  <a:pt x="3401281" y="1718949"/>
                  <a:pt x="3388093" y="1713297"/>
                </a:cubicBezTo>
                <a:cubicBezTo>
                  <a:pt x="3378767" y="1709300"/>
                  <a:pt x="3349071" y="1703672"/>
                  <a:pt x="3359217" y="1703672"/>
                </a:cubicBezTo>
                <a:cubicBezTo>
                  <a:pt x="3372446" y="1703672"/>
                  <a:pt x="3384884" y="1710089"/>
                  <a:pt x="3397718" y="1713297"/>
                </a:cubicBezTo>
                <a:cubicBezTo>
                  <a:pt x="3410552" y="1710089"/>
                  <a:pt x="3430303" y="1715504"/>
                  <a:pt x="3436219" y="1703672"/>
                </a:cubicBezTo>
                <a:cubicBezTo>
                  <a:pt x="3440756" y="1694597"/>
                  <a:pt x="3417489" y="1694047"/>
                  <a:pt x="3407343" y="1694047"/>
                </a:cubicBezTo>
                <a:cubicBezTo>
                  <a:pt x="3378290" y="1694047"/>
                  <a:pt x="3349477" y="1699563"/>
                  <a:pt x="3320716" y="1703672"/>
                </a:cubicBezTo>
                <a:cubicBezTo>
                  <a:pt x="3237939" y="1715497"/>
                  <a:pt x="3303428" y="1707993"/>
                  <a:pt x="3243714" y="1722922"/>
                </a:cubicBezTo>
                <a:cubicBezTo>
                  <a:pt x="3207557" y="1731961"/>
                  <a:pt x="3197515" y="1728972"/>
                  <a:pt x="3166712" y="1742173"/>
                </a:cubicBezTo>
                <a:cubicBezTo>
                  <a:pt x="3153523" y="1747825"/>
                  <a:pt x="3141399" y="1755771"/>
                  <a:pt x="3128210" y="1761423"/>
                </a:cubicBezTo>
                <a:cubicBezTo>
                  <a:pt x="3118885" y="1765420"/>
                  <a:pt x="3108571" y="1766851"/>
                  <a:pt x="3099335" y="1771049"/>
                </a:cubicBezTo>
                <a:cubicBezTo>
                  <a:pt x="3073210" y="1782924"/>
                  <a:pt x="3048000" y="1796716"/>
                  <a:pt x="3022333" y="1809550"/>
                </a:cubicBezTo>
                <a:cubicBezTo>
                  <a:pt x="3009499" y="1815967"/>
                  <a:pt x="2997752" y="1825320"/>
                  <a:pt x="2983832" y="1828800"/>
                </a:cubicBezTo>
                <a:cubicBezTo>
                  <a:pt x="2970998" y="1832009"/>
                  <a:pt x="2957613" y="1833513"/>
                  <a:pt x="2945330" y="1838426"/>
                </a:cubicBezTo>
                <a:cubicBezTo>
                  <a:pt x="2888158" y="1861295"/>
                  <a:pt x="2897121" y="1873206"/>
                  <a:pt x="2839453" y="1876927"/>
                </a:cubicBezTo>
                <a:cubicBezTo>
                  <a:pt x="2756146" y="1882302"/>
                  <a:pt x="2672615" y="1883344"/>
                  <a:pt x="2589196" y="1886552"/>
                </a:cubicBezTo>
                <a:cubicBezTo>
                  <a:pt x="2563529" y="1889760"/>
                  <a:pt x="2538039" y="1897254"/>
                  <a:pt x="2512194" y="1896177"/>
                </a:cubicBezTo>
                <a:cubicBezTo>
                  <a:pt x="2254699" y="1885448"/>
                  <a:pt x="2425589" y="1891370"/>
                  <a:pt x="2329314" y="1867301"/>
                </a:cubicBezTo>
                <a:cubicBezTo>
                  <a:pt x="2313442" y="1863333"/>
                  <a:pt x="2297128" y="1861355"/>
                  <a:pt x="2281187" y="1857676"/>
                </a:cubicBezTo>
                <a:cubicBezTo>
                  <a:pt x="2281040" y="1857642"/>
                  <a:pt x="2185008" y="1833631"/>
                  <a:pt x="2165684" y="1828800"/>
                </a:cubicBezTo>
                <a:lnTo>
                  <a:pt x="2127183" y="1819175"/>
                </a:lnTo>
                <a:cubicBezTo>
                  <a:pt x="2114349" y="1815967"/>
                  <a:pt x="2101232" y="1813733"/>
                  <a:pt x="2088682" y="1809550"/>
                </a:cubicBezTo>
                <a:cubicBezTo>
                  <a:pt x="2079057" y="1806342"/>
                  <a:pt x="2069834" y="1801468"/>
                  <a:pt x="2059806" y="1799925"/>
                </a:cubicBezTo>
                <a:cubicBezTo>
                  <a:pt x="2027937" y="1795022"/>
                  <a:pt x="1995638" y="1793508"/>
                  <a:pt x="1963554" y="1790299"/>
                </a:cubicBezTo>
                <a:cubicBezTo>
                  <a:pt x="1886552" y="1793508"/>
                  <a:pt x="1809318" y="1793151"/>
                  <a:pt x="1732547" y="1799925"/>
                </a:cubicBezTo>
                <a:cubicBezTo>
                  <a:pt x="1699954" y="1802801"/>
                  <a:pt x="1668037" y="1811239"/>
                  <a:pt x="1636295" y="1819175"/>
                </a:cubicBezTo>
                <a:cubicBezTo>
                  <a:pt x="1610628" y="1825592"/>
                  <a:pt x="1585659" y="1836229"/>
                  <a:pt x="1559293" y="1838426"/>
                </a:cubicBezTo>
                <a:cubicBezTo>
                  <a:pt x="1398912" y="1851791"/>
                  <a:pt x="1482326" y="1845298"/>
                  <a:pt x="1309036" y="1857676"/>
                </a:cubicBezTo>
                <a:cubicBezTo>
                  <a:pt x="1289785" y="1864093"/>
                  <a:pt x="1268168" y="1865671"/>
                  <a:pt x="1251284" y="1876927"/>
                </a:cubicBezTo>
                <a:cubicBezTo>
                  <a:pt x="1213966" y="1901805"/>
                  <a:pt x="1233382" y="1892519"/>
                  <a:pt x="1193533" y="1905802"/>
                </a:cubicBezTo>
                <a:cubicBezTo>
                  <a:pt x="1183908" y="1915427"/>
                  <a:pt x="1172208" y="1923352"/>
                  <a:pt x="1164657" y="1934678"/>
                </a:cubicBezTo>
                <a:cubicBezTo>
                  <a:pt x="1159029" y="1943120"/>
                  <a:pt x="1162206" y="1956380"/>
                  <a:pt x="1155032" y="1963554"/>
                </a:cubicBezTo>
                <a:cubicBezTo>
                  <a:pt x="1147858" y="1970728"/>
                  <a:pt x="1135656" y="1969617"/>
                  <a:pt x="1126156" y="1973179"/>
                </a:cubicBezTo>
                <a:cubicBezTo>
                  <a:pt x="1068982" y="1994619"/>
                  <a:pt x="1092314" y="1990325"/>
                  <a:pt x="1039528" y="2002055"/>
                </a:cubicBezTo>
                <a:cubicBezTo>
                  <a:pt x="1023558" y="2005604"/>
                  <a:pt x="1007185" y="2007375"/>
                  <a:pt x="991402" y="2011680"/>
                </a:cubicBezTo>
                <a:cubicBezTo>
                  <a:pt x="971825" y="2017019"/>
                  <a:pt x="933650" y="2030931"/>
                  <a:pt x="933650" y="2030931"/>
                </a:cubicBezTo>
                <a:cubicBezTo>
                  <a:pt x="914400" y="2043765"/>
                  <a:pt x="892259" y="2053072"/>
                  <a:pt x="875899" y="2069432"/>
                </a:cubicBezTo>
                <a:cubicBezTo>
                  <a:pt x="839849" y="2105482"/>
                  <a:pt x="859937" y="2094004"/>
                  <a:pt x="818147" y="2107933"/>
                </a:cubicBezTo>
                <a:cubicBezTo>
                  <a:pt x="803942" y="2129241"/>
                  <a:pt x="792255" y="2150862"/>
                  <a:pt x="770021" y="2165685"/>
                </a:cubicBezTo>
                <a:cubicBezTo>
                  <a:pt x="761579" y="2171313"/>
                  <a:pt x="750770" y="2172102"/>
                  <a:pt x="741145" y="2175310"/>
                </a:cubicBezTo>
                <a:cubicBezTo>
                  <a:pt x="706794" y="2226839"/>
                  <a:pt x="730076" y="2196005"/>
                  <a:pt x="664143" y="2261937"/>
                </a:cubicBezTo>
                <a:cubicBezTo>
                  <a:pt x="627086" y="2298994"/>
                  <a:pt x="646594" y="2283262"/>
                  <a:pt x="606392" y="2310063"/>
                </a:cubicBezTo>
                <a:cubicBezTo>
                  <a:pt x="572039" y="2361592"/>
                  <a:pt x="595323" y="2330757"/>
                  <a:pt x="529389" y="2396691"/>
                </a:cubicBezTo>
                <a:cubicBezTo>
                  <a:pt x="492332" y="2433749"/>
                  <a:pt x="511842" y="2418015"/>
                  <a:pt x="471638" y="2444817"/>
                </a:cubicBezTo>
                <a:cubicBezTo>
                  <a:pt x="423841" y="2516511"/>
                  <a:pt x="485271" y="2428457"/>
                  <a:pt x="423512" y="2502569"/>
                </a:cubicBezTo>
                <a:cubicBezTo>
                  <a:pt x="416106" y="2511456"/>
                  <a:pt x="410678" y="2521820"/>
                  <a:pt x="404261" y="2531445"/>
                </a:cubicBezTo>
                <a:cubicBezTo>
                  <a:pt x="387320" y="2582269"/>
                  <a:pt x="400263" y="2551879"/>
                  <a:pt x="356135" y="2618072"/>
                </a:cubicBezTo>
                <a:lnTo>
                  <a:pt x="336884" y="2646948"/>
                </a:lnTo>
                <a:cubicBezTo>
                  <a:pt x="318893" y="2700922"/>
                  <a:pt x="329719" y="2665984"/>
                  <a:pt x="308008" y="2752826"/>
                </a:cubicBezTo>
                <a:cubicBezTo>
                  <a:pt x="304800" y="2765660"/>
                  <a:pt x="302566" y="2778777"/>
                  <a:pt x="298383" y="2791327"/>
                </a:cubicBezTo>
                <a:cubicBezTo>
                  <a:pt x="295175" y="2800952"/>
                  <a:pt x="291545" y="2810447"/>
                  <a:pt x="288758" y="2820202"/>
                </a:cubicBezTo>
                <a:cubicBezTo>
                  <a:pt x="285124" y="2832922"/>
                  <a:pt x="282934" y="2846032"/>
                  <a:pt x="279133" y="2858703"/>
                </a:cubicBezTo>
                <a:cubicBezTo>
                  <a:pt x="269720" y="2890080"/>
                  <a:pt x="264743" y="2928462"/>
                  <a:pt x="231006" y="2945331"/>
                </a:cubicBezTo>
                <a:cubicBezTo>
                  <a:pt x="216373" y="2952647"/>
                  <a:pt x="198922" y="2951748"/>
                  <a:pt x="182880" y="2954956"/>
                </a:cubicBezTo>
                <a:cubicBezTo>
                  <a:pt x="165505" y="2962402"/>
                  <a:pt x="107128" y="2982581"/>
                  <a:pt x="86627" y="3003082"/>
                </a:cubicBezTo>
                <a:cubicBezTo>
                  <a:pt x="43089" y="3046620"/>
                  <a:pt x="94717" y="3022845"/>
                  <a:pt x="38501" y="3041583"/>
                </a:cubicBezTo>
                <a:cubicBezTo>
                  <a:pt x="32084" y="3051208"/>
                  <a:pt x="22908" y="3059484"/>
                  <a:pt x="19250" y="3070459"/>
                </a:cubicBezTo>
                <a:cubicBezTo>
                  <a:pt x="12762" y="3089923"/>
                  <a:pt x="0" y="3208475"/>
                  <a:pt x="0" y="3214838"/>
                </a:cubicBezTo>
                <a:cubicBezTo>
                  <a:pt x="0" y="3224984"/>
                  <a:pt x="6838" y="3195718"/>
                  <a:pt x="9625" y="3185962"/>
                </a:cubicBezTo>
                <a:cubicBezTo>
                  <a:pt x="13259" y="3173242"/>
                  <a:pt x="16042" y="3160295"/>
                  <a:pt x="19250" y="3147461"/>
                </a:cubicBezTo>
                <a:cubicBezTo>
                  <a:pt x="28984" y="3162062"/>
                  <a:pt x="48126" y="3185287"/>
                  <a:pt x="48126" y="3205213"/>
                </a:cubicBezTo>
                <a:cubicBezTo>
                  <a:pt x="48126" y="3215359"/>
                  <a:pt x="41709" y="3224464"/>
                  <a:pt x="38501" y="3234089"/>
                </a:cubicBezTo>
                <a:cubicBezTo>
                  <a:pt x="71914" y="3267502"/>
                  <a:pt x="53765" y="3262965"/>
                  <a:pt x="86627" y="32629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Frihandsfigur 3"/>
          <p:cNvSpPr/>
          <p:nvPr/>
        </p:nvSpPr>
        <p:spPr>
          <a:xfrm>
            <a:off x="3003082" y="1530417"/>
            <a:ext cx="2261937" cy="2492943"/>
          </a:xfrm>
          <a:custGeom>
            <a:avLst/>
            <a:gdLst>
              <a:gd name="connsiteX0" fmla="*/ 2261937 w 2261937"/>
              <a:gd name="connsiteY0" fmla="*/ 0 h 2492943"/>
              <a:gd name="connsiteX1" fmla="*/ 2136809 w 2261937"/>
              <a:gd name="connsiteY1" fmla="*/ 67377 h 2492943"/>
              <a:gd name="connsiteX2" fmla="*/ 2098307 w 2261937"/>
              <a:gd name="connsiteY2" fmla="*/ 96252 h 2492943"/>
              <a:gd name="connsiteX3" fmla="*/ 2040556 w 2261937"/>
              <a:gd name="connsiteY3" fmla="*/ 154004 h 2492943"/>
              <a:gd name="connsiteX4" fmla="*/ 2002055 w 2261937"/>
              <a:gd name="connsiteY4" fmla="*/ 211756 h 2492943"/>
              <a:gd name="connsiteX5" fmla="*/ 1992430 w 2261937"/>
              <a:gd name="connsiteY5" fmla="*/ 240631 h 2492943"/>
              <a:gd name="connsiteX6" fmla="*/ 1963554 w 2261937"/>
              <a:gd name="connsiteY6" fmla="*/ 259882 h 2492943"/>
              <a:gd name="connsiteX7" fmla="*/ 1934678 w 2261937"/>
              <a:gd name="connsiteY7" fmla="*/ 308008 h 2492943"/>
              <a:gd name="connsiteX8" fmla="*/ 1915427 w 2261937"/>
              <a:gd name="connsiteY8" fmla="*/ 375385 h 2492943"/>
              <a:gd name="connsiteX9" fmla="*/ 1886552 w 2261937"/>
              <a:gd name="connsiteY9" fmla="*/ 423511 h 2492943"/>
              <a:gd name="connsiteX10" fmla="*/ 1857676 w 2261937"/>
              <a:gd name="connsiteY10" fmla="*/ 490888 h 2492943"/>
              <a:gd name="connsiteX11" fmla="*/ 1819175 w 2261937"/>
              <a:gd name="connsiteY11" fmla="*/ 519764 h 2492943"/>
              <a:gd name="connsiteX12" fmla="*/ 1732547 w 2261937"/>
              <a:gd name="connsiteY12" fmla="*/ 567890 h 2492943"/>
              <a:gd name="connsiteX13" fmla="*/ 1655545 w 2261937"/>
              <a:gd name="connsiteY13" fmla="*/ 635267 h 2492943"/>
              <a:gd name="connsiteX14" fmla="*/ 1626670 w 2261937"/>
              <a:gd name="connsiteY14" fmla="*/ 654518 h 2492943"/>
              <a:gd name="connsiteX15" fmla="*/ 1540042 w 2261937"/>
              <a:gd name="connsiteY15" fmla="*/ 702644 h 2492943"/>
              <a:gd name="connsiteX16" fmla="*/ 1511166 w 2261937"/>
              <a:gd name="connsiteY16" fmla="*/ 712269 h 2492943"/>
              <a:gd name="connsiteX17" fmla="*/ 1434164 w 2261937"/>
              <a:gd name="connsiteY17" fmla="*/ 741145 h 2492943"/>
              <a:gd name="connsiteX18" fmla="*/ 1395663 w 2261937"/>
              <a:gd name="connsiteY18" fmla="*/ 770021 h 2492943"/>
              <a:gd name="connsiteX19" fmla="*/ 1357162 w 2261937"/>
              <a:gd name="connsiteY19" fmla="*/ 779646 h 2492943"/>
              <a:gd name="connsiteX20" fmla="*/ 1328286 w 2261937"/>
              <a:gd name="connsiteY20" fmla="*/ 789271 h 2492943"/>
              <a:gd name="connsiteX21" fmla="*/ 1270535 w 2261937"/>
              <a:gd name="connsiteY21" fmla="*/ 827772 h 2492943"/>
              <a:gd name="connsiteX22" fmla="*/ 1241659 w 2261937"/>
              <a:gd name="connsiteY22" fmla="*/ 847023 h 2492943"/>
              <a:gd name="connsiteX23" fmla="*/ 1212783 w 2261937"/>
              <a:gd name="connsiteY23" fmla="*/ 875899 h 2492943"/>
              <a:gd name="connsiteX24" fmla="*/ 1155032 w 2261937"/>
              <a:gd name="connsiteY24" fmla="*/ 914400 h 2492943"/>
              <a:gd name="connsiteX25" fmla="*/ 1087655 w 2261937"/>
              <a:gd name="connsiteY25" fmla="*/ 1001027 h 2492943"/>
              <a:gd name="connsiteX26" fmla="*/ 1029903 w 2261937"/>
              <a:gd name="connsiteY26" fmla="*/ 1058779 h 2492943"/>
              <a:gd name="connsiteX27" fmla="*/ 1020278 w 2261937"/>
              <a:gd name="connsiteY27" fmla="*/ 1097280 h 2492943"/>
              <a:gd name="connsiteX28" fmla="*/ 991402 w 2261937"/>
              <a:gd name="connsiteY28" fmla="*/ 1116530 h 2492943"/>
              <a:gd name="connsiteX29" fmla="*/ 933651 w 2261937"/>
              <a:gd name="connsiteY29" fmla="*/ 1174282 h 2492943"/>
              <a:gd name="connsiteX30" fmla="*/ 904775 w 2261937"/>
              <a:gd name="connsiteY30" fmla="*/ 1193532 h 2492943"/>
              <a:gd name="connsiteX31" fmla="*/ 847023 w 2261937"/>
              <a:gd name="connsiteY31" fmla="*/ 1251284 h 2492943"/>
              <a:gd name="connsiteX32" fmla="*/ 818147 w 2261937"/>
              <a:gd name="connsiteY32" fmla="*/ 1280160 h 2492943"/>
              <a:gd name="connsiteX33" fmla="*/ 798897 w 2261937"/>
              <a:gd name="connsiteY33" fmla="*/ 1309036 h 2492943"/>
              <a:gd name="connsiteX34" fmla="*/ 770021 w 2261937"/>
              <a:gd name="connsiteY34" fmla="*/ 1328286 h 2492943"/>
              <a:gd name="connsiteX35" fmla="*/ 741145 w 2261937"/>
              <a:gd name="connsiteY35" fmla="*/ 1357162 h 2492943"/>
              <a:gd name="connsiteX36" fmla="*/ 683394 w 2261937"/>
              <a:gd name="connsiteY36" fmla="*/ 1405288 h 2492943"/>
              <a:gd name="connsiteX37" fmla="*/ 673769 w 2261937"/>
              <a:gd name="connsiteY37" fmla="*/ 1434164 h 2492943"/>
              <a:gd name="connsiteX38" fmla="*/ 644893 w 2261937"/>
              <a:gd name="connsiteY38" fmla="*/ 1453415 h 2492943"/>
              <a:gd name="connsiteX39" fmla="*/ 616017 w 2261937"/>
              <a:gd name="connsiteY39" fmla="*/ 1482290 h 2492943"/>
              <a:gd name="connsiteX40" fmla="*/ 567891 w 2261937"/>
              <a:gd name="connsiteY40" fmla="*/ 1530417 h 2492943"/>
              <a:gd name="connsiteX41" fmla="*/ 548640 w 2261937"/>
              <a:gd name="connsiteY41" fmla="*/ 1559292 h 2492943"/>
              <a:gd name="connsiteX42" fmla="*/ 539015 w 2261937"/>
              <a:gd name="connsiteY42" fmla="*/ 1588168 h 2492943"/>
              <a:gd name="connsiteX43" fmla="*/ 471638 w 2261937"/>
              <a:gd name="connsiteY43" fmla="*/ 1674796 h 2492943"/>
              <a:gd name="connsiteX44" fmla="*/ 423512 w 2261937"/>
              <a:gd name="connsiteY44" fmla="*/ 1722922 h 2492943"/>
              <a:gd name="connsiteX45" fmla="*/ 375385 w 2261937"/>
              <a:gd name="connsiteY45" fmla="*/ 1780674 h 2492943"/>
              <a:gd name="connsiteX46" fmla="*/ 346510 w 2261937"/>
              <a:gd name="connsiteY46" fmla="*/ 1799924 h 2492943"/>
              <a:gd name="connsiteX47" fmla="*/ 336884 w 2261937"/>
              <a:gd name="connsiteY47" fmla="*/ 1828800 h 2492943"/>
              <a:gd name="connsiteX48" fmla="*/ 317634 w 2261937"/>
              <a:gd name="connsiteY48" fmla="*/ 1944303 h 2492943"/>
              <a:gd name="connsiteX49" fmla="*/ 269507 w 2261937"/>
              <a:gd name="connsiteY49" fmla="*/ 2079057 h 2492943"/>
              <a:gd name="connsiteX50" fmla="*/ 240632 w 2261937"/>
              <a:gd name="connsiteY50" fmla="*/ 2127183 h 2492943"/>
              <a:gd name="connsiteX51" fmla="*/ 202131 w 2261937"/>
              <a:gd name="connsiteY51" fmla="*/ 2184935 h 2492943"/>
              <a:gd name="connsiteX52" fmla="*/ 77002 w 2261937"/>
              <a:gd name="connsiteY52" fmla="*/ 2213810 h 2492943"/>
              <a:gd name="connsiteX53" fmla="*/ 48126 w 2261937"/>
              <a:gd name="connsiteY53" fmla="*/ 2233061 h 2492943"/>
              <a:gd name="connsiteX54" fmla="*/ 9625 w 2261937"/>
              <a:gd name="connsiteY54" fmla="*/ 2319688 h 2492943"/>
              <a:gd name="connsiteX55" fmla="*/ 0 w 2261937"/>
              <a:gd name="connsiteY55" fmla="*/ 2348564 h 2492943"/>
              <a:gd name="connsiteX56" fmla="*/ 9625 w 2261937"/>
              <a:gd name="connsiteY56" fmla="*/ 2435191 h 2492943"/>
              <a:gd name="connsiteX57" fmla="*/ 38501 w 2261937"/>
              <a:gd name="connsiteY57" fmla="*/ 2464067 h 2492943"/>
              <a:gd name="connsiteX58" fmla="*/ 77002 w 2261937"/>
              <a:gd name="connsiteY58" fmla="*/ 2492943 h 249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61937" h="2492943">
                <a:moveTo>
                  <a:pt x="2261937" y="0"/>
                </a:moveTo>
                <a:cubicBezTo>
                  <a:pt x="2195767" y="33085"/>
                  <a:pt x="2182492" y="34746"/>
                  <a:pt x="2136809" y="67377"/>
                </a:cubicBezTo>
                <a:cubicBezTo>
                  <a:pt x="2123755" y="76701"/>
                  <a:pt x="2110231" y="85520"/>
                  <a:pt x="2098307" y="96252"/>
                </a:cubicBezTo>
                <a:cubicBezTo>
                  <a:pt x="2078071" y="114464"/>
                  <a:pt x="2055657" y="131352"/>
                  <a:pt x="2040556" y="154004"/>
                </a:cubicBezTo>
                <a:cubicBezTo>
                  <a:pt x="2027722" y="173255"/>
                  <a:pt x="2009371" y="189807"/>
                  <a:pt x="2002055" y="211756"/>
                </a:cubicBezTo>
                <a:cubicBezTo>
                  <a:pt x="1998847" y="221381"/>
                  <a:pt x="1998768" y="232709"/>
                  <a:pt x="1992430" y="240631"/>
                </a:cubicBezTo>
                <a:cubicBezTo>
                  <a:pt x="1985203" y="249664"/>
                  <a:pt x="1973179" y="253465"/>
                  <a:pt x="1963554" y="259882"/>
                </a:cubicBezTo>
                <a:cubicBezTo>
                  <a:pt x="1953929" y="275924"/>
                  <a:pt x="1942276" y="290912"/>
                  <a:pt x="1934678" y="308008"/>
                </a:cubicBezTo>
                <a:cubicBezTo>
                  <a:pt x="1909992" y="363551"/>
                  <a:pt x="1938901" y="328438"/>
                  <a:pt x="1915427" y="375385"/>
                </a:cubicBezTo>
                <a:cubicBezTo>
                  <a:pt x="1907061" y="392118"/>
                  <a:pt x="1894918" y="406778"/>
                  <a:pt x="1886552" y="423511"/>
                </a:cubicBezTo>
                <a:cubicBezTo>
                  <a:pt x="1872217" y="452181"/>
                  <a:pt x="1881706" y="462853"/>
                  <a:pt x="1857676" y="490888"/>
                </a:cubicBezTo>
                <a:cubicBezTo>
                  <a:pt x="1847236" y="503068"/>
                  <a:pt x="1832931" y="511510"/>
                  <a:pt x="1819175" y="519764"/>
                </a:cubicBezTo>
                <a:cubicBezTo>
                  <a:pt x="1784074" y="540824"/>
                  <a:pt x="1761596" y="543683"/>
                  <a:pt x="1732547" y="567890"/>
                </a:cubicBezTo>
                <a:cubicBezTo>
                  <a:pt x="1625672" y="656953"/>
                  <a:pt x="1810098" y="519351"/>
                  <a:pt x="1655545" y="635267"/>
                </a:cubicBezTo>
                <a:cubicBezTo>
                  <a:pt x="1646291" y="642208"/>
                  <a:pt x="1636480" y="648387"/>
                  <a:pt x="1626670" y="654518"/>
                </a:cubicBezTo>
                <a:cubicBezTo>
                  <a:pt x="1600119" y="671112"/>
                  <a:pt x="1569292" y="690109"/>
                  <a:pt x="1540042" y="702644"/>
                </a:cubicBezTo>
                <a:cubicBezTo>
                  <a:pt x="1530716" y="706641"/>
                  <a:pt x="1520492" y="708272"/>
                  <a:pt x="1511166" y="712269"/>
                </a:cubicBezTo>
                <a:cubicBezTo>
                  <a:pt x="1440698" y="742470"/>
                  <a:pt x="1505149" y="723399"/>
                  <a:pt x="1434164" y="741145"/>
                </a:cubicBezTo>
                <a:cubicBezTo>
                  <a:pt x="1421330" y="750770"/>
                  <a:pt x="1410012" y="762847"/>
                  <a:pt x="1395663" y="770021"/>
                </a:cubicBezTo>
                <a:cubicBezTo>
                  <a:pt x="1383831" y="775937"/>
                  <a:pt x="1369882" y="776012"/>
                  <a:pt x="1357162" y="779646"/>
                </a:cubicBezTo>
                <a:cubicBezTo>
                  <a:pt x="1347406" y="782433"/>
                  <a:pt x="1337911" y="786063"/>
                  <a:pt x="1328286" y="789271"/>
                </a:cubicBezTo>
                <a:lnTo>
                  <a:pt x="1270535" y="827772"/>
                </a:lnTo>
                <a:cubicBezTo>
                  <a:pt x="1260910" y="834189"/>
                  <a:pt x="1249839" y="838843"/>
                  <a:pt x="1241659" y="847023"/>
                </a:cubicBezTo>
                <a:cubicBezTo>
                  <a:pt x="1232034" y="856648"/>
                  <a:pt x="1223528" y="867542"/>
                  <a:pt x="1212783" y="875899"/>
                </a:cubicBezTo>
                <a:cubicBezTo>
                  <a:pt x="1194521" y="890103"/>
                  <a:pt x="1169236" y="896138"/>
                  <a:pt x="1155032" y="914400"/>
                </a:cubicBezTo>
                <a:cubicBezTo>
                  <a:pt x="1132573" y="943276"/>
                  <a:pt x="1113522" y="975160"/>
                  <a:pt x="1087655" y="1001027"/>
                </a:cubicBezTo>
                <a:lnTo>
                  <a:pt x="1029903" y="1058779"/>
                </a:lnTo>
                <a:cubicBezTo>
                  <a:pt x="1026695" y="1071613"/>
                  <a:pt x="1027616" y="1086273"/>
                  <a:pt x="1020278" y="1097280"/>
                </a:cubicBezTo>
                <a:cubicBezTo>
                  <a:pt x="1013861" y="1106905"/>
                  <a:pt x="1000048" y="1108845"/>
                  <a:pt x="991402" y="1116530"/>
                </a:cubicBezTo>
                <a:cubicBezTo>
                  <a:pt x="971054" y="1134617"/>
                  <a:pt x="956303" y="1159181"/>
                  <a:pt x="933651" y="1174282"/>
                </a:cubicBezTo>
                <a:cubicBezTo>
                  <a:pt x="924026" y="1180699"/>
                  <a:pt x="913421" y="1185847"/>
                  <a:pt x="904775" y="1193532"/>
                </a:cubicBezTo>
                <a:cubicBezTo>
                  <a:pt x="884427" y="1211619"/>
                  <a:pt x="866274" y="1232033"/>
                  <a:pt x="847023" y="1251284"/>
                </a:cubicBezTo>
                <a:cubicBezTo>
                  <a:pt x="837398" y="1260909"/>
                  <a:pt x="825698" y="1268834"/>
                  <a:pt x="818147" y="1280160"/>
                </a:cubicBezTo>
                <a:cubicBezTo>
                  <a:pt x="811730" y="1289785"/>
                  <a:pt x="807077" y="1300856"/>
                  <a:pt x="798897" y="1309036"/>
                </a:cubicBezTo>
                <a:cubicBezTo>
                  <a:pt x="790717" y="1317216"/>
                  <a:pt x="778908" y="1320880"/>
                  <a:pt x="770021" y="1328286"/>
                </a:cubicBezTo>
                <a:cubicBezTo>
                  <a:pt x="759564" y="1337000"/>
                  <a:pt x="751602" y="1348448"/>
                  <a:pt x="741145" y="1357162"/>
                </a:cubicBezTo>
                <a:cubicBezTo>
                  <a:pt x="660741" y="1424165"/>
                  <a:pt x="767757" y="1320925"/>
                  <a:pt x="683394" y="1405288"/>
                </a:cubicBezTo>
                <a:cubicBezTo>
                  <a:pt x="680186" y="1414913"/>
                  <a:pt x="680107" y="1426241"/>
                  <a:pt x="673769" y="1434164"/>
                </a:cubicBezTo>
                <a:cubicBezTo>
                  <a:pt x="666542" y="1443197"/>
                  <a:pt x="653780" y="1446009"/>
                  <a:pt x="644893" y="1453415"/>
                </a:cubicBezTo>
                <a:cubicBezTo>
                  <a:pt x="634436" y="1462129"/>
                  <a:pt x="624731" y="1471833"/>
                  <a:pt x="616017" y="1482290"/>
                </a:cubicBezTo>
                <a:cubicBezTo>
                  <a:pt x="575909" y="1530418"/>
                  <a:pt x="620831" y="1495122"/>
                  <a:pt x="567891" y="1530417"/>
                </a:cubicBezTo>
                <a:cubicBezTo>
                  <a:pt x="561474" y="1540042"/>
                  <a:pt x="553813" y="1548945"/>
                  <a:pt x="548640" y="1559292"/>
                </a:cubicBezTo>
                <a:cubicBezTo>
                  <a:pt x="544103" y="1568367"/>
                  <a:pt x="543942" y="1579299"/>
                  <a:pt x="539015" y="1588168"/>
                </a:cubicBezTo>
                <a:cubicBezTo>
                  <a:pt x="490365" y="1675739"/>
                  <a:pt x="518402" y="1618680"/>
                  <a:pt x="471638" y="1674796"/>
                </a:cubicBezTo>
                <a:cubicBezTo>
                  <a:pt x="431532" y="1722922"/>
                  <a:pt x="476450" y="1687628"/>
                  <a:pt x="423512" y="1722922"/>
                </a:cubicBezTo>
                <a:cubicBezTo>
                  <a:pt x="404583" y="1751315"/>
                  <a:pt x="403177" y="1757514"/>
                  <a:pt x="375385" y="1780674"/>
                </a:cubicBezTo>
                <a:cubicBezTo>
                  <a:pt x="366498" y="1788080"/>
                  <a:pt x="356135" y="1793507"/>
                  <a:pt x="346510" y="1799924"/>
                </a:cubicBezTo>
                <a:cubicBezTo>
                  <a:pt x="343301" y="1809549"/>
                  <a:pt x="338699" y="1818818"/>
                  <a:pt x="336884" y="1828800"/>
                </a:cubicBezTo>
                <a:cubicBezTo>
                  <a:pt x="323463" y="1902614"/>
                  <a:pt x="334635" y="1889051"/>
                  <a:pt x="317634" y="1944303"/>
                </a:cubicBezTo>
                <a:cubicBezTo>
                  <a:pt x="311692" y="1963613"/>
                  <a:pt x="283942" y="2050187"/>
                  <a:pt x="269507" y="2079057"/>
                </a:cubicBezTo>
                <a:cubicBezTo>
                  <a:pt x="261141" y="2095790"/>
                  <a:pt x="248998" y="2110450"/>
                  <a:pt x="240632" y="2127183"/>
                </a:cubicBezTo>
                <a:cubicBezTo>
                  <a:pt x="221840" y="2164767"/>
                  <a:pt x="244702" y="2154527"/>
                  <a:pt x="202131" y="2184935"/>
                </a:cubicBezTo>
                <a:cubicBezTo>
                  <a:pt x="160555" y="2214632"/>
                  <a:pt x="131498" y="2207755"/>
                  <a:pt x="77002" y="2213810"/>
                </a:cubicBezTo>
                <a:cubicBezTo>
                  <a:pt x="67377" y="2220227"/>
                  <a:pt x="56306" y="2224881"/>
                  <a:pt x="48126" y="2233061"/>
                </a:cubicBezTo>
                <a:cubicBezTo>
                  <a:pt x="25248" y="2255939"/>
                  <a:pt x="19155" y="2291099"/>
                  <a:pt x="9625" y="2319688"/>
                </a:cubicBezTo>
                <a:lnTo>
                  <a:pt x="0" y="2348564"/>
                </a:lnTo>
                <a:cubicBezTo>
                  <a:pt x="3208" y="2377440"/>
                  <a:pt x="438" y="2407629"/>
                  <a:pt x="9625" y="2435191"/>
                </a:cubicBezTo>
                <a:cubicBezTo>
                  <a:pt x="13930" y="2448105"/>
                  <a:pt x="28044" y="2455353"/>
                  <a:pt x="38501" y="2464067"/>
                </a:cubicBezTo>
                <a:cubicBezTo>
                  <a:pt x="103803" y="2518486"/>
                  <a:pt x="46391" y="2462332"/>
                  <a:pt x="77002" y="24929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99081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87624" y="620688"/>
            <a:ext cx="6624736" cy="5632311"/>
          </a:xfrm>
          <a:prstGeom prst="rect">
            <a:avLst/>
          </a:prstGeom>
          <a:noFill/>
        </p:spPr>
        <p:txBody>
          <a:bodyPr wrap="square" rtlCol="0">
            <a:spAutoFit/>
          </a:bodyPr>
          <a:lstStyle/>
          <a:p>
            <a:r>
              <a:rPr lang="sv-SE" dirty="0" err="1" smtClean="0">
                <a:latin typeface="Times New Roman" pitchFamily="18" charset="0"/>
                <a:cs typeface="Times New Roman" pitchFamily="18" charset="0"/>
              </a:rPr>
              <a:t>Reaction</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time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inclusive</a:t>
            </a:r>
            <a:r>
              <a:rPr lang="sv-SE" dirty="0" smtClean="0">
                <a:latin typeface="Times New Roman" pitchFamily="18" charset="0"/>
                <a:cs typeface="Times New Roman" pitchFamily="18" charset="0"/>
              </a:rPr>
              <a:t> or </a:t>
            </a:r>
            <a:r>
              <a:rPr lang="sv-SE" dirty="0" err="1" smtClean="0">
                <a:latin typeface="Times New Roman" pitchFamily="18" charset="0"/>
                <a:cs typeface="Times New Roman" pitchFamily="18" charset="0"/>
              </a:rPr>
              <a:t>exclusive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methodology</a:t>
            </a:r>
            <a:r>
              <a:rPr lang="sv-SE" dirty="0" smtClean="0">
                <a:latin typeface="Times New Roman" pitchFamily="18" charset="0"/>
                <a:cs typeface="Times New Roman" pitchFamily="18" charset="0"/>
              </a:rPr>
              <a:t>?</a:t>
            </a:r>
          </a:p>
          <a:p>
            <a:endParaRPr lang="sv-SE" dirty="0">
              <a:latin typeface="Times New Roman" pitchFamily="18" charset="0"/>
              <a:cs typeface="Times New Roman" pitchFamily="18" charset="0"/>
            </a:endParaRPr>
          </a:p>
          <a:p>
            <a:r>
              <a:rPr lang="sv-SE" dirty="0" smtClean="0">
                <a:latin typeface="Times New Roman" pitchFamily="18" charset="0"/>
                <a:cs typeface="Times New Roman" pitchFamily="18" charset="0"/>
              </a:rPr>
              <a:t>RTI less </a:t>
            </a:r>
            <a:r>
              <a:rPr lang="sv-SE" dirty="0" err="1" smtClean="0">
                <a:latin typeface="Times New Roman" pitchFamily="18" charset="0"/>
                <a:cs typeface="Times New Roman" pitchFamily="18" charset="0"/>
              </a:rPr>
              <a:t>time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consuming</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but</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dependent</a:t>
            </a:r>
            <a:r>
              <a:rPr lang="sv-SE" dirty="0" smtClean="0">
                <a:latin typeface="Times New Roman" pitchFamily="18" charset="0"/>
                <a:cs typeface="Times New Roman" pitchFamily="18" charset="0"/>
              </a:rPr>
              <a:t> on </a:t>
            </a:r>
            <a:r>
              <a:rPr lang="sv-SE" dirty="0" err="1" smtClean="0">
                <a:latin typeface="Times New Roman" pitchFamily="18" charset="0"/>
                <a:cs typeface="Times New Roman" pitchFamily="18" charset="0"/>
              </a:rPr>
              <a:t>cognition</a:t>
            </a:r>
            <a:r>
              <a:rPr lang="sv-SE" dirty="0" smtClean="0">
                <a:latin typeface="Times New Roman" pitchFamily="18" charset="0"/>
                <a:cs typeface="Times New Roman" pitchFamily="18" charset="0"/>
              </a:rPr>
              <a:t>/</a:t>
            </a:r>
            <a:r>
              <a:rPr lang="sv-SE" dirty="0" err="1" smtClean="0">
                <a:latin typeface="Times New Roman" pitchFamily="18" charset="0"/>
                <a:cs typeface="Times New Roman" pitchFamily="18" charset="0"/>
              </a:rPr>
              <a:t>speedyness</a:t>
            </a:r>
            <a:endParaRPr lang="sv-SE" dirty="0" smtClean="0">
              <a:latin typeface="Times New Roman" pitchFamily="18" charset="0"/>
              <a:cs typeface="Times New Roman" pitchFamily="18" charset="0"/>
            </a:endParaRPr>
          </a:p>
          <a:p>
            <a:endParaRPr lang="sv-SE" dirty="0">
              <a:latin typeface="Times New Roman" pitchFamily="18" charset="0"/>
              <a:cs typeface="Times New Roman" pitchFamily="18" charset="0"/>
            </a:endParaRPr>
          </a:p>
          <a:p>
            <a:r>
              <a:rPr lang="sv-SE" dirty="0" err="1" smtClean="0">
                <a:latin typeface="Times New Roman" pitchFamily="18" charset="0"/>
                <a:cs typeface="Times New Roman" pitchFamily="18" charset="0"/>
              </a:rPr>
              <a:t>Reaction</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time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exclusive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to</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some</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extent</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dependent</a:t>
            </a:r>
            <a:r>
              <a:rPr lang="sv-SE" dirty="0" smtClean="0">
                <a:latin typeface="Times New Roman" pitchFamily="18" charset="0"/>
                <a:cs typeface="Times New Roman" pitchFamily="18" charset="0"/>
              </a:rPr>
              <a:t> on </a:t>
            </a:r>
            <a:r>
              <a:rPr lang="sv-SE" dirty="0" err="1" smtClean="0">
                <a:latin typeface="Times New Roman" pitchFamily="18" charset="0"/>
                <a:cs typeface="Times New Roman" pitchFamily="18" charset="0"/>
              </a:rPr>
              <a:t>cognition</a:t>
            </a:r>
            <a:endParaRPr lang="sv-SE" dirty="0" smtClean="0">
              <a:latin typeface="Times New Roman" pitchFamily="18" charset="0"/>
              <a:cs typeface="Times New Roman" pitchFamily="18" charset="0"/>
            </a:endParaRPr>
          </a:p>
          <a:p>
            <a:endParaRPr lang="sv-SE" dirty="0">
              <a:latin typeface="Times New Roman" pitchFamily="18" charset="0"/>
              <a:cs typeface="Times New Roman" pitchFamily="18" charset="0"/>
            </a:endParaRPr>
          </a:p>
          <a:p>
            <a:r>
              <a:rPr lang="sv-SE" dirty="0" smtClean="0">
                <a:latin typeface="Times New Roman" pitchFamily="18" charset="0"/>
                <a:cs typeface="Times New Roman" pitchFamily="18" charset="0"/>
              </a:rPr>
              <a:t>Vad kan </a:t>
            </a:r>
            <a:r>
              <a:rPr lang="sv-SE" dirty="0" err="1" smtClean="0">
                <a:latin typeface="Times New Roman" pitchFamily="18" charset="0"/>
                <a:cs typeface="Times New Roman" pitchFamily="18" charset="0"/>
              </a:rPr>
              <a:t>qst</a:t>
            </a:r>
            <a:r>
              <a:rPr lang="sv-SE" dirty="0" smtClean="0">
                <a:latin typeface="Times New Roman" pitchFamily="18" charset="0"/>
                <a:cs typeface="Times New Roman" pitchFamily="18" charset="0"/>
              </a:rPr>
              <a:t>-parametrar  predicera avseende behandlingsutfall?</a:t>
            </a:r>
          </a:p>
          <a:p>
            <a:endParaRPr lang="sv-SE" dirty="0">
              <a:latin typeface="Times New Roman" pitchFamily="18" charset="0"/>
              <a:cs typeface="Times New Roman" pitchFamily="18" charset="0"/>
            </a:endParaRPr>
          </a:p>
          <a:p>
            <a:r>
              <a:rPr lang="sv-SE" dirty="0" smtClean="0">
                <a:latin typeface="Times New Roman" pitchFamily="18" charset="0"/>
                <a:cs typeface="Times New Roman" pitchFamily="18" charset="0"/>
              </a:rPr>
              <a:t>Kan en specifik </a:t>
            </a:r>
            <a:r>
              <a:rPr lang="sv-SE" dirty="0" err="1" smtClean="0">
                <a:latin typeface="Times New Roman" pitchFamily="18" charset="0"/>
                <a:cs typeface="Times New Roman" pitchFamily="18" charset="0"/>
              </a:rPr>
              <a:t>qst</a:t>
            </a:r>
            <a:r>
              <a:rPr lang="sv-SE" dirty="0" smtClean="0">
                <a:latin typeface="Times New Roman" pitchFamily="18" charset="0"/>
                <a:cs typeface="Times New Roman" pitchFamily="18" charset="0"/>
              </a:rPr>
              <a:t>-parameter påverkas av behandlingen? Inte vad vi primärt vill</a:t>
            </a:r>
          </a:p>
          <a:p>
            <a:endParaRPr lang="sv-SE" dirty="0" smtClean="0">
              <a:latin typeface="Times New Roman" pitchFamily="18" charset="0"/>
              <a:cs typeface="Times New Roman" pitchFamily="18" charset="0"/>
            </a:endParaRPr>
          </a:p>
          <a:p>
            <a:r>
              <a:rPr lang="sv-SE" dirty="0" smtClean="0">
                <a:latin typeface="Times New Roman" pitchFamily="18" charset="0"/>
                <a:cs typeface="Times New Roman" pitchFamily="18" charset="0"/>
              </a:rPr>
              <a:t>Om en parameter förbättras av behandling hjälper ej mycket</a:t>
            </a:r>
          </a:p>
          <a:p>
            <a:endParaRPr lang="sv-SE" dirty="0">
              <a:latin typeface="Times New Roman" pitchFamily="18" charset="0"/>
              <a:cs typeface="Times New Roman" pitchFamily="18" charset="0"/>
            </a:endParaRPr>
          </a:p>
          <a:p>
            <a:r>
              <a:rPr lang="sv-SE" dirty="0" smtClean="0">
                <a:latin typeface="Times New Roman" pitchFamily="18" charset="0"/>
                <a:cs typeface="Times New Roman" pitchFamily="18" charset="0"/>
              </a:rPr>
              <a:t>Försöka tänka först som </a:t>
            </a:r>
            <a:r>
              <a:rPr lang="sv-SE" dirty="0" err="1" smtClean="0">
                <a:latin typeface="Times New Roman" pitchFamily="18" charset="0"/>
                <a:cs typeface="Times New Roman" pitchFamily="18" charset="0"/>
              </a:rPr>
              <a:t>yarnitsky</a:t>
            </a:r>
            <a:r>
              <a:rPr lang="sv-SE" dirty="0" smtClean="0">
                <a:latin typeface="Times New Roman" pitchFamily="18" charset="0"/>
                <a:cs typeface="Times New Roman" pitchFamily="18" charset="0"/>
              </a:rPr>
              <a:t> och välja parameter efter det eller slå brett, skaffa en matrix, göra post-hoc analys och sen </a:t>
            </a:r>
            <a:r>
              <a:rPr lang="sv-SE" dirty="0" err="1" smtClean="0">
                <a:latin typeface="Times New Roman" pitchFamily="18" charset="0"/>
                <a:cs typeface="Times New Roman" pitchFamily="18" charset="0"/>
              </a:rPr>
              <a:t>prospektiva</a:t>
            </a:r>
            <a:r>
              <a:rPr lang="sv-SE" dirty="0" smtClean="0">
                <a:latin typeface="Times New Roman" pitchFamily="18" charset="0"/>
                <a:cs typeface="Times New Roman" pitchFamily="18" charset="0"/>
              </a:rPr>
              <a:t> studier.</a:t>
            </a:r>
          </a:p>
          <a:p>
            <a:endParaRPr lang="sv-SE" dirty="0">
              <a:latin typeface="Times New Roman" pitchFamily="18" charset="0"/>
              <a:cs typeface="Times New Roman" pitchFamily="18" charset="0"/>
            </a:endParaRPr>
          </a:p>
          <a:p>
            <a:endParaRPr lang="sv-SE" dirty="0">
              <a:latin typeface="Times New Roman" pitchFamily="18" charset="0"/>
              <a:cs typeface="Times New Roman" pitchFamily="18" charset="0"/>
            </a:endParaRPr>
          </a:p>
          <a:p>
            <a:r>
              <a:rPr lang="sv-SE" dirty="0" smtClean="0">
                <a:latin typeface="Times New Roman" pitchFamily="18" charset="0"/>
                <a:cs typeface="Times New Roman" pitchFamily="18" charset="0"/>
              </a:rPr>
              <a:t>Titta på enstaka parametrar eller mönster (clusters) se Ralf.</a:t>
            </a:r>
          </a:p>
          <a:p>
            <a:endParaRPr lang="sv-SE" dirty="0">
              <a:latin typeface="Times New Roman" pitchFamily="18" charset="0"/>
              <a:cs typeface="Times New Roman" pitchFamily="18" charset="0"/>
            </a:endParaRPr>
          </a:p>
        </p:txBody>
      </p:sp>
    </p:spTree>
    <p:extLst>
      <p:ext uri="{BB962C8B-B14F-4D97-AF65-F5344CB8AC3E}">
        <p14:creationId xmlns:p14="http://schemas.microsoft.com/office/powerpoint/2010/main" val="3927601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55576" y="548680"/>
            <a:ext cx="7560840" cy="7424468"/>
          </a:xfrm>
          <a:prstGeom prst="rect">
            <a:avLst/>
          </a:prstGeom>
          <a:noFill/>
        </p:spPr>
        <p:txBody>
          <a:bodyPr wrap="square" rtlCol="0">
            <a:spAutoFit/>
          </a:bodyPr>
          <a:lstStyle/>
          <a:p>
            <a:endParaRPr lang="sv-SE" dirty="0" smtClean="0"/>
          </a:p>
          <a:p>
            <a:endParaRPr lang="sv-SE" dirty="0"/>
          </a:p>
          <a:p>
            <a:r>
              <a:rPr lang="sv-SE" dirty="0" smtClean="0"/>
              <a:t>QST </a:t>
            </a:r>
            <a:r>
              <a:rPr lang="sv-SE" dirty="0" err="1" smtClean="0"/>
              <a:t>may</a:t>
            </a:r>
            <a:r>
              <a:rPr lang="sv-SE" dirty="0" smtClean="0"/>
              <a:t> provide </a:t>
            </a:r>
            <a:r>
              <a:rPr lang="sv-SE" dirty="0" err="1" smtClean="0"/>
              <a:t>signs</a:t>
            </a:r>
            <a:r>
              <a:rPr lang="sv-SE" dirty="0" smtClean="0"/>
              <a:t>, </a:t>
            </a:r>
            <a:r>
              <a:rPr lang="sv-SE" dirty="0" err="1" smtClean="0"/>
              <a:t>one</a:t>
            </a:r>
            <a:r>
              <a:rPr lang="sv-SE" dirty="0" smtClean="0"/>
              <a:t> or a </a:t>
            </a:r>
            <a:r>
              <a:rPr lang="sv-SE" dirty="0" err="1" smtClean="0"/>
              <a:t>pattern</a:t>
            </a:r>
            <a:r>
              <a:rPr lang="sv-SE" dirty="0" smtClean="0"/>
              <a:t>, that </a:t>
            </a:r>
            <a:r>
              <a:rPr lang="sv-SE" dirty="0" err="1" smtClean="0"/>
              <a:t>indicate</a:t>
            </a:r>
            <a:r>
              <a:rPr lang="sv-SE" dirty="0" smtClean="0"/>
              <a:t> a </a:t>
            </a:r>
            <a:r>
              <a:rPr lang="sv-SE" dirty="0" err="1" smtClean="0"/>
              <a:t>predictor</a:t>
            </a:r>
            <a:r>
              <a:rPr lang="sv-SE" dirty="0" smtClean="0"/>
              <a:t> for </a:t>
            </a:r>
            <a:r>
              <a:rPr lang="sv-SE" dirty="0" err="1" smtClean="0"/>
              <a:t>successful</a:t>
            </a:r>
            <a:r>
              <a:rPr lang="sv-SE" dirty="0" smtClean="0"/>
              <a:t> </a:t>
            </a:r>
            <a:r>
              <a:rPr lang="sv-SE" dirty="0" err="1" smtClean="0"/>
              <a:t>outcome</a:t>
            </a:r>
            <a:r>
              <a:rPr lang="sv-SE" dirty="0" smtClean="0"/>
              <a:t> of a </a:t>
            </a:r>
            <a:r>
              <a:rPr lang="sv-SE" dirty="0" err="1" smtClean="0"/>
              <a:t>specific</a:t>
            </a:r>
            <a:r>
              <a:rPr lang="sv-SE" dirty="0" smtClean="0"/>
              <a:t> </a:t>
            </a:r>
            <a:r>
              <a:rPr lang="sv-SE" dirty="0" err="1" smtClean="0"/>
              <a:t>treatment</a:t>
            </a:r>
            <a:r>
              <a:rPr lang="sv-SE" dirty="0" smtClean="0"/>
              <a:t> (or </a:t>
            </a:r>
            <a:r>
              <a:rPr lang="sv-SE" dirty="0" err="1" smtClean="0"/>
              <a:t>may</a:t>
            </a:r>
            <a:r>
              <a:rPr lang="sv-SE" dirty="0" smtClean="0"/>
              <a:t> </a:t>
            </a:r>
            <a:r>
              <a:rPr lang="sv-SE" dirty="0" err="1" smtClean="0"/>
              <a:t>predict</a:t>
            </a:r>
            <a:r>
              <a:rPr lang="sv-SE" dirty="0" smtClean="0"/>
              <a:t> </a:t>
            </a:r>
            <a:r>
              <a:rPr lang="sv-SE" dirty="0" err="1" smtClean="0"/>
              <a:t>treatment</a:t>
            </a:r>
            <a:r>
              <a:rPr lang="sv-SE" dirty="0" smtClean="0"/>
              <a:t> </a:t>
            </a:r>
            <a:r>
              <a:rPr lang="sv-SE" dirty="0" err="1" smtClean="0"/>
              <a:t>failure</a:t>
            </a:r>
            <a:r>
              <a:rPr lang="sv-SE" dirty="0" smtClean="0"/>
              <a:t> of a </a:t>
            </a:r>
            <a:r>
              <a:rPr lang="sv-SE" dirty="0" err="1" smtClean="0"/>
              <a:t>specific</a:t>
            </a:r>
            <a:r>
              <a:rPr lang="sv-SE" dirty="0" smtClean="0"/>
              <a:t> </a:t>
            </a:r>
            <a:r>
              <a:rPr lang="sv-SE" dirty="0" err="1" smtClean="0"/>
              <a:t>treatment</a:t>
            </a:r>
            <a:r>
              <a:rPr lang="sv-SE" dirty="0" smtClean="0"/>
              <a:t>). The </a:t>
            </a:r>
            <a:r>
              <a:rPr lang="sv-SE" dirty="0" err="1" smtClean="0"/>
              <a:t>signs</a:t>
            </a:r>
            <a:r>
              <a:rPr lang="sv-SE" dirty="0" smtClean="0"/>
              <a:t> </a:t>
            </a:r>
            <a:r>
              <a:rPr lang="sv-SE" dirty="0" err="1" smtClean="0"/>
              <a:t>may</a:t>
            </a:r>
            <a:r>
              <a:rPr lang="sv-SE" dirty="0" smtClean="0"/>
              <a:t> or </a:t>
            </a:r>
            <a:r>
              <a:rPr lang="sv-SE" dirty="0" err="1" smtClean="0"/>
              <a:t>may</a:t>
            </a:r>
            <a:r>
              <a:rPr lang="sv-SE" dirty="0" smtClean="0"/>
              <a:t> not be </a:t>
            </a:r>
            <a:r>
              <a:rPr lang="sv-SE" dirty="0" err="1" smtClean="0"/>
              <a:t>affected</a:t>
            </a:r>
            <a:r>
              <a:rPr lang="sv-SE" dirty="0" smtClean="0"/>
              <a:t> y </a:t>
            </a:r>
            <a:r>
              <a:rPr lang="sv-SE" dirty="0" err="1" smtClean="0"/>
              <a:t>treatment</a:t>
            </a:r>
            <a:r>
              <a:rPr lang="sv-SE" dirty="0" smtClean="0"/>
              <a:t>. </a:t>
            </a:r>
            <a:r>
              <a:rPr lang="sv-SE" dirty="0" err="1" smtClean="0"/>
              <a:t>Learn</a:t>
            </a:r>
            <a:r>
              <a:rPr lang="sv-SE" dirty="0" smtClean="0"/>
              <a:t> </a:t>
            </a:r>
            <a:r>
              <a:rPr lang="sv-SE" dirty="0" err="1" smtClean="0"/>
              <a:t>how</a:t>
            </a:r>
            <a:r>
              <a:rPr lang="sv-SE" dirty="0" smtClean="0"/>
              <a:t> QST is </a:t>
            </a:r>
            <a:r>
              <a:rPr lang="sv-SE" dirty="0" err="1" smtClean="0"/>
              <a:t>altered</a:t>
            </a:r>
            <a:r>
              <a:rPr lang="sv-SE" dirty="0" smtClean="0"/>
              <a:t> by the </a:t>
            </a:r>
            <a:r>
              <a:rPr lang="sv-SE" dirty="0" err="1" smtClean="0"/>
              <a:t>drug</a:t>
            </a:r>
            <a:r>
              <a:rPr lang="sv-SE" dirty="0" smtClean="0"/>
              <a:t>, </a:t>
            </a:r>
            <a:r>
              <a:rPr lang="sv-SE" dirty="0" err="1" smtClean="0"/>
              <a:t>-pain</a:t>
            </a:r>
            <a:r>
              <a:rPr lang="sv-SE" dirty="0" smtClean="0"/>
              <a:t> and </a:t>
            </a:r>
            <a:r>
              <a:rPr lang="sv-SE" dirty="0" err="1" smtClean="0"/>
              <a:t>non-pain</a:t>
            </a:r>
            <a:r>
              <a:rPr lang="sv-SE" dirty="0" smtClean="0"/>
              <a:t> parameters</a:t>
            </a:r>
          </a:p>
          <a:p>
            <a:endParaRPr lang="sv-SE" dirty="0" smtClean="0"/>
          </a:p>
          <a:p>
            <a:endParaRPr lang="sv-SE" dirty="0"/>
          </a:p>
          <a:p>
            <a:r>
              <a:rPr lang="sv-SE" dirty="0" smtClean="0"/>
              <a:t>One </a:t>
            </a:r>
            <a:r>
              <a:rPr lang="sv-SE" dirty="0" err="1" smtClean="0"/>
              <a:t>etiological</a:t>
            </a:r>
            <a:r>
              <a:rPr lang="sv-SE" dirty="0" smtClean="0"/>
              <a:t> </a:t>
            </a:r>
            <a:r>
              <a:rPr lang="sv-SE" dirty="0" err="1" smtClean="0"/>
              <a:t>entity</a:t>
            </a:r>
            <a:r>
              <a:rPr lang="sv-SE" dirty="0" smtClean="0"/>
              <a:t> or </a:t>
            </a:r>
            <a:r>
              <a:rPr lang="sv-SE" dirty="0" err="1" smtClean="0"/>
              <a:t>several</a:t>
            </a:r>
            <a:r>
              <a:rPr lang="sv-SE" dirty="0" smtClean="0"/>
              <a:t> and </a:t>
            </a:r>
            <a:r>
              <a:rPr lang="sv-SE" dirty="0" err="1" smtClean="0"/>
              <a:t>qst</a:t>
            </a:r>
            <a:r>
              <a:rPr lang="sv-SE" dirty="0" smtClean="0"/>
              <a:t> </a:t>
            </a:r>
            <a:r>
              <a:rPr lang="sv-SE" dirty="0" err="1" smtClean="0"/>
              <a:t>profiling</a:t>
            </a:r>
            <a:r>
              <a:rPr lang="sv-SE" dirty="0" smtClean="0"/>
              <a:t> to lump </a:t>
            </a:r>
            <a:r>
              <a:rPr lang="sv-SE" dirty="0" err="1" smtClean="0"/>
              <a:t>based</a:t>
            </a:r>
            <a:r>
              <a:rPr lang="sv-SE" dirty="0" smtClean="0"/>
              <a:t> on </a:t>
            </a:r>
            <a:r>
              <a:rPr lang="sv-SE" dirty="0" err="1" smtClean="0"/>
              <a:t>therapeutic</a:t>
            </a:r>
            <a:r>
              <a:rPr lang="sv-SE" dirty="0" smtClean="0"/>
              <a:t> </a:t>
            </a:r>
            <a:r>
              <a:rPr lang="sv-SE" dirty="0" err="1" smtClean="0"/>
              <a:t>rationale</a:t>
            </a:r>
            <a:r>
              <a:rPr lang="sv-SE" dirty="0" smtClean="0"/>
              <a:t> </a:t>
            </a:r>
            <a:r>
              <a:rPr lang="sv-SE" dirty="0" err="1" smtClean="0"/>
              <a:t>regardless</a:t>
            </a:r>
            <a:r>
              <a:rPr lang="sv-SE" dirty="0" smtClean="0"/>
              <a:t> of </a:t>
            </a:r>
            <a:r>
              <a:rPr lang="sv-SE" dirty="0" err="1" smtClean="0"/>
              <a:t>diagnostic</a:t>
            </a:r>
            <a:r>
              <a:rPr lang="sv-SE" dirty="0" smtClean="0"/>
              <a:t> </a:t>
            </a:r>
            <a:r>
              <a:rPr lang="sv-SE" dirty="0" err="1" smtClean="0"/>
              <a:t>entity</a:t>
            </a:r>
            <a:r>
              <a:rPr lang="sv-SE" dirty="0" smtClean="0"/>
              <a:t>.</a:t>
            </a:r>
          </a:p>
          <a:p>
            <a:endParaRPr lang="sv-SE" dirty="0" smtClean="0"/>
          </a:p>
          <a:p>
            <a:endParaRPr lang="sv-SE" dirty="0"/>
          </a:p>
          <a:p>
            <a:endParaRPr lang="sv-SE" sz="1440" dirty="0" smtClean="0"/>
          </a:p>
          <a:p>
            <a:endParaRPr lang="sv-SE" dirty="0"/>
          </a:p>
          <a:p>
            <a:endParaRPr lang="sv-SE" dirty="0" smtClean="0"/>
          </a:p>
          <a:p>
            <a:endParaRPr lang="sv-SE" dirty="0"/>
          </a:p>
          <a:p>
            <a:endParaRPr lang="sv-SE" dirty="0" smtClean="0"/>
          </a:p>
          <a:p>
            <a:endParaRPr lang="sv-SE" dirty="0"/>
          </a:p>
          <a:p>
            <a:endParaRPr lang="sv-SE" dirty="0" smtClean="0"/>
          </a:p>
          <a:p>
            <a:endParaRPr lang="sv-SE" dirty="0"/>
          </a:p>
          <a:p>
            <a:endParaRPr lang="sv-SE" sz="1206" dirty="0" smtClean="0"/>
          </a:p>
          <a:p>
            <a:endParaRPr lang="sv-SE" dirty="0"/>
          </a:p>
          <a:p>
            <a:endParaRPr lang="sv-SE" dirty="0" smtClean="0"/>
          </a:p>
          <a:p>
            <a:endParaRPr lang="sv-SE" dirty="0"/>
          </a:p>
          <a:p>
            <a:endParaRPr lang="sv-SE" dirty="0" smtClean="0"/>
          </a:p>
          <a:p>
            <a:endParaRPr lang="sv-SE" dirty="0"/>
          </a:p>
          <a:p>
            <a:endParaRPr lang="sv-SE" dirty="0"/>
          </a:p>
        </p:txBody>
      </p:sp>
    </p:spTree>
    <p:extLst>
      <p:ext uri="{BB962C8B-B14F-4D97-AF65-F5344CB8AC3E}">
        <p14:creationId xmlns:p14="http://schemas.microsoft.com/office/powerpoint/2010/main" val="1173140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267744" y="2420888"/>
            <a:ext cx="5184576" cy="1446550"/>
          </a:xfrm>
          <a:prstGeom prst="rect">
            <a:avLst/>
          </a:prstGeom>
          <a:noFill/>
        </p:spPr>
        <p:txBody>
          <a:bodyPr wrap="square" rtlCol="0">
            <a:spAutoFit/>
          </a:bodyPr>
          <a:lstStyle/>
          <a:p>
            <a:r>
              <a:rPr lang="en-US" sz="4400" dirty="0" smtClean="0">
                <a:latin typeface="Times New Roman" pitchFamily="18" charset="0"/>
                <a:cs typeface="Times New Roman" pitchFamily="18" charset="0"/>
              </a:rPr>
              <a:t>Neuropathic pain</a:t>
            </a:r>
          </a:p>
          <a:p>
            <a:r>
              <a:rPr lang="en-US" sz="4400" dirty="0" smtClean="0">
                <a:latin typeface="Times New Roman" pitchFamily="18" charset="0"/>
                <a:cs typeface="Times New Roman" pitchFamily="18" charset="0"/>
              </a:rPr>
              <a:t>(</a:t>
            </a:r>
            <a:r>
              <a:rPr lang="en-US" sz="4400" dirty="0" err="1" smtClean="0">
                <a:latin typeface="Times New Roman" pitchFamily="18" charset="0"/>
                <a:cs typeface="Times New Roman" pitchFamily="18" charset="0"/>
              </a:rPr>
              <a:t>PNeP</a:t>
            </a:r>
            <a:r>
              <a:rPr lang="en-US" sz="4400" dirty="0" smtClean="0">
                <a:latin typeface="Times New Roman" pitchFamily="18" charset="0"/>
                <a:cs typeface="Times New Roman" pitchFamily="18" charset="0"/>
              </a:rPr>
              <a:t> and </a:t>
            </a:r>
            <a:r>
              <a:rPr lang="en-US" sz="4400" dirty="0" err="1" smtClean="0">
                <a:latin typeface="Times New Roman" pitchFamily="18" charset="0"/>
                <a:cs typeface="Times New Roman" pitchFamily="18" charset="0"/>
              </a:rPr>
              <a:t>CNeP</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971600" y="548680"/>
            <a:ext cx="6120680" cy="1754326"/>
          </a:xfrm>
          <a:prstGeom prst="rect">
            <a:avLst/>
          </a:prstGeom>
          <a:noFill/>
        </p:spPr>
        <p:txBody>
          <a:bodyPr wrap="square" rtlCol="0">
            <a:spAutoFit/>
          </a:bodyPr>
          <a:lstStyle/>
          <a:p>
            <a:r>
              <a:rPr lang="sv-SE" dirty="0" err="1" smtClean="0"/>
              <a:t>Summary</a:t>
            </a:r>
            <a:r>
              <a:rPr lang="sv-SE" dirty="0" smtClean="0"/>
              <a:t> </a:t>
            </a:r>
            <a:r>
              <a:rPr lang="sv-SE" dirty="0" err="1" smtClean="0"/>
              <a:t>slide</a:t>
            </a:r>
            <a:endParaRPr lang="sv-SE" dirty="0" smtClean="0"/>
          </a:p>
          <a:p>
            <a:endParaRPr lang="sv-SE" dirty="0"/>
          </a:p>
          <a:p>
            <a:r>
              <a:rPr lang="sv-SE" dirty="0" err="1" smtClean="0"/>
              <a:t>Attal</a:t>
            </a:r>
            <a:r>
              <a:rPr lang="sv-SE" dirty="0" smtClean="0"/>
              <a:t> et al</a:t>
            </a:r>
          </a:p>
          <a:p>
            <a:r>
              <a:rPr lang="sv-SE" dirty="0" err="1" smtClean="0"/>
              <a:t>Include</a:t>
            </a:r>
            <a:r>
              <a:rPr lang="sv-SE" dirty="0" smtClean="0"/>
              <a:t> </a:t>
            </a:r>
            <a:r>
              <a:rPr lang="sv-SE" dirty="0" err="1" smtClean="0"/>
              <a:t>also</a:t>
            </a:r>
            <a:r>
              <a:rPr lang="sv-SE" dirty="0" smtClean="0"/>
              <a:t> </a:t>
            </a:r>
            <a:r>
              <a:rPr lang="sv-SE" dirty="0" err="1" smtClean="0"/>
              <a:t>remote</a:t>
            </a:r>
            <a:r>
              <a:rPr lang="sv-SE" dirty="0" smtClean="0"/>
              <a:t> </a:t>
            </a:r>
            <a:r>
              <a:rPr lang="sv-SE" dirty="0" err="1" smtClean="0"/>
              <a:t>tets</a:t>
            </a:r>
            <a:r>
              <a:rPr lang="sv-SE" dirty="0" smtClean="0"/>
              <a:t> for </a:t>
            </a:r>
            <a:r>
              <a:rPr lang="sv-SE" dirty="0" err="1" smtClean="0"/>
              <a:t>hypersensitivity</a:t>
            </a:r>
            <a:endParaRPr lang="sv-SE" dirty="0" smtClean="0"/>
          </a:p>
          <a:p>
            <a:r>
              <a:rPr lang="sv-SE" dirty="0" err="1" smtClean="0"/>
              <a:t>Include</a:t>
            </a:r>
            <a:r>
              <a:rPr lang="sv-SE" dirty="0" smtClean="0"/>
              <a:t> </a:t>
            </a:r>
            <a:r>
              <a:rPr lang="sv-SE" dirty="0" err="1" smtClean="0"/>
              <a:t>also</a:t>
            </a:r>
            <a:r>
              <a:rPr lang="sv-SE" dirty="0" smtClean="0"/>
              <a:t> CPM </a:t>
            </a:r>
            <a:r>
              <a:rPr lang="sv-SE" dirty="0" err="1" smtClean="0"/>
              <a:t>if</a:t>
            </a:r>
            <a:r>
              <a:rPr lang="sv-SE" dirty="0" smtClean="0"/>
              <a:t> </a:t>
            </a:r>
            <a:r>
              <a:rPr lang="sv-SE" dirty="0" err="1" smtClean="0"/>
              <a:t>tested</a:t>
            </a:r>
            <a:r>
              <a:rPr lang="sv-SE" dirty="0" smtClean="0"/>
              <a:t> </a:t>
            </a:r>
            <a:r>
              <a:rPr lang="sv-SE" dirty="0" err="1" smtClean="0"/>
              <a:t>drug</a:t>
            </a:r>
            <a:r>
              <a:rPr lang="sv-SE" dirty="0" smtClean="0"/>
              <a:t> has a </a:t>
            </a:r>
            <a:r>
              <a:rPr lang="sv-SE" dirty="0" err="1" smtClean="0"/>
              <a:t>rationale</a:t>
            </a:r>
            <a:r>
              <a:rPr lang="sv-SE" dirty="0" smtClean="0"/>
              <a:t> </a:t>
            </a:r>
            <a:r>
              <a:rPr lang="sv-SE" dirty="0" err="1" smtClean="0"/>
              <a:t>which</a:t>
            </a:r>
            <a:r>
              <a:rPr lang="sv-SE" dirty="0" smtClean="0"/>
              <a:t> fits</a:t>
            </a:r>
          </a:p>
          <a:p>
            <a:r>
              <a:rPr lang="sv-SE" dirty="0" smtClean="0"/>
              <a:t>Try </a:t>
            </a:r>
            <a:r>
              <a:rPr lang="sv-SE" dirty="0" err="1" smtClean="0"/>
              <a:t>many</a:t>
            </a:r>
            <a:r>
              <a:rPr lang="sv-SE" dirty="0" smtClean="0"/>
              <a:t> different </a:t>
            </a:r>
            <a:r>
              <a:rPr lang="sv-SE" dirty="0" err="1" smtClean="0"/>
              <a:t>qst</a:t>
            </a:r>
            <a:r>
              <a:rPr lang="sv-SE" dirty="0" smtClean="0"/>
              <a:t> </a:t>
            </a:r>
            <a:r>
              <a:rPr lang="sv-SE" dirty="0" err="1" smtClean="0"/>
              <a:t>measures</a:t>
            </a:r>
            <a:r>
              <a:rPr lang="sv-SE" dirty="0" smtClean="0"/>
              <a:t> </a:t>
            </a:r>
            <a:r>
              <a:rPr lang="sv-SE" dirty="0" err="1" smtClean="0"/>
              <a:t>of</a:t>
            </a:r>
            <a:r>
              <a:rPr lang="sv-SE" dirty="0" smtClean="0"/>
              <a:t> </a:t>
            </a:r>
            <a:r>
              <a:rPr lang="sv-SE" dirty="0" err="1" smtClean="0"/>
              <a:t>painful</a:t>
            </a:r>
            <a:r>
              <a:rPr lang="sv-SE" dirty="0" smtClean="0"/>
              <a:t> </a:t>
            </a:r>
            <a:r>
              <a:rPr lang="sv-SE" dirty="0" err="1" smtClean="0"/>
              <a:t>percepts</a:t>
            </a:r>
            <a:endParaRPr lang="sv-SE" dirty="0"/>
          </a:p>
        </p:txBody>
      </p:sp>
    </p:spTree>
    <p:extLst>
      <p:ext uri="{BB962C8B-B14F-4D97-AF65-F5344CB8AC3E}">
        <p14:creationId xmlns:p14="http://schemas.microsoft.com/office/powerpoint/2010/main" val="3266969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ktangel 2"/>
          <p:cNvSpPr>
            <a:spLocks noChangeArrowheads="1"/>
          </p:cNvSpPr>
          <p:nvPr/>
        </p:nvSpPr>
        <p:spPr bwMode="auto">
          <a:xfrm>
            <a:off x="539750" y="1773238"/>
            <a:ext cx="81359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latin typeface="Times New Roman" pitchFamily="18" charset="0"/>
                <a:cs typeface="Times New Roman" pitchFamily="18" charset="0"/>
              </a:rPr>
              <a:t>“Since then careful phenotyping studies of conditions like carpal tunnel syndrome have revealed enhanced bilateral sensitivity and an extraterritorial spread of symptoms in patients with unilateral or single nerve entrapment, supporting a contribution of central sensitization [61,</a:t>
            </a:r>
            <a:r>
              <a:rPr lang="en-US" sz="2800">
                <a:solidFill>
                  <a:srgbClr val="FF0000"/>
                </a:solidFill>
                <a:latin typeface="Times New Roman" pitchFamily="18" charset="0"/>
                <a:cs typeface="Times New Roman" pitchFamily="18" charset="0"/>
              </a:rPr>
              <a:t>76</a:t>
            </a:r>
            <a:r>
              <a:rPr lang="en-US" sz="2800">
                <a:latin typeface="Times New Roman" pitchFamily="18" charset="0"/>
                <a:cs typeface="Times New Roman" pitchFamily="18" charset="0"/>
              </a:rPr>
              <a:t>,82,278].”</a:t>
            </a:r>
          </a:p>
        </p:txBody>
      </p:sp>
      <p:sp>
        <p:nvSpPr>
          <p:cNvPr id="20483" name="textruta 4"/>
          <p:cNvSpPr txBox="1">
            <a:spLocks noChangeArrowheads="1"/>
          </p:cNvSpPr>
          <p:nvPr/>
        </p:nvSpPr>
        <p:spPr bwMode="auto">
          <a:xfrm>
            <a:off x="6948488" y="5805488"/>
            <a:ext cx="1439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C000"/>
                </a:solidFill>
                <a:latin typeface="Times New Roman" pitchFamily="18" charset="0"/>
                <a:cs typeface="Times New Roman" pitchFamily="18" charset="0"/>
              </a:rPr>
              <a:t>Woolf  2011</a:t>
            </a:r>
          </a:p>
        </p:txBody>
      </p:sp>
    </p:spTree>
    <p:extLst>
      <p:ext uri="{BB962C8B-B14F-4D97-AF65-F5344CB8AC3E}">
        <p14:creationId xmlns:p14="http://schemas.microsoft.com/office/powerpoint/2010/main" val="4761723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573484" y="836613"/>
          <a:ext cx="7958956" cy="5298527"/>
        </p:xfrm>
        <a:graphic>
          <a:graphicData uri="http://schemas.openxmlformats.org/presentationml/2006/ole">
            <mc:AlternateContent xmlns:mc="http://schemas.openxmlformats.org/markup-compatibility/2006">
              <mc:Choice xmlns:v="urn:schemas-microsoft-com:vml" Requires="v">
                <p:oleObj spid="_x0000_s3164" name="Bild" r:id="rId3" imgW="5199063" imgH="3467100" progId="PowerPoint.Slide.8">
                  <p:embed/>
                </p:oleObj>
              </mc:Choice>
              <mc:Fallback>
                <p:oleObj name="Bild" r:id="rId3" imgW="5199063" imgH="3467100" progId="PowerPoint.Slide.8">
                  <p:embed/>
                  <p:pic>
                    <p:nvPicPr>
                      <p:cNvPr id="0"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84" y="836613"/>
                        <a:ext cx="7958956" cy="529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AutoShape 4"/>
          <p:cNvSpPr>
            <a:spLocks noChangeArrowheads="1"/>
          </p:cNvSpPr>
          <p:nvPr/>
        </p:nvSpPr>
        <p:spPr bwMode="auto">
          <a:xfrm rot="-10286917">
            <a:off x="2001262" y="4237608"/>
            <a:ext cx="1219200" cy="381000"/>
          </a:xfrm>
          <a:prstGeom prst="curvedDownArrow">
            <a:avLst>
              <a:gd name="adj1" fmla="val 64000"/>
              <a:gd name="adj2" fmla="val 128000"/>
              <a:gd name="adj3" fmla="val 33333"/>
            </a:avLst>
          </a:prstGeom>
          <a:solidFill>
            <a:schemeClr val="accent1"/>
          </a:solidFill>
          <a:ln w="9525">
            <a:solidFill>
              <a:schemeClr val="tx1"/>
            </a:solidFill>
            <a:miter lim="800000"/>
            <a:headEnd/>
            <a:tailEnd/>
          </a:ln>
        </p:spPr>
        <p:txBody>
          <a:bodyPr wrap="none" anchor="ctr"/>
          <a:lstStyle/>
          <a:p>
            <a:endParaRPr lang="sv-SE"/>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9750" y="188913"/>
            <a:ext cx="7772400" cy="1143000"/>
          </a:xfrm>
        </p:spPr>
        <p:txBody>
          <a:bodyPr/>
          <a:lstStyle/>
          <a:p>
            <a:r>
              <a:rPr lang="sv-SE" sz="3200" dirty="0" err="1" smtClean="0">
                <a:solidFill>
                  <a:srgbClr val="FFC000"/>
                </a:solidFill>
                <a:latin typeface="Times New Roman" pitchFamily="18" charset="0"/>
                <a:cs typeface="Times New Roman" pitchFamily="18" charset="0"/>
              </a:rPr>
              <a:t>Summary</a:t>
            </a:r>
            <a:r>
              <a:rPr lang="sv-SE" sz="3200" dirty="0" smtClean="0">
                <a:solidFill>
                  <a:srgbClr val="FFC000"/>
                </a:solidFill>
                <a:latin typeface="Times New Roman" pitchFamily="18" charset="0"/>
                <a:cs typeface="Times New Roman" pitchFamily="18" charset="0"/>
              </a:rPr>
              <a:t> on the </a:t>
            </a:r>
            <a:r>
              <a:rPr lang="sv-SE" sz="3200" dirty="0" err="1" smtClean="0">
                <a:solidFill>
                  <a:srgbClr val="FFC000"/>
                </a:solidFill>
                <a:latin typeface="Times New Roman" pitchFamily="18" charset="0"/>
                <a:cs typeface="Times New Roman" pitchFamily="18" charset="0"/>
              </a:rPr>
              <a:t>relationship</a:t>
            </a:r>
            <a:r>
              <a:rPr lang="sv-SE" sz="3200" dirty="0" smtClean="0">
                <a:solidFill>
                  <a:srgbClr val="FFC000"/>
                </a:solidFill>
                <a:latin typeface="Times New Roman" pitchFamily="18" charset="0"/>
                <a:cs typeface="Times New Roman" pitchFamily="18" charset="0"/>
              </a:rPr>
              <a:t> of </a:t>
            </a:r>
            <a:r>
              <a:rPr lang="sv-SE" sz="3200" dirty="0" err="1" smtClean="0">
                <a:solidFill>
                  <a:srgbClr val="FFC000"/>
                </a:solidFill>
                <a:latin typeface="Times New Roman" pitchFamily="18" charset="0"/>
                <a:cs typeface="Times New Roman" pitchFamily="18" charset="0"/>
              </a:rPr>
              <a:t>temporo-spatial</a:t>
            </a:r>
            <a:r>
              <a:rPr lang="sv-SE" sz="3200" dirty="0" smtClean="0">
                <a:solidFill>
                  <a:srgbClr val="FFC000"/>
                </a:solidFill>
                <a:latin typeface="Times New Roman" pitchFamily="18" charset="0"/>
                <a:cs typeface="Times New Roman" pitchFamily="18" charset="0"/>
              </a:rPr>
              <a:t> stimulus parameters and </a:t>
            </a:r>
            <a:r>
              <a:rPr lang="sv-SE" sz="3200" dirty="0" err="1" smtClean="0">
                <a:solidFill>
                  <a:srgbClr val="FFC000"/>
                </a:solidFill>
                <a:latin typeface="Times New Roman" pitchFamily="18" charset="0"/>
                <a:cs typeface="Times New Roman" pitchFamily="18" charset="0"/>
              </a:rPr>
              <a:t>tdVAS</a:t>
            </a:r>
            <a:endParaRPr lang="en-US" sz="3200" dirty="0" smtClean="0">
              <a:solidFill>
                <a:srgbClr val="FFC000"/>
              </a:solidFill>
              <a:latin typeface="Times New Roman" pitchFamily="18" charset="0"/>
              <a:cs typeface="Times New Roman" pitchFamily="18" charset="0"/>
            </a:endParaRPr>
          </a:p>
        </p:txBody>
      </p:sp>
      <p:sp>
        <p:nvSpPr>
          <p:cNvPr id="114691" name="Rectangle 3"/>
          <p:cNvSpPr>
            <a:spLocks noGrp="1" noChangeArrowheads="1"/>
          </p:cNvSpPr>
          <p:nvPr>
            <p:ph type="body" idx="1"/>
          </p:nvPr>
        </p:nvSpPr>
        <p:spPr>
          <a:xfrm>
            <a:off x="683568" y="1988840"/>
            <a:ext cx="7848600" cy="3657600"/>
          </a:xfrm>
        </p:spPr>
        <p:txBody>
          <a:bodyPr>
            <a:normAutofit fontScale="92500" lnSpcReduction="20000"/>
          </a:bodyPr>
          <a:lstStyle/>
          <a:p>
            <a:pPr>
              <a:lnSpc>
                <a:spcPct val="90000"/>
              </a:lnSpc>
            </a:pPr>
            <a:r>
              <a:rPr lang="sv-SE" dirty="0" err="1" smtClean="0">
                <a:latin typeface="Times New Roman" pitchFamily="18" charset="0"/>
                <a:cs typeface="Times New Roman" pitchFamily="18" charset="0"/>
              </a:rPr>
              <a:t>Brush</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size</a:t>
            </a:r>
            <a:r>
              <a:rPr lang="sv-SE" dirty="0" smtClean="0">
                <a:latin typeface="Times New Roman" pitchFamily="18" charset="0"/>
                <a:cs typeface="Times New Roman" pitchFamily="18" charset="0"/>
              </a:rPr>
              <a:t> (4-16 mm) </a:t>
            </a:r>
            <a:r>
              <a:rPr lang="sv-SE" dirty="0" err="1" smtClean="0">
                <a:latin typeface="Times New Roman" pitchFamily="18" charset="0"/>
                <a:cs typeface="Times New Roman" pitchFamily="18" charset="0"/>
              </a:rPr>
              <a:t>did</a:t>
            </a:r>
            <a:r>
              <a:rPr lang="sv-SE" dirty="0" smtClean="0">
                <a:latin typeface="Times New Roman" pitchFamily="18" charset="0"/>
                <a:cs typeface="Times New Roman" pitchFamily="18" charset="0"/>
              </a:rPr>
              <a:t> not </a:t>
            </a:r>
            <a:r>
              <a:rPr lang="sv-SE" dirty="0" err="1" smtClean="0">
                <a:latin typeface="Times New Roman" pitchFamily="18" charset="0"/>
                <a:cs typeface="Times New Roman" pitchFamily="18" charset="0"/>
              </a:rPr>
              <a:t>influence</a:t>
            </a:r>
            <a:r>
              <a:rPr lang="sv-SE" dirty="0" smtClean="0">
                <a:latin typeface="Times New Roman" pitchFamily="18" charset="0"/>
                <a:cs typeface="Times New Roman" pitchFamily="18" charset="0"/>
              </a:rPr>
              <a:t> </a:t>
            </a:r>
            <a:r>
              <a:rPr lang="en-GB" dirty="0" smtClean="0">
                <a:latin typeface="Times New Roman" pitchFamily="18" charset="0"/>
                <a:cs typeface="Times New Roman" pitchFamily="18" charset="0"/>
              </a:rPr>
              <a:t>total brush-evoked pain intensity </a:t>
            </a:r>
            <a:endParaRPr lang="sv-SE" dirty="0" smtClean="0">
              <a:latin typeface="Times New Roman" pitchFamily="18" charset="0"/>
              <a:cs typeface="Times New Roman" pitchFamily="18" charset="0"/>
            </a:endParaRPr>
          </a:p>
          <a:p>
            <a:pPr>
              <a:lnSpc>
                <a:spcPct val="90000"/>
              </a:lnSpc>
            </a:pPr>
            <a:r>
              <a:rPr lang="sv-SE" dirty="0" err="1" smtClean="0">
                <a:latin typeface="Times New Roman" pitchFamily="18" charset="0"/>
                <a:cs typeface="Times New Roman" pitchFamily="18" charset="0"/>
              </a:rPr>
              <a:t>Increased</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brushing</a:t>
            </a:r>
            <a:r>
              <a:rPr lang="sv-SE" dirty="0" smtClean="0">
                <a:latin typeface="Times New Roman" pitchFamily="18" charset="0"/>
                <a:cs typeface="Times New Roman" pitchFamily="18" charset="0"/>
              </a:rPr>
              <a:t> </a:t>
            </a:r>
            <a:r>
              <a:rPr lang="sv-SE" dirty="0" err="1" smtClean="0">
                <a:latin typeface="Times New Roman" pitchFamily="18" charset="0"/>
                <a:cs typeface="Times New Roman" pitchFamily="18" charset="0"/>
              </a:rPr>
              <a:t>lenght</a:t>
            </a:r>
            <a:r>
              <a:rPr lang="sv-SE" dirty="0" smtClean="0">
                <a:latin typeface="Times New Roman" pitchFamily="18" charset="0"/>
                <a:cs typeface="Times New Roman" pitchFamily="18" charset="0"/>
              </a:rPr>
              <a:t> and </a:t>
            </a:r>
            <a:r>
              <a:rPr lang="sv-SE" dirty="0" err="1" smtClean="0">
                <a:latin typeface="Times New Roman" pitchFamily="18" charset="0"/>
                <a:cs typeface="Times New Roman" pitchFamily="18" charset="0"/>
              </a:rPr>
              <a:t>number</a:t>
            </a:r>
            <a:r>
              <a:rPr lang="sv-SE" dirty="0" smtClean="0">
                <a:latin typeface="Times New Roman" pitchFamily="18" charset="0"/>
                <a:cs typeface="Times New Roman" pitchFamily="18" charset="0"/>
              </a:rPr>
              <a:t> of stimuli </a:t>
            </a:r>
            <a:r>
              <a:rPr lang="en-GB" dirty="0" smtClean="0">
                <a:latin typeface="Times New Roman" pitchFamily="18" charset="0"/>
                <a:cs typeface="Times New Roman" pitchFamily="18" charset="0"/>
              </a:rPr>
              <a:t>increased total brush-evoked pain intensity </a:t>
            </a:r>
          </a:p>
          <a:p>
            <a:pPr>
              <a:lnSpc>
                <a:spcPct val="90000"/>
              </a:lnSpc>
            </a:pPr>
            <a:r>
              <a:rPr lang="en-GB" dirty="0" smtClean="0">
                <a:latin typeface="Times New Roman" pitchFamily="18" charset="0"/>
                <a:cs typeface="Times New Roman" pitchFamily="18" charset="0"/>
              </a:rPr>
              <a:t>Lower stroking velocity and, to some extent, higher brushing force increased total brush-evoked pain intensity </a:t>
            </a:r>
          </a:p>
          <a:p>
            <a:pPr>
              <a:lnSpc>
                <a:spcPct val="90000"/>
              </a:lnSpc>
            </a:pPr>
            <a:r>
              <a:rPr lang="en-US" dirty="0" smtClean="0">
                <a:latin typeface="Times New Roman" pitchFamily="18" charset="0"/>
                <a:cs typeface="Times New Roman" pitchFamily="18" charset="0"/>
              </a:rPr>
              <a:t>No common denominator among descriptors</a:t>
            </a:r>
          </a:p>
          <a:p>
            <a:pPr>
              <a:lnSpc>
                <a:spcPct val="90000"/>
              </a:lnSpc>
            </a:pPr>
            <a:r>
              <a:rPr lang="en-US" dirty="0" smtClean="0">
                <a:latin typeface="Times New Roman" pitchFamily="18" charset="0"/>
                <a:cs typeface="Times New Roman" pitchFamily="18" charset="0"/>
              </a:rPr>
              <a:t>Short and long term repeatability is good</a:t>
            </a:r>
          </a:p>
          <a:p>
            <a:pPr>
              <a:lnSpc>
                <a:spcPct val="90000"/>
              </a:lnSpc>
            </a:pPr>
            <a:endParaRPr lang="en-US"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547664" y="1484784"/>
            <a:ext cx="5904656" cy="369332"/>
          </a:xfrm>
          <a:prstGeom prst="rect">
            <a:avLst/>
          </a:prstGeom>
          <a:noFill/>
        </p:spPr>
        <p:txBody>
          <a:bodyPr wrap="square" rtlCol="0">
            <a:spAutoFit/>
          </a:bodyPr>
          <a:lstStyle/>
          <a:p>
            <a:r>
              <a:rPr lang="en-US" dirty="0" smtClean="0"/>
              <a:t>A similar methodology for static mechanical </a:t>
            </a:r>
            <a:r>
              <a:rPr lang="en-US" dirty="0" err="1" smtClean="0"/>
              <a:t>allodynia</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cstate="print"/>
          <a:srcRect/>
          <a:stretch>
            <a:fillRect/>
          </a:stretch>
        </p:blipFill>
        <p:spPr bwMode="auto">
          <a:xfrm>
            <a:off x="304800" y="2133600"/>
            <a:ext cx="8458200" cy="3222625"/>
          </a:xfrm>
          <a:prstGeom prst="rect">
            <a:avLst/>
          </a:prstGeom>
          <a:noFill/>
          <a:ln w="9525">
            <a:noFill/>
            <a:miter lim="800000"/>
            <a:headEnd/>
            <a:tailEnd/>
          </a:ln>
        </p:spPr>
      </p:pic>
      <p:sp>
        <p:nvSpPr>
          <p:cNvPr id="108547" name="Text Box 3"/>
          <p:cNvSpPr txBox="1">
            <a:spLocks noChangeArrowheads="1"/>
          </p:cNvSpPr>
          <p:nvPr/>
        </p:nvSpPr>
        <p:spPr bwMode="auto">
          <a:xfrm>
            <a:off x="5791200" y="6096000"/>
            <a:ext cx="3352800" cy="457200"/>
          </a:xfrm>
          <a:prstGeom prst="rect">
            <a:avLst/>
          </a:prstGeom>
          <a:noFill/>
          <a:ln w="9525">
            <a:noFill/>
            <a:miter lim="800000"/>
            <a:headEnd/>
            <a:tailEnd/>
          </a:ln>
        </p:spPr>
        <p:txBody>
          <a:bodyPr>
            <a:spAutoFit/>
          </a:bodyPr>
          <a:lstStyle/>
          <a:p>
            <a:pPr eaLnBrk="1" hangingPunct="1">
              <a:spcBef>
                <a:spcPct val="50000"/>
              </a:spcBef>
            </a:pPr>
            <a:r>
              <a:rPr lang="sv-SE"/>
              <a:t>Samuelsson et al. 2005</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print"/>
          <a:srcRect/>
          <a:stretch>
            <a:fillRect/>
          </a:stretch>
        </p:blipFill>
        <p:spPr bwMode="auto">
          <a:xfrm>
            <a:off x="0" y="0"/>
            <a:ext cx="7019925" cy="3489325"/>
          </a:xfrm>
          <a:prstGeom prst="rect">
            <a:avLst/>
          </a:prstGeom>
          <a:noFill/>
          <a:ln w="9525">
            <a:noFill/>
            <a:miter lim="800000"/>
            <a:headEnd/>
            <a:tailEnd/>
          </a:ln>
        </p:spPr>
      </p:pic>
      <p:pic>
        <p:nvPicPr>
          <p:cNvPr id="109571" name="Picture 4"/>
          <p:cNvPicPr>
            <a:picLocks noChangeAspect="1" noChangeArrowheads="1"/>
          </p:cNvPicPr>
          <p:nvPr/>
        </p:nvPicPr>
        <p:blipFill>
          <a:blip r:embed="rId3" cstate="print"/>
          <a:srcRect/>
          <a:stretch>
            <a:fillRect/>
          </a:stretch>
        </p:blipFill>
        <p:spPr bwMode="auto">
          <a:xfrm>
            <a:off x="1403350" y="3530600"/>
            <a:ext cx="7740650" cy="3327400"/>
          </a:xfrm>
          <a:prstGeom prst="rect">
            <a:avLst/>
          </a:prstGeom>
          <a:noFill/>
          <a:ln w="9525">
            <a:noFill/>
            <a:miter lim="800000"/>
            <a:headEnd/>
            <a:tailEnd/>
          </a:ln>
        </p:spPr>
      </p:pic>
      <p:sp>
        <p:nvSpPr>
          <p:cNvPr id="109572" name="Text Box 5"/>
          <p:cNvSpPr txBox="1">
            <a:spLocks noChangeArrowheads="1"/>
          </p:cNvSpPr>
          <p:nvPr/>
        </p:nvSpPr>
        <p:spPr bwMode="auto">
          <a:xfrm>
            <a:off x="7380288" y="692150"/>
            <a:ext cx="1763712" cy="457200"/>
          </a:xfrm>
          <a:prstGeom prst="rect">
            <a:avLst/>
          </a:prstGeom>
          <a:noFill/>
          <a:ln w="9525">
            <a:noFill/>
            <a:miter lim="800000"/>
            <a:headEnd/>
            <a:tailEnd/>
          </a:ln>
        </p:spPr>
        <p:txBody>
          <a:bodyPr>
            <a:spAutoFit/>
          </a:bodyPr>
          <a:lstStyle/>
          <a:p>
            <a:pPr>
              <a:spcBef>
                <a:spcPct val="50000"/>
              </a:spcBef>
            </a:pPr>
            <a:r>
              <a:rPr lang="sv-SE"/>
              <a:t>N=18, PNeP</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5364163" cy="3829050"/>
            <a:chOff x="158" y="73"/>
            <a:chExt cx="5353" cy="4029"/>
          </a:xfrm>
        </p:grpSpPr>
        <p:graphicFrame>
          <p:nvGraphicFramePr>
            <p:cNvPr id="18435" name="Object 3"/>
            <p:cNvGraphicFramePr>
              <a:graphicFrameLocks noChangeAspect="1"/>
            </p:cNvGraphicFramePr>
            <p:nvPr/>
          </p:nvGraphicFramePr>
          <p:xfrm>
            <a:off x="158" y="300"/>
            <a:ext cx="5353" cy="3421"/>
          </p:xfrm>
          <a:graphic>
            <a:graphicData uri="http://schemas.openxmlformats.org/presentationml/2006/ole">
              <mc:AlternateContent xmlns:mc="http://schemas.openxmlformats.org/markup-compatibility/2006">
                <mc:Choice xmlns:v="urn:schemas-microsoft-com:vml" Requires="v">
                  <p:oleObj spid="_x0000_s1206" name="Diagram" r:id="rId3" imgW="5886450" imgH="3762375" progId="Excel.Sheet.8">
                    <p:embed/>
                  </p:oleObj>
                </mc:Choice>
                <mc:Fallback>
                  <p:oleObj name="Diagram" r:id="rId3" imgW="5886450" imgH="3762375" progId="Excel.Sheet.8">
                    <p:embed/>
                    <p:pic>
                      <p:nvPicPr>
                        <p:cNvPr id="0" name="Picture 1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300"/>
                          <a:ext cx="5353" cy="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4"/>
            <p:cNvGrpSpPr>
              <a:grpSpLocks/>
            </p:cNvGrpSpPr>
            <p:nvPr/>
          </p:nvGrpSpPr>
          <p:grpSpPr bwMode="auto">
            <a:xfrm>
              <a:off x="1111" y="1162"/>
              <a:ext cx="577" cy="386"/>
              <a:chOff x="1111" y="3612"/>
              <a:chExt cx="577" cy="386"/>
            </a:xfrm>
          </p:grpSpPr>
          <p:sp>
            <p:nvSpPr>
              <p:cNvPr id="18503" name="Rectangle 5"/>
              <p:cNvSpPr>
                <a:spLocks noChangeArrowheads="1"/>
              </p:cNvSpPr>
              <p:nvPr/>
            </p:nvSpPr>
            <p:spPr bwMode="auto">
              <a:xfrm>
                <a:off x="1111" y="3612"/>
                <a:ext cx="577" cy="386"/>
              </a:xfrm>
              <a:prstGeom prst="rect">
                <a:avLst/>
              </a:prstGeom>
              <a:noFill/>
              <a:ln w="9525">
                <a:noFill/>
                <a:miter lim="800000"/>
                <a:headEnd/>
                <a:tailEnd/>
              </a:ln>
            </p:spPr>
            <p:txBody>
              <a:bodyPr wrap="none">
                <a:spAutoFit/>
              </a:bodyPr>
              <a:lstStyle/>
              <a:p>
                <a:pPr eaLnBrk="1" hangingPunct="1"/>
                <a:r>
                  <a:rPr lang="en-US" sz="1800">
                    <a:latin typeface="Arial" charset="0"/>
                  </a:rPr>
                  <a:t>* * *</a:t>
                </a:r>
                <a:endParaRPr lang="sv-SE" sz="1800">
                  <a:latin typeface="Arial" charset="0"/>
                </a:endParaRPr>
              </a:p>
            </p:txBody>
          </p:sp>
          <p:grpSp>
            <p:nvGrpSpPr>
              <p:cNvPr id="4" name="Group 6"/>
              <p:cNvGrpSpPr>
                <a:grpSpLocks/>
              </p:cNvGrpSpPr>
              <p:nvPr/>
            </p:nvGrpSpPr>
            <p:grpSpPr bwMode="auto">
              <a:xfrm>
                <a:off x="1156" y="3748"/>
                <a:ext cx="273" cy="181"/>
                <a:chOff x="1156" y="3748"/>
                <a:chExt cx="273" cy="181"/>
              </a:xfrm>
            </p:grpSpPr>
            <p:sp>
              <p:nvSpPr>
                <p:cNvPr id="18505" name="Line 7"/>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506" name="Line 8"/>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507" name="Line 9"/>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5" name="Group 10"/>
            <p:cNvGrpSpPr>
              <a:grpSpLocks/>
            </p:cNvGrpSpPr>
            <p:nvPr/>
          </p:nvGrpSpPr>
          <p:grpSpPr bwMode="auto">
            <a:xfrm>
              <a:off x="2425" y="346"/>
              <a:ext cx="576" cy="385"/>
              <a:chOff x="1111" y="3612"/>
              <a:chExt cx="576" cy="385"/>
            </a:xfrm>
          </p:grpSpPr>
          <p:sp>
            <p:nvSpPr>
              <p:cNvPr id="18498" name="Rectangle 11"/>
              <p:cNvSpPr>
                <a:spLocks noChangeArrowheads="1"/>
              </p:cNvSpPr>
              <p:nvPr/>
            </p:nvSpPr>
            <p:spPr bwMode="auto">
              <a:xfrm>
                <a:off x="1111" y="3612"/>
                <a:ext cx="576" cy="385"/>
              </a:xfrm>
              <a:prstGeom prst="rect">
                <a:avLst/>
              </a:prstGeom>
              <a:noFill/>
              <a:ln w="9525">
                <a:noFill/>
                <a:miter lim="800000"/>
                <a:headEnd/>
                <a:tailEnd/>
              </a:ln>
            </p:spPr>
            <p:txBody>
              <a:bodyPr wrap="none">
                <a:spAutoFit/>
              </a:bodyPr>
              <a:lstStyle/>
              <a:p>
                <a:pPr eaLnBrk="1" hangingPunct="1"/>
                <a:r>
                  <a:rPr lang="en-US" sz="1800">
                    <a:latin typeface="Arial" charset="0"/>
                  </a:rPr>
                  <a:t>* * *</a:t>
                </a:r>
                <a:endParaRPr lang="sv-SE" sz="1800">
                  <a:latin typeface="Arial" charset="0"/>
                </a:endParaRPr>
              </a:p>
            </p:txBody>
          </p:sp>
          <p:grpSp>
            <p:nvGrpSpPr>
              <p:cNvPr id="6" name="Group 12"/>
              <p:cNvGrpSpPr>
                <a:grpSpLocks/>
              </p:cNvGrpSpPr>
              <p:nvPr/>
            </p:nvGrpSpPr>
            <p:grpSpPr bwMode="auto">
              <a:xfrm>
                <a:off x="1156" y="3748"/>
                <a:ext cx="273" cy="181"/>
                <a:chOff x="1156" y="3748"/>
                <a:chExt cx="273" cy="181"/>
              </a:xfrm>
            </p:grpSpPr>
            <p:sp>
              <p:nvSpPr>
                <p:cNvPr id="18500" name="Line 13"/>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501" name="Line 14"/>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502" name="Line 15"/>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7" name="Group 16"/>
            <p:cNvGrpSpPr>
              <a:grpSpLocks/>
            </p:cNvGrpSpPr>
            <p:nvPr/>
          </p:nvGrpSpPr>
          <p:grpSpPr bwMode="auto">
            <a:xfrm>
              <a:off x="3741" y="618"/>
              <a:ext cx="576" cy="385"/>
              <a:chOff x="1111" y="3612"/>
              <a:chExt cx="576" cy="385"/>
            </a:xfrm>
          </p:grpSpPr>
          <p:sp>
            <p:nvSpPr>
              <p:cNvPr id="18493" name="Rectangle 17"/>
              <p:cNvSpPr>
                <a:spLocks noChangeArrowheads="1"/>
              </p:cNvSpPr>
              <p:nvPr/>
            </p:nvSpPr>
            <p:spPr bwMode="auto">
              <a:xfrm>
                <a:off x="1111" y="3612"/>
                <a:ext cx="576" cy="385"/>
              </a:xfrm>
              <a:prstGeom prst="rect">
                <a:avLst/>
              </a:prstGeom>
              <a:noFill/>
              <a:ln w="9525">
                <a:noFill/>
                <a:miter lim="800000"/>
                <a:headEnd/>
                <a:tailEnd/>
              </a:ln>
            </p:spPr>
            <p:txBody>
              <a:bodyPr wrap="none">
                <a:spAutoFit/>
              </a:bodyPr>
              <a:lstStyle/>
              <a:p>
                <a:pPr eaLnBrk="1" hangingPunct="1"/>
                <a:r>
                  <a:rPr lang="en-US" sz="1800">
                    <a:latin typeface="Arial" charset="0"/>
                  </a:rPr>
                  <a:t>* * *</a:t>
                </a:r>
                <a:endParaRPr lang="sv-SE" sz="1800">
                  <a:latin typeface="Arial" charset="0"/>
                </a:endParaRPr>
              </a:p>
            </p:txBody>
          </p:sp>
          <p:grpSp>
            <p:nvGrpSpPr>
              <p:cNvPr id="8" name="Group 18"/>
              <p:cNvGrpSpPr>
                <a:grpSpLocks/>
              </p:cNvGrpSpPr>
              <p:nvPr/>
            </p:nvGrpSpPr>
            <p:grpSpPr bwMode="auto">
              <a:xfrm>
                <a:off x="1156" y="3748"/>
                <a:ext cx="273" cy="181"/>
                <a:chOff x="1156" y="3748"/>
                <a:chExt cx="273" cy="181"/>
              </a:xfrm>
            </p:grpSpPr>
            <p:sp>
              <p:nvSpPr>
                <p:cNvPr id="18495" name="Line 19"/>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496" name="Line 20"/>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497" name="Line 21"/>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9" name="Group 22"/>
            <p:cNvGrpSpPr>
              <a:grpSpLocks/>
            </p:cNvGrpSpPr>
            <p:nvPr/>
          </p:nvGrpSpPr>
          <p:grpSpPr bwMode="auto">
            <a:xfrm>
              <a:off x="1429" y="1797"/>
              <a:ext cx="426" cy="386"/>
              <a:chOff x="1472" y="3789"/>
              <a:chExt cx="426" cy="386"/>
            </a:xfrm>
          </p:grpSpPr>
          <p:sp>
            <p:nvSpPr>
              <p:cNvPr id="18488" name="Rectangle 23"/>
              <p:cNvSpPr>
                <a:spLocks noChangeArrowheads="1"/>
              </p:cNvSpPr>
              <p:nvPr/>
            </p:nvSpPr>
            <p:spPr bwMode="auto">
              <a:xfrm>
                <a:off x="1474" y="3789"/>
                <a:ext cx="424" cy="386"/>
              </a:xfrm>
              <a:prstGeom prst="rect">
                <a:avLst/>
              </a:prstGeom>
              <a:noFill/>
              <a:ln w="9525">
                <a:noFill/>
                <a:miter lim="800000"/>
                <a:headEnd/>
                <a:tailEnd/>
              </a:ln>
            </p:spPr>
            <p:txBody>
              <a:bodyPr wrap="none">
                <a:spAutoFit/>
              </a:bodyPr>
              <a:lstStyle/>
              <a:p>
                <a:pPr eaLnBrk="1" hangingPunct="1"/>
                <a:r>
                  <a:rPr lang="en-US" sz="1800">
                    <a:latin typeface="Arial" charset="0"/>
                  </a:rPr>
                  <a:t>* *</a:t>
                </a:r>
                <a:endParaRPr lang="sv-SE" sz="1800">
                  <a:latin typeface="Arial" charset="0"/>
                </a:endParaRPr>
              </a:p>
            </p:txBody>
          </p:sp>
          <p:grpSp>
            <p:nvGrpSpPr>
              <p:cNvPr id="10" name="Group 24"/>
              <p:cNvGrpSpPr>
                <a:grpSpLocks/>
              </p:cNvGrpSpPr>
              <p:nvPr/>
            </p:nvGrpSpPr>
            <p:grpSpPr bwMode="auto">
              <a:xfrm>
                <a:off x="1472" y="3929"/>
                <a:ext cx="273" cy="181"/>
                <a:chOff x="1156" y="3748"/>
                <a:chExt cx="273" cy="181"/>
              </a:xfrm>
            </p:grpSpPr>
            <p:sp>
              <p:nvSpPr>
                <p:cNvPr id="18490" name="Line 25"/>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491" name="Line 26"/>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492" name="Line 27"/>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11" name="Group 28"/>
            <p:cNvGrpSpPr>
              <a:grpSpLocks/>
            </p:cNvGrpSpPr>
            <p:nvPr/>
          </p:nvGrpSpPr>
          <p:grpSpPr bwMode="auto">
            <a:xfrm>
              <a:off x="2744" y="1661"/>
              <a:ext cx="426" cy="386"/>
              <a:chOff x="1472" y="3789"/>
              <a:chExt cx="426" cy="386"/>
            </a:xfrm>
          </p:grpSpPr>
          <p:sp>
            <p:nvSpPr>
              <p:cNvPr id="18483" name="Rectangle 29"/>
              <p:cNvSpPr>
                <a:spLocks noChangeArrowheads="1"/>
              </p:cNvSpPr>
              <p:nvPr/>
            </p:nvSpPr>
            <p:spPr bwMode="auto">
              <a:xfrm>
                <a:off x="1474" y="3789"/>
                <a:ext cx="424" cy="386"/>
              </a:xfrm>
              <a:prstGeom prst="rect">
                <a:avLst/>
              </a:prstGeom>
              <a:noFill/>
              <a:ln w="9525">
                <a:noFill/>
                <a:miter lim="800000"/>
                <a:headEnd/>
                <a:tailEnd/>
              </a:ln>
            </p:spPr>
            <p:txBody>
              <a:bodyPr wrap="none">
                <a:spAutoFit/>
              </a:bodyPr>
              <a:lstStyle/>
              <a:p>
                <a:pPr eaLnBrk="1" hangingPunct="1"/>
                <a:r>
                  <a:rPr lang="en-US" sz="1800">
                    <a:latin typeface="Arial" charset="0"/>
                  </a:rPr>
                  <a:t>* *</a:t>
                </a:r>
                <a:endParaRPr lang="sv-SE" sz="1800">
                  <a:latin typeface="Arial" charset="0"/>
                </a:endParaRPr>
              </a:p>
            </p:txBody>
          </p:sp>
          <p:grpSp>
            <p:nvGrpSpPr>
              <p:cNvPr id="12" name="Group 30"/>
              <p:cNvGrpSpPr>
                <a:grpSpLocks/>
              </p:cNvGrpSpPr>
              <p:nvPr/>
            </p:nvGrpSpPr>
            <p:grpSpPr bwMode="auto">
              <a:xfrm>
                <a:off x="1472" y="3929"/>
                <a:ext cx="273" cy="181"/>
                <a:chOff x="1156" y="3748"/>
                <a:chExt cx="273" cy="181"/>
              </a:xfrm>
            </p:grpSpPr>
            <p:sp>
              <p:nvSpPr>
                <p:cNvPr id="18485" name="Line 31"/>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486" name="Line 32"/>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487" name="Line 33"/>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13" name="Group 34"/>
            <p:cNvGrpSpPr>
              <a:grpSpLocks/>
            </p:cNvGrpSpPr>
            <p:nvPr/>
          </p:nvGrpSpPr>
          <p:grpSpPr bwMode="auto">
            <a:xfrm>
              <a:off x="4059" y="1298"/>
              <a:ext cx="426" cy="386"/>
              <a:chOff x="1472" y="3789"/>
              <a:chExt cx="426" cy="386"/>
            </a:xfrm>
          </p:grpSpPr>
          <p:sp>
            <p:nvSpPr>
              <p:cNvPr id="18478" name="Rectangle 35"/>
              <p:cNvSpPr>
                <a:spLocks noChangeArrowheads="1"/>
              </p:cNvSpPr>
              <p:nvPr/>
            </p:nvSpPr>
            <p:spPr bwMode="auto">
              <a:xfrm>
                <a:off x="1474" y="3789"/>
                <a:ext cx="424" cy="386"/>
              </a:xfrm>
              <a:prstGeom prst="rect">
                <a:avLst/>
              </a:prstGeom>
              <a:noFill/>
              <a:ln w="9525">
                <a:noFill/>
                <a:miter lim="800000"/>
                <a:headEnd/>
                <a:tailEnd/>
              </a:ln>
            </p:spPr>
            <p:txBody>
              <a:bodyPr wrap="none">
                <a:spAutoFit/>
              </a:bodyPr>
              <a:lstStyle/>
              <a:p>
                <a:pPr eaLnBrk="1" hangingPunct="1"/>
                <a:r>
                  <a:rPr lang="en-US" sz="1800">
                    <a:latin typeface="Arial" charset="0"/>
                  </a:rPr>
                  <a:t>* *</a:t>
                </a:r>
                <a:endParaRPr lang="sv-SE" sz="1800">
                  <a:latin typeface="Arial" charset="0"/>
                </a:endParaRPr>
              </a:p>
            </p:txBody>
          </p:sp>
          <p:grpSp>
            <p:nvGrpSpPr>
              <p:cNvPr id="14" name="Group 36"/>
              <p:cNvGrpSpPr>
                <a:grpSpLocks/>
              </p:cNvGrpSpPr>
              <p:nvPr/>
            </p:nvGrpSpPr>
            <p:grpSpPr bwMode="auto">
              <a:xfrm>
                <a:off x="1472" y="3929"/>
                <a:ext cx="273" cy="181"/>
                <a:chOff x="1156" y="3748"/>
                <a:chExt cx="273" cy="181"/>
              </a:xfrm>
            </p:grpSpPr>
            <p:sp>
              <p:nvSpPr>
                <p:cNvPr id="18480" name="Line 37"/>
                <p:cNvSpPr>
                  <a:spLocks noChangeShapeType="1"/>
                </p:cNvSpPr>
                <p:nvPr/>
              </p:nvSpPr>
              <p:spPr bwMode="auto">
                <a:xfrm flipV="1">
                  <a:off x="1156" y="3748"/>
                  <a:ext cx="0" cy="181"/>
                </a:xfrm>
                <a:prstGeom prst="line">
                  <a:avLst/>
                </a:prstGeom>
                <a:noFill/>
                <a:ln w="9525">
                  <a:solidFill>
                    <a:schemeClr val="tx1"/>
                  </a:solidFill>
                  <a:round/>
                  <a:headEnd/>
                  <a:tailEnd/>
                </a:ln>
              </p:spPr>
              <p:txBody>
                <a:bodyPr/>
                <a:lstStyle/>
                <a:p>
                  <a:endParaRPr lang="en-US"/>
                </a:p>
              </p:txBody>
            </p:sp>
            <p:sp>
              <p:nvSpPr>
                <p:cNvPr id="18481" name="Line 38"/>
                <p:cNvSpPr>
                  <a:spLocks noChangeShapeType="1"/>
                </p:cNvSpPr>
                <p:nvPr/>
              </p:nvSpPr>
              <p:spPr bwMode="auto">
                <a:xfrm>
                  <a:off x="1156" y="3748"/>
                  <a:ext cx="273" cy="0"/>
                </a:xfrm>
                <a:prstGeom prst="line">
                  <a:avLst/>
                </a:prstGeom>
                <a:noFill/>
                <a:ln w="9525">
                  <a:solidFill>
                    <a:schemeClr val="tx1"/>
                  </a:solidFill>
                  <a:round/>
                  <a:headEnd/>
                  <a:tailEnd/>
                </a:ln>
              </p:spPr>
              <p:txBody>
                <a:bodyPr/>
                <a:lstStyle/>
                <a:p>
                  <a:endParaRPr lang="en-US"/>
                </a:p>
              </p:txBody>
            </p:sp>
            <p:sp>
              <p:nvSpPr>
                <p:cNvPr id="18482" name="Line 39"/>
                <p:cNvSpPr>
                  <a:spLocks noChangeShapeType="1"/>
                </p:cNvSpPr>
                <p:nvPr/>
              </p:nvSpPr>
              <p:spPr bwMode="auto">
                <a:xfrm>
                  <a:off x="1429" y="3748"/>
                  <a:ext cx="0" cy="181"/>
                </a:xfrm>
                <a:prstGeom prst="line">
                  <a:avLst/>
                </a:prstGeom>
                <a:noFill/>
                <a:ln w="9525">
                  <a:solidFill>
                    <a:schemeClr val="tx1"/>
                  </a:solidFill>
                  <a:round/>
                  <a:headEnd/>
                  <a:tailEnd/>
                </a:ln>
              </p:spPr>
              <p:txBody>
                <a:bodyPr/>
                <a:lstStyle/>
                <a:p>
                  <a:endParaRPr lang="en-US"/>
                </a:p>
              </p:txBody>
            </p:sp>
          </p:grpSp>
        </p:grpSp>
        <p:grpSp>
          <p:nvGrpSpPr>
            <p:cNvPr id="15" name="Group 40"/>
            <p:cNvGrpSpPr>
              <a:grpSpLocks/>
            </p:cNvGrpSpPr>
            <p:nvPr/>
          </p:nvGrpSpPr>
          <p:grpSpPr bwMode="auto">
            <a:xfrm>
              <a:off x="1156" y="845"/>
              <a:ext cx="590" cy="675"/>
              <a:chOff x="1156" y="3789"/>
              <a:chExt cx="590" cy="675"/>
            </a:xfrm>
          </p:grpSpPr>
          <p:sp>
            <p:nvSpPr>
              <p:cNvPr id="18473" name="Rectangle 41"/>
              <p:cNvSpPr>
                <a:spLocks noChangeArrowheads="1"/>
              </p:cNvSpPr>
              <p:nvPr/>
            </p:nvSpPr>
            <p:spPr bwMode="auto">
              <a:xfrm>
                <a:off x="1292" y="3789"/>
                <a:ext cx="452" cy="675"/>
              </a:xfrm>
              <a:prstGeom prst="rect">
                <a:avLst/>
              </a:prstGeom>
              <a:noFill/>
              <a:ln w="9525">
                <a:noFill/>
                <a:miter lim="800000"/>
                <a:headEnd/>
                <a:tailEnd/>
              </a:ln>
            </p:spPr>
            <p:txBody>
              <a:bodyPr>
                <a:spAutoFit/>
              </a:bodyPr>
              <a:lstStyle/>
              <a:p>
                <a:pPr eaLnBrk="1" hangingPunct="1"/>
                <a:r>
                  <a:rPr lang="en-US" sz="1800">
                    <a:latin typeface="Arial" charset="0"/>
                  </a:rPr>
                  <a:t>* * *</a:t>
                </a:r>
                <a:endParaRPr lang="sv-SE" sz="1800">
                  <a:latin typeface="Arial" charset="0"/>
                </a:endParaRPr>
              </a:p>
            </p:txBody>
          </p:sp>
          <p:grpSp>
            <p:nvGrpSpPr>
              <p:cNvPr id="16" name="Group 42"/>
              <p:cNvGrpSpPr>
                <a:grpSpLocks/>
              </p:cNvGrpSpPr>
              <p:nvPr/>
            </p:nvGrpSpPr>
            <p:grpSpPr bwMode="auto">
              <a:xfrm>
                <a:off x="1156" y="3929"/>
                <a:ext cx="590" cy="181"/>
                <a:chOff x="1156" y="3929"/>
                <a:chExt cx="590" cy="181"/>
              </a:xfrm>
            </p:grpSpPr>
            <p:sp>
              <p:nvSpPr>
                <p:cNvPr id="18475" name="Line 43"/>
                <p:cNvSpPr>
                  <a:spLocks noChangeShapeType="1"/>
                </p:cNvSpPr>
                <p:nvPr/>
              </p:nvSpPr>
              <p:spPr bwMode="auto">
                <a:xfrm flipV="1">
                  <a:off x="1156" y="3929"/>
                  <a:ext cx="0" cy="181"/>
                </a:xfrm>
                <a:prstGeom prst="line">
                  <a:avLst/>
                </a:prstGeom>
                <a:noFill/>
                <a:ln w="9525">
                  <a:solidFill>
                    <a:schemeClr val="tx1"/>
                  </a:solidFill>
                  <a:round/>
                  <a:headEnd/>
                  <a:tailEnd/>
                </a:ln>
              </p:spPr>
              <p:txBody>
                <a:bodyPr/>
                <a:lstStyle/>
                <a:p>
                  <a:endParaRPr lang="en-US"/>
                </a:p>
              </p:txBody>
            </p:sp>
            <p:sp>
              <p:nvSpPr>
                <p:cNvPr id="18476" name="Line 44"/>
                <p:cNvSpPr>
                  <a:spLocks noChangeShapeType="1"/>
                </p:cNvSpPr>
                <p:nvPr/>
              </p:nvSpPr>
              <p:spPr bwMode="auto">
                <a:xfrm>
                  <a:off x="1156" y="3929"/>
                  <a:ext cx="590" cy="0"/>
                </a:xfrm>
                <a:prstGeom prst="line">
                  <a:avLst/>
                </a:prstGeom>
                <a:noFill/>
                <a:ln w="9525">
                  <a:solidFill>
                    <a:schemeClr val="tx1"/>
                  </a:solidFill>
                  <a:round/>
                  <a:headEnd/>
                  <a:tailEnd/>
                </a:ln>
              </p:spPr>
              <p:txBody>
                <a:bodyPr/>
                <a:lstStyle/>
                <a:p>
                  <a:endParaRPr lang="en-US"/>
                </a:p>
              </p:txBody>
            </p:sp>
            <p:sp>
              <p:nvSpPr>
                <p:cNvPr id="18477" name="Line 45"/>
                <p:cNvSpPr>
                  <a:spLocks noChangeShapeType="1"/>
                </p:cNvSpPr>
                <p:nvPr/>
              </p:nvSpPr>
              <p:spPr bwMode="auto">
                <a:xfrm>
                  <a:off x="1746" y="3929"/>
                  <a:ext cx="0" cy="181"/>
                </a:xfrm>
                <a:prstGeom prst="line">
                  <a:avLst/>
                </a:prstGeom>
                <a:noFill/>
                <a:ln w="9525">
                  <a:solidFill>
                    <a:schemeClr val="tx1"/>
                  </a:solidFill>
                  <a:round/>
                  <a:headEnd/>
                  <a:tailEnd/>
                </a:ln>
              </p:spPr>
              <p:txBody>
                <a:bodyPr/>
                <a:lstStyle/>
                <a:p>
                  <a:endParaRPr lang="en-US"/>
                </a:p>
              </p:txBody>
            </p:sp>
          </p:grpSp>
        </p:grpSp>
        <p:grpSp>
          <p:nvGrpSpPr>
            <p:cNvPr id="17" name="Group 46"/>
            <p:cNvGrpSpPr>
              <a:grpSpLocks/>
            </p:cNvGrpSpPr>
            <p:nvPr/>
          </p:nvGrpSpPr>
          <p:grpSpPr bwMode="auto">
            <a:xfrm>
              <a:off x="2471" y="73"/>
              <a:ext cx="590" cy="675"/>
              <a:chOff x="1156" y="3789"/>
              <a:chExt cx="590" cy="675"/>
            </a:xfrm>
          </p:grpSpPr>
          <p:sp>
            <p:nvSpPr>
              <p:cNvPr id="18468" name="Rectangle 47"/>
              <p:cNvSpPr>
                <a:spLocks noChangeArrowheads="1"/>
              </p:cNvSpPr>
              <p:nvPr/>
            </p:nvSpPr>
            <p:spPr bwMode="auto">
              <a:xfrm>
                <a:off x="1292" y="3789"/>
                <a:ext cx="452" cy="675"/>
              </a:xfrm>
              <a:prstGeom prst="rect">
                <a:avLst/>
              </a:prstGeom>
              <a:noFill/>
              <a:ln w="9525">
                <a:noFill/>
                <a:miter lim="800000"/>
                <a:headEnd/>
                <a:tailEnd/>
              </a:ln>
            </p:spPr>
            <p:txBody>
              <a:bodyPr>
                <a:spAutoFit/>
              </a:bodyPr>
              <a:lstStyle/>
              <a:p>
                <a:pPr eaLnBrk="1" hangingPunct="1"/>
                <a:r>
                  <a:rPr lang="en-US" sz="1800">
                    <a:latin typeface="Arial" charset="0"/>
                  </a:rPr>
                  <a:t>* * *</a:t>
                </a:r>
                <a:endParaRPr lang="sv-SE" sz="1800">
                  <a:latin typeface="Arial" charset="0"/>
                </a:endParaRPr>
              </a:p>
            </p:txBody>
          </p:sp>
          <p:grpSp>
            <p:nvGrpSpPr>
              <p:cNvPr id="18" name="Group 48"/>
              <p:cNvGrpSpPr>
                <a:grpSpLocks/>
              </p:cNvGrpSpPr>
              <p:nvPr/>
            </p:nvGrpSpPr>
            <p:grpSpPr bwMode="auto">
              <a:xfrm>
                <a:off x="1156" y="3929"/>
                <a:ext cx="590" cy="181"/>
                <a:chOff x="1156" y="3929"/>
                <a:chExt cx="590" cy="181"/>
              </a:xfrm>
            </p:grpSpPr>
            <p:sp>
              <p:nvSpPr>
                <p:cNvPr id="18470" name="Line 49"/>
                <p:cNvSpPr>
                  <a:spLocks noChangeShapeType="1"/>
                </p:cNvSpPr>
                <p:nvPr/>
              </p:nvSpPr>
              <p:spPr bwMode="auto">
                <a:xfrm flipV="1">
                  <a:off x="1156" y="3929"/>
                  <a:ext cx="0" cy="181"/>
                </a:xfrm>
                <a:prstGeom prst="line">
                  <a:avLst/>
                </a:prstGeom>
                <a:noFill/>
                <a:ln w="9525">
                  <a:solidFill>
                    <a:schemeClr val="tx1"/>
                  </a:solidFill>
                  <a:round/>
                  <a:headEnd/>
                  <a:tailEnd/>
                </a:ln>
              </p:spPr>
              <p:txBody>
                <a:bodyPr/>
                <a:lstStyle/>
                <a:p>
                  <a:endParaRPr lang="en-US"/>
                </a:p>
              </p:txBody>
            </p:sp>
            <p:sp>
              <p:nvSpPr>
                <p:cNvPr id="18471" name="Line 50"/>
                <p:cNvSpPr>
                  <a:spLocks noChangeShapeType="1"/>
                </p:cNvSpPr>
                <p:nvPr/>
              </p:nvSpPr>
              <p:spPr bwMode="auto">
                <a:xfrm>
                  <a:off x="1156" y="3929"/>
                  <a:ext cx="590" cy="0"/>
                </a:xfrm>
                <a:prstGeom prst="line">
                  <a:avLst/>
                </a:prstGeom>
                <a:noFill/>
                <a:ln w="9525">
                  <a:solidFill>
                    <a:schemeClr val="tx1"/>
                  </a:solidFill>
                  <a:round/>
                  <a:headEnd/>
                  <a:tailEnd/>
                </a:ln>
              </p:spPr>
              <p:txBody>
                <a:bodyPr/>
                <a:lstStyle/>
                <a:p>
                  <a:endParaRPr lang="en-US"/>
                </a:p>
              </p:txBody>
            </p:sp>
            <p:sp>
              <p:nvSpPr>
                <p:cNvPr id="18472" name="Line 51"/>
                <p:cNvSpPr>
                  <a:spLocks noChangeShapeType="1"/>
                </p:cNvSpPr>
                <p:nvPr/>
              </p:nvSpPr>
              <p:spPr bwMode="auto">
                <a:xfrm>
                  <a:off x="1746" y="3929"/>
                  <a:ext cx="0" cy="181"/>
                </a:xfrm>
                <a:prstGeom prst="line">
                  <a:avLst/>
                </a:prstGeom>
                <a:noFill/>
                <a:ln w="9525">
                  <a:solidFill>
                    <a:schemeClr val="tx1"/>
                  </a:solidFill>
                  <a:round/>
                  <a:headEnd/>
                  <a:tailEnd/>
                </a:ln>
              </p:spPr>
              <p:txBody>
                <a:bodyPr/>
                <a:lstStyle/>
                <a:p>
                  <a:endParaRPr lang="en-US"/>
                </a:p>
              </p:txBody>
            </p:sp>
          </p:grpSp>
        </p:grpSp>
        <p:grpSp>
          <p:nvGrpSpPr>
            <p:cNvPr id="19" name="Group 52"/>
            <p:cNvGrpSpPr>
              <a:grpSpLocks/>
            </p:cNvGrpSpPr>
            <p:nvPr/>
          </p:nvGrpSpPr>
          <p:grpSpPr bwMode="auto">
            <a:xfrm>
              <a:off x="3787" y="342"/>
              <a:ext cx="590" cy="675"/>
              <a:chOff x="1156" y="3789"/>
              <a:chExt cx="590" cy="675"/>
            </a:xfrm>
          </p:grpSpPr>
          <p:sp>
            <p:nvSpPr>
              <p:cNvPr id="18463" name="Rectangle 53"/>
              <p:cNvSpPr>
                <a:spLocks noChangeArrowheads="1"/>
              </p:cNvSpPr>
              <p:nvPr/>
            </p:nvSpPr>
            <p:spPr bwMode="auto">
              <a:xfrm>
                <a:off x="1292" y="3789"/>
                <a:ext cx="452" cy="675"/>
              </a:xfrm>
              <a:prstGeom prst="rect">
                <a:avLst/>
              </a:prstGeom>
              <a:noFill/>
              <a:ln w="9525">
                <a:noFill/>
                <a:miter lim="800000"/>
                <a:headEnd/>
                <a:tailEnd/>
              </a:ln>
            </p:spPr>
            <p:txBody>
              <a:bodyPr>
                <a:spAutoFit/>
              </a:bodyPr>
              <a:lstStyle/>
              <a:p>
                <a:pPr eaLnBrk="1" hangingPunct="1"/>
                <a:r>
                  <a:rPr lang="en-US" sz="1800">
                    <a:latin typeface="Arial" charset="0"/>
                  </a:rPr>
                  <a:t>* * *</a:t>
                </a:r>
                <a:endParaRPr lang="sv-SE" sz="1800">
                  <a:latin typeface="Arial" charset="0"/>
                </a:endParaRPr>
              </a:p>
            </p:txBody>
          </p:sp>
          <p:grpSp>
            <p:nvGrpSpPr>
              <p:cNvPr id="20" name="Group 54"/>
              <p:cNvGrpSpPr>
                <a:grpSpLocks/>
              </p:cNvGrpSpPr>
              <p:nvPr/>
            </p:nvGrpSpPr>
            <p:grpSpPr bwMode="auto">
              <a:xfrm>
                <a:off x="1156" y="3929"/>
                <a:ext cx="590" cy="181"/>
                <a:chOff x="1156" y="3929"/>
                <a:chExt cx="590" cy="181"/>
              </a:xfrm>
            </p:grpSpPr>
            <p:sp>
              <p:nvSpPr>
                <p:cNvPr id="18465" name="Line 55"/>
                <p:cNvSpPr>
                  <a:spLocks noChangeShapeType="1"/>
                </p:cNvSpPr>
                <p:nvPr/>
              </p:nvSpPr>
              <p:spPr bwMode="auto">
                <a:xfrm flipV="1">
                  <a:off x="1156" y="3929"/>
                  <a:ext cx="0" cy="181"/>
                </a:xfrm>
                <a:prstGeom prst="line">
                  <a:avLst/>
                </a:prstGeom>
                <a:noFill/>
                <a:ln w="9525">
                  <a:solidFill>
                    <a:schemeClr val="tx1"/>
                  </a:solidFill>
                  <a:round/>
                  <a:headEnd/>
                  <a:tailEnd/>
                </a:ln>
              </p:spPr>
              <p:txBody>
                <a:bodyPr/>
                <a:lstStyle/>
                <a:p>
                  <a:endParaRPr lang="en-US"/>
                </a:p>
              </p:txBody>
            </p:sp>
            <p:sp>
              <p:nvSpPr>
                <p:cNvPr id="18466" name="Line 56"/>
                <p:cNvSpPr>
                  <a:spLocks noChangeShapeType="1"/>
                </p:cNvSpPr>
                <p:nvPr/>
              </p:nvSpPr>
              <p:spPr bwMode="auto">
                <a:xfrm>
                  <a:off x="1156" y="3929"/>
                  <a:ext cx="590" cy="0"/>
                </a:xfrm>
                <a:prstGeom prst="line">
                  <a:avLst/>
                </a:prstGeom>
                <a:noFill/>
                <a:ln w="9525">
                  <a:solidFill>
                    <a:schemeClr val="tx1"/>
                  </a:solidFill>
                  <a:round/>
                  <a:headEnd/>
                  <a:tailEnd/>
                </a:ln>
              </p:spPr>
              <p:txBody>
                <a:bodyPr/>
                <a:lstStyle/>
                <a:p>
                  <a:endParaRPr lang="en-US"/>
                </a:p>
              </p:txBody>
            </p:sp>
            <p:sp>
              <p:nvSpPr>
                <p:cNvPr id="18467" name="Line 57"/>
                <p:cNvSpPr>
                  <a:spLocks noChangeShapeType="1"/>
                </p:cNvSpPr>
                <p:nvPr/>
              </p:nvSpPr>
              <p:spPr bwMode="auto">
                <a:xfrm>
                  <a:off x="1746" y="3929"/>
                  <a:ext cx="0" cy="181"/>
                </a:xfrm>
                <a:prstGeom prst="line">
                  <a:avLst/>
                </a:prstGeom>
                <a:noFill/>
                <a:ln w="9525">
                  <a:solidFill>
                    <a:schemeClr val="tx1"/>
                  </a:solidFill>
                  <a:round/>
                  <a:headEnd/>
                  <a:tailEnd/>
                </a:ln>
              </p:spPr>
              <p:txBody>
                <a:bodyPr/>
                <a:lstStyle/>
                <a:p>
                  <a:endParaRPr lang="en-US"/>
                </a:p>
              </p:txBody>
            </p:sp>
          </p:grpSp>
        </p:grpSp>
        <p:sp>
          <p:nvSpPr>
            <p:cNvPr id="18462" name="Text Box 58"/>
            <p:cNvSpPr txBox="1">
              <a:spLocks noChangeArrowheads="1"/>
            </p:cNvSpPr>
            <p:nvPr/>
          </p:nvSpPr>
          <p:spPr bwMode="auto">
            <a:xfrm>
              <a:off x="199" y="3716"/>
              <a:ext cx="184" cy="386"/>
            </a:xfrm>
            <a:prstGeom prst="rect">
              <a:avLst/>
            </a:prstGeom>
            <a:noFill/>
            <a:ln w="9525">
              <a:noFill/>
              <a:miter lim="800000"/>
              <a:headEnd/>
              <a:tailEnd/>
            </a:ln>
          </p:spPr>
          <p:txBody>
            <a:bodyPr wrap="none">
              <a:spAutoFit/>
            </a:bodyPr>
            <a:lstStyle/>
            <a:p>
              <a:pPr eaLnBrk="1" hangingPunct="1"/>
              <a:endParaRPr lang="sv-SE" sz="1800">
                <a:latin typeface="Arial" charset="0"/>
              </a:endParaRPr>
            </a:p>
          </p:txBody>
        </p:sp>
      </p:grpSp>
      <p:sp>
        <p:nvSpPr>
          <p:cNvPr id="18437" name="Text Box 59"/>
          <p:cNvSpPr txBox="1">
            <a:spLocks noChangeArrowheads="1"/>
          </p:cNvSpPr>
          <p:nvPr/>
        </p:nvSpPr>
        <p:spPr bwMode="auto">
          <a:xfrm>
            <a:off x="0" y="6491288"/>
            <a:ext cx="3168650" cy="366712"/>
          </a:xfrm>
          <a:prstGeom prst="rect">
            <a:avLst/>
          </a:prstGeom>
          <a:noFill/>
          <a:ln w="9525">
            <a:noFill/>
            <a:miter lim="800000"/>
            <a:headEnd/>
            <a:tailEnd/>
          </a:ln>
        </p:spPr>
        <p:txBody>
          <a:bodyPr>
            <a:spAutoFit/>
          </a:bodyPr>
          <a:lstStyle/>
          <a:p>
            <a:pPr>
              <a:spcBef>
                <a:spcPct val="50000"/>
              </a:spcBef>
            </a:pPr>
            <a:r>
              <a:rPr lang="en-US" sz="1800"/>
              <a:t>Samuelsson et al. Submitted</a:t>
            </a:r>
          </a:p>
        </p:txBody>
      </p:sp>
      <p:grpSp>
        <p:nvGrpSpPr>
          <p:cNvPr id="21" name="Group 60"/>
          <p:cNvGrpSpPr>
            <a:grpSpLocks/>
          </p:cNvGrpSpPr>
          <p:nvPr/>
        </p:nvGrpSpPr>
        <p:grpSpPr bwMode="auto">
          <a:xfrm>
            <a:off x="3059113" y="3429000"/>
            <a:ext cx="6084887" cy="3800475"/>
            <a:chOff x="249" y="436"/>
            <a:chExt cx="5262" cy="3728"/>
          </a:xfrm>
        </p:grpSpPr>
        <p:graphicFrame>
          <p:nvGraphicFramePr>
            <p:cNvPr id="18434" name="Object 61"/>
            <p:cNvGraphicFramePr>
              <a:graphicFrameLocks noChangeAspect="1"/>
            </p:cNvGraphicFramePr>
            <p:nvPr/>
          </p:nvGraphicFramePr>
          <p:xfrm>
            <a:off x="249" y="436"/>
            <a:ext cx="5262" cy="3364"/>
          </p:xfrm>
          <a:graphic>
            <a:graphicData uri="http://schemas.openxmlformats.org/presentationml/2006/ole">
              <mc:AlternateContent xmlns:mc="http://schemas.openxmlformats.org/markup-compatibility/2006">
                <mc:Choice xmlns:v="urn:schemas-microsoft-com:vml" Requires="v">
                  <p:oleObj spid="_x0000_s1207" name="Diagram" r:id="rId5" imgW="5886450" imgH="3762375" progId="Excel.Sheet.8">
                    <p:embed/>
                  </p:oleObj>
                </mc:Choice>
                <mc:Fallback>
                  <p:oleObj name="Diagram" r:id="rId5" imgW="5886450" imgH="3762375" progId="Excel.Sheet.8">
                    <p:embed/>
                    <p:pic>
                      <p:nvPicPr>
                        <p:cNvPr id="0" name="Picture 1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 y="436"/>
                          <a:ext cx="5262" cy="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0" name="Rectangle 62"/>
            <p:cNvSpPr>
              <a:spLocks noChangeArrowheads="1"/>
            </p:cNvSpPr>
            <p:nvPr/>
          </p:nvSpPr>
          <p:spPr bwMode="auto">
            <a:xfrm>
              <a:off x="1474" y="542"/>
              <a:ext cx="236" cy="360"/>
            </a:xfrm>
            <a:prstGeom prst="rect">
              <a:avLst/>
            </a:prstGeom>
            <a:noFill/>
            <a:ln w="9525">
              <a:noFill/>
              <a:miter lim="800000"/>
              <a:headEnd/>
              <a:tailEnd/>
            </a:ln>
          </p:spPr>
          <p:txBody>
            <a:bodyPr wrap="none">
              <a:spAutoFit/>
            </a:bodyPr>
            <a:lstStyle/>
            <a:p>
              <a:pPr eaLnBrk="1" hangingPunct="1"/>
              <a:r>
                <a:rPr lang="en-US" sz="1800">
                  <a:latin typeface="Arial" charset="0"/>
                </a:rPr>
                <a:t>*</a:t>
              </a:r>
              <a:endParaRPr lang="sv-SE" sz="1800">
                <a:latin typeface="Arial" charset="0"/>
              </a:endParaRPr>
            </a:p>
          </p:txBody>
        </p:sp>
        <p:sp>
          <p:nvSpPr>
            <p:cNvPr id="18441" name="Line 63"/>
            <p:cNvSpPr>
              <a:spLocks noChangeShapeType="1"/>
            </p:cNvSpPr>
            <p:nvPr/>
          </p:nvSpPr>
          <p:spPr bwMode="auto">
            <a:xfrm flipV="1">
              <a:off x="1247" y="678"/>
              <a:ext cx="0" cy="212"/>
            </a:xfrm>
            <a:prstGeom prst="line">
              <a:avLst/>
            </a:prstGeom>
            <a:noFill/>
            <a:ln w="9525">
              <a:solidFill>
                <a:schemeClr val="tx1"/>
              </a:solidFill>
              <a:round/>
              <a:headEnd/>
              <a:tailEnd/>
            </a:ln>
          </p:spPr>
          <p:txBody>
            <a:bodyPr/>
            <a:lstStyle/>
            <a:p>
              <a:endParaRPr lang="en-US"/>
            </a:p>
          </p:txBody>
        </p:sp>
        <p:sp>
          <p:nvSpPr>
            <p:cNvPr id="18442" name="Line 64"/>
            <p:cNvSpPr>
              <a:spLocks noChangeShapeType="1"/>
            </p:cNvSpPr>
            <p:nvPr/>
          </p:nvSpPr>
          <p:spPr bwMode="auto">
            <a:xfrm>
              <a:off x="1247" y="678"/>
              <a:ext cx="590" cy="0"/>
            </a:xfrm>
            <a:prstGeom prst="line">
              <a:avLst/>
            </a:prstGeom>
            <a:noFill/>
            <a:ln w="9525">
              <a:solidFill>
                <a:schemeClr val="tx1"/>
              </a:solidFill>
              <a:round/>
              <a:headEnd/>
              <a:tailEnd/>
            </a:ln>
          </p:spPr>
          <p:txBody>
            <a:bodyPr/>
            <a:lstStyle/>
            <a:p>
              <a:endParaRPr lang="en-US"/>
            </a:p>
          </p:txBody>
        </p:sp>
        <p:sp>
          <p:nvSpPr>
            <p:cNvPr id="18443" name="Line 65"/>
            <p:cNvSpPr>
              <a:spLocks noChangeShapeType="1"/>
            </p:cNvSpPr>
            <p:nvPr/>
          </p:nvSpPr>
          <p:spPr bwMode="auto">
            <a:xfrm>
              <a:off x="1837" y="678"/>
              <a:ext cx="0" cy="212"/>
            </a:xfrm>
            <a:prstGeom prst="line">
              <a:avLst/>
            </a:prstGeom>
            <a:noFill/>
            <a:ln w="9525">
              <a:solidFill>
                <a:schemeClr val="tx1"/>
              </a:solidFill>
              <a:round/>
              <a:headEnd/>
              <a:tailEnd/>
            </a:ln>
          </p:spPr>
          <p:txBody>
            <a:bodyPr/>
            <a:lstStyle/>
            <a:p>
              <a:endParaRPr lang="en-US"/>
            </a:p>
          </p:txBody>
        </p:sp>
        <p:sp>
          <p:nvSpPr>
            <p:cNvPr id="18444" name="Line 66"/>
            <p:cNvSpPr>
              <a:spLocks noChangeShapeType="1"/>
            </p:cNvSpPr>
            <p:nvPr/>
          </p:nvSpPr>
          <p:spPr bwMode="auto">
            <a:xfrm flipV="1">
              <a:off x="2608" y="1570"/>
              <a:ext cx="0" cy="182"/>
            </a:xfrm>
            <a:prstGeom prst="line">
              <a:avLst/>
            </a:prstGeom>
            <a:noFill/>
            <a:ln w="9525">
              <a:solidFill>
                <a:schemeClr val="tx1"/>
              </a:solidFill>
              <a:round/>
              <a:headEnd/>
              <a:tailEnd/>
            </a:ln>
          </p:spPr>
          <p:txBody>
            <a:bodyPr/>
            <a:lstStyle/>
            <a:p>
              <a:endParaRPr lang="en-US"/>
            </a:p>
          </p:txBody>
        </p:sp>
        <p:sp>
          <p:nvSpPr>
            <p:cNvPr id="18445" name="Line 67"/>
            <p:cNvSpPr>
              <a:spLocks noChangeShapeType="1"/>
            </p:cNvSpPr>
            <p:nvPr/>
          </p:nvSpPr>
          <p:spPr bwMode="auto">
            <a:xfrm>
              <a:off x="2608" y="1570"/>
              <a:ext cx="590" cy="0"/>
            </a:xfrm>
            <a:prstGeom prst="line">
              <a:avLst/>
            </a:prstGeom>
            <a:noFill/>
            <a:ln w="9525">
              <a:solidFill>
                <a:schemeClr val="tx1"/>
              </a:solidFill>
              <a:round/>
              <a:headEnd/>
              <a:tailEnd/>
            </a:ln>
          </p:spPr>
          <p:txBody>
            <a:bodyPr/>
            <a:lstStyle/>
            <a:p>
              <a:endParaRPr lang="en-US"/>
            </a:p>
          </p:txBody>
        </p:sp>
        <p:sp>
          <p:nvSpPr>
            <p:cNvPr id="18446" name="Line 68"/>
            <p:cNvSpPr>
              <a:spLocks noChangeShapeType="1"/>
            </p:cNvSpPr>
            <p:nvPr/>
          </p:nvSpPr>
          <p:spPr bwMode="auto">
            <a:xfrm>
              <a:off x="3198" y="1570"/>
              <a:ext cx="0" cy="182"/>
            </a:xfrm>
            <a:prstGeom prst="line">
              <a:avLst/>
            </a:prstGeom>
            <a:noFill/>
            <a:ln w="9525">
              <a:solidFill>
                <a:schemeClr val="tx1"/>
              </a:solidFill>
              <a:round/>
              <a:headEnd/>
              <a:tailEnd/>
            </a:ln>
          </p:spPr>
          <p:txBody>
            <a:bodyPr/>
            <a:lstStyle/>
            <a:p>
              <a:endParaRPr lang="en-US"/>
            </a:p>
          </p:txBody>
        </p:sp>
        <p:sp>
          <p:nvSpPr>
            <p:cNvPr id="18447" name="Rectangle 69"/>
            <p:cNvSpPr>
              <a:spLocks noChangeArrowheads="1"/>
            </p:cNvSpPr>
            <p:nvPr/>
          </p:nvSpPr>
          <p:spPr bwMode="auto">
            <a:xfrm>
              <a:off x="2835" y="1433"/>
              <a:ext cx="237" cy="359"/>
            </a:xfrm>
            <a:prstGeom prst="rect">
              <a:avLst/>
            </a:prstGeom>
            <a:noFill/>
            <a:ln w="9525">
              <a:noFill/>
              <a:miter lim="800000"/>
              <a:headEnd/>
              <a:tailEnd/>
            </a:ln>
          </p:spPr>
          <p:txBody>
            <a:bodyPr wrap="none">
              <a:spAutoFit/>
            </a:bodyPr>
            <a:lstStyle/>
            <a:p>
              <a:pPr eaLnBrk="1" hangingPunct="1"/>
              <a:r>
                <a:rPr lang="en-US" sz="1800">
                  <a:latin typeface="Arial" charset="0"/>
                </a:rPr>
                <a:t>*</a:t>
              </a:r>
              <a:endParaRPr lang="sv-SE" sz="1800">
                <a:latin typeface="Arial" charset="0"/>
              </a:endParaRPr>
            </a:p>
          </p:txBody>
        </p:sp>
        <p:sp>
          <p:nvSpPr>
            <p:cNvPr id="18448" name="Line 70"/>
            <p:cNvSpPr>
              <a:spLocks noChangeShapeType="1"/>
            </p:cNvSpPr>
            <p:nvPr/>
          </p:nvSpPr>
          <p:spPr bwMode="auto">
            <a:xfrm flipV="1">
              <a:off x="3969" y="2069"/>
              <a:ext cx="0" cy="182"/>
            </a:xfrm>
            <a:prstGeom prst="line">
              <a:avLst/>
            </a:prstGeom>
            <a:noFill/>
            <a:ln w="9525">
              <a:solidFill>
                <a:schemeClr val="tx1"/>
              </a:solidFill>
              <a:round/>
              <a:headEnd/>
              <a:tailEnd/>
            </a:ln>
          </p:spPr>
          <p:txBody>
            <a:bodyPr/>
            <a:lstStyle/>
            <a:p>
              <a:endParaRPr lang="en-US"/>
            </a:p>
          </p:txBody>
        </p:sp>
        <p:sp>
          <p:nvSpPr>
            <p:cNvPr id="18449" name="Line 71"/>
            <p:cNvSpPr>
              <a:spLocks noChangeShapeType="1"/>
            </p:cNvSpPr>
            <p:nvPr/>
          </p:nvSpPr>
          <p:spPr bwMode="auto">
            <a:xfrm>
              <a:off x="3969" y="2069"/>
              <a:ext cx="589" cy="0"/>
            </a:xfrm>
            <a:prstGeom prst="line">
              <a:avLst/>
            </a:prstGeom>
            <a:noFill/>
            <a:ln w="9525">
              <a:solidFill>
                <a:schemeClr val="tx1"/>
              </a:solidFill>
              <a:round/>
              <a:headEnd/>
              <a:tailEnd/>
            </a:ln>
          </p:spPr>
          <p:txBody>
            <a:bodyPr/>
            <a:lstStyle/>
            <a:p>
              <a:endParaRPr lang="en-US"/>
            </a:p>
          </p:txBody>
        </p:sp>
        <p:sp>
          <p:nvSpPr>
            <p:cNvPr id="18450" name="Line 72"/>
            <p:cNvSpPr>
              <a:spLocks noChangeShapeType="1"/>
            </p:cNvSpPr>
            <p:nvPr/>
          </p:nvSpPr>
          <p:spPr bwMode="auto">
            <a:xfrm>
              <a:off x="4558" y="2069"/>
              <a:ext cx="0" cy="182"/>
            </a:xfrm>
            <a:prstGeom prst="line">
              <a:avLst/>
            </a:prstGeom>
            <a:noFill/>
            <a:ln w="9525">
              <a:solidFill>
                <a:schemeClr val="tx1"/>
              </a:solidFill>
              <a:round/>
              <a:headEnd/>
              <a:tailEnd/>
            </a:ln>
          </p:spPr>
          <p:txBody>
            <a:bodyPr/>
            <a:lstStyle/>
            <a:p>
              <a:endParaRPr lang="en-US"/>
            </a:p>
          </p:txBody>
        </p:sp>
        <p:sp>
          <p:nvSpPr>
            <p:cNvPr id="18451" name="Rectangle 73"/>
            <p:cNvSpPr>
              <a:spLocks noChangeArrowheads="1"/>
            </p:cNvSpPr>
            <p:nvPr/>
          </p:nvSpPr>
          <p:spPr bwMode="auto">
            <a:xfrm>
              <a:off x="4194" y="1932"/>
              <a:ext cx="237" cy="360"/>
            </a:xfrm>
            <a:prstGeom prst="rect">
              <a:avLst/>
            </a:prstGeom>
            <a:noFill/>
            <a:ln w="9525">
              <a:noFill/>
              <a:miter lim="800000"/>
              <a:headEnd/>
              <a:tailEnd/>
            </a:ln>
          </p:spPr>
          <p:txBody>
            <a:bodyPr wrap="none">
              <a:spAutoFit/>
            </a:bodyPr>
            <a:lstStyle/>
            <a:p>
              <a:pPr eaLnBrk="1" hangingPunct="1"/>
              <a:r>
                <a:rPr lang="en-US" sz="1800">
                  <a:latin typeface="Arial" charset="0"/>
                </a:rPr>
                <a:t>*</a:t>
              </a:r>
              <a:endParaRPr lang="sv-SE" sz="1800">
                <a:latin typeface="Arial" charset="0"/>
              </a:endParaRPr>
            </a:p>
          </p:txBody>
        </p:sp>
        <p:sp>
          <p:nvSpPr>
            <p:cNvPr id="18452" name="Text Box 74"/>
            <p:cNvSpPr txBox="1">
              <a:spLocks noChangeArrowheads="1"/>
            </p:cNvSpPr>
            <p:nvPr/>
          </p:nvSpPr>
          <p:spPr bwMode="auto">
            <a:xfrm>
              <a:off x="256" y="3804"/>
              <a:ext cx="159" cy="360"/>
            </a:xfrm>
            <a:prstGeom prst="rect">
              <a:avLst/>
            </a:prstGeom>
            <a:noFill/>
            <a:ln w="9525">
              <a:noFill/>
              <a:miter lim="800000"/>
              <a:headEnd/>
              <a:tailEnd/>
            </a:ln>
          </p:spPr>
          <p:txBody>
            <a:bodyPr wrap="none">
              <a:spAutoFit/>
            </a:bodyPr>
            <a:lstStyle/>
            <a:p>
              <a:pPr eaLnBrk="1" hangingPunct="1"/>
              <a:endParaRPr lang="sv-SE" sz="1800">
                <a:latin typeface="Arial" charset="0"/>
              </a:endParaRPr>
            </a:p>
          </p:txBody>
        </p:sp>
      </p:grpSp>
      <p:sp>
        <p:nvSpPr>
          <p:cNvPr id="18439" name="Text Box 75"/>
          <p:cNvSpPr txBox="1">
            <a:spLocks noChangeArrowheads="1"/>
          </p:cNvSpPr>
          <p:nvPr/>
        </p:nvSpPr>
        <p:spPr bwMode="auto">
          <a:xfrm>
            <a:off x="6372225" y="836613"/>
            <a:ext cx="2520950" cy="457200"/>
          </a:xfrm>
          <a:prstGeom prst="rect">
            <a:avLst/>
          </a:prstGeom>
          <a:noFill/>
          <a:ln w="9525">
            <a:noFill/>
            <a:miter lim="800000"/>
            <a:headEnd/>
            <a:tailEnd/>
          </a:ln>
        </p:spPr>
        <p:txBody>
          <a:bodyPr>
            <a:spAutoFit/>
          </a:bodyPr>
          <a:lstStyle/>
          <a:p>
            <a:pPr>
              <a:spcBef>
                <a:spcPct val="50000"/>
              </a:spcBef>
            </a:pPr>
            <a:r>
              <a:rPr lang="sv-SE"/>
              <a:t>N=16, PNeP</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cstate="print"/>
          <a:srcRect/>
          <a:stretch>
            <a:fillRect/>
          </a:stretch>
        </p:blipFill>
        <p:spPr bwMode="auto">
          <a:xfrm>
            <a:off x="1219200" y="152400"/>
            <a:ext cx="6553200" cy="6096000"/>
          </a:xfrm>
          <a:prstGeom prst="rect">
            <a:avLst/>
          </a:prstGeom>
          <a:noFill/>
          <a:ln w="9525">
            <a:noFill/>
            <a:miter lim="800000"/>
            <a:headEnd/>
            <a:tailEnd/>
          </a:ln>
        </p:spPr>
      </p:pic>
      <p:sp>
        <p:nvSpPr>
          <p:cNvPr id="111619" name="Text Box 3"/>
          <p:cNvSpPr txBox="1">
            <a:spLocks noChangeArrowheads="1"/>
          </p:cNvSpPr>
          <p:nvPr/>
        </p:nvSpPr>
        <p:spPr bwMode="auto">
          <a:xfrm>
            <a:off x="6096000" y="6553200"/>
            <a:ext cx="2819400" cy="366713"/>
          </a:xfrm>
          <a:prstGeom prst="rect">
            <a:avLst/>
          </a:prstGeom>
          <a:noFill/>
          <a:ln w="9525">
            <a:noFill/>
            <a:miter lim="800000"/>
            <a:headEnd/>
            <a:tailEnd/>
          </a:ln>
        </p:spPr>
        <p:txBody>
          <a:bodyPr>
            <a:spAutoFit/>
          </a:bodyPr>
          <a:lstStyle/>
          <a:p>
            <a:pPr eaLnBrk="1" hangingPunct="1">
              <a:spcBef>
                <a:spcPct val="50000"/>
              </a:spcBef>
            </a:pPr>
            <a:r>
              <a:rPr lang="sv-SE" sz="1800"/>
              <a:t>Samuelsson et al. 2005</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3998913" y="1052513"/>
            <a:ext cx="5145087" cy="5280025"/>
          </a:xfrm>
          <a:prstGeom prst="rect">
            <a:avLst/>
          </a:prstGeom>
          <a:noFill/>
          <a:ln w="9525">
            <a:noFill/>
            <a:miter lim="800000"/>
            <a:headEnd/>
            <a:tailEnd/>
          </a:ln>
        </p:spPr>
      </p:pic>
      <p:sp>
        <p:nvSpPr>
          <p:cNvPr id="112643" name="Text Box 3"/>
          <p:cNvSpPr txBox="1">
            <a:spLocks noChangeArrowheads="1"/>
          </p:cNvSpPr>
          <p:nvPr/>
        </p:nvSpPr>
        <p:spPr bwMode="auto">
          <a:xfrm>
            <a:off x="1116013" y="4632325"/>
            <a:ext cx="2811462" cy="1552575"/>
          </a:xfrm>
          <a:prstGeom prst="rect">
            <a:avLst/>
          </a:prstGeom>
          <a:noFill/>
          <a:ln w="9525">
            <a:noFill/>
            <a:miter lim="800000"/>
            <a:headEnd/>
            <a:tailEnd/>
          </a:ln>
        </p:spPr>
        <p:txBody>
          <a:bodyPr>
            <a:spAutoFit/>
          </a:bodyPr>
          <a:lstStyle/>
          <a:p>
            <a:pPr eaLnBrk="1" hangingPunct="1">
              <a:spcBef>
                <a:spcPct val="50000"/>
              </a:spcBef>
            </a:pPr>
            <a:r>
              <a:rPr lang="sv-SE">
                <a:solidFill>
                  <a:schemeClr val="hlink"/>
                </a:solidFill>
              </a:rPr>
              <a:t>ICC</a:t>
            </a:r>
            <a:r>
              <a:rPr lang="sv-SE" baseline="-25000">
                <a:solidFill>
                  <a:schemeClr val="hlink"/>
                </a:solidFill>
              </a:rPr>
              <a:t>2,1 </a:t>
            </a:r>
            <a:r>
              <a:rPr lang="sv-SE">
                <a:solidFill>
                  <a:schemeClr val="hlink"/>
                </a:solidFill>
              </a:rPr>
              <a:t>for assessments within each of the 4 days=0.89-0.95</a:t>
            </a:r>
          </a:p>
        </p:txBody>
      </p:sp>
      <p:sp>
        <p:nvSpPr>
          <p:cNvPr id="112644" name="Text Box 4"/>
          <p:cNvSpPr txBox="1">
            <a:spLocks noChangeArrowheads="1"/>
          </p:cNvSpPr>
          <p:nvPr/>
        </p:nvSpPr>
        <p:spPr bwMode="auto">
          <a:xfrm>
            <a:off x="3419475" y="333375"/>
            <a:ext cx="2592388" cy="579438"/>
          </a:xfrm>
          <a:prstGeom prst="rect">
            <a:avLst/>
          </a:prstGeom>
          <a:noFill/>
          <a:ln w="9525">
            <a:noFill/>
            <a:miter lim="800000"/>
            <a:headEnd/>
            <a:tailEnd/>
          </a:ln>
        </p:spPr>
        <p:txBody>
          <a:bodyPr>
            <a:spAutoFit/>
          </a:bodyPr>
          <a:lstStyle/>
          <a:p>
            <a:pPr>
              <a:spcBef>
                <a:spcPct val="50000"/>
              </a:spcBef>
            </a:pPr>
            <a:r>
              <a:rPr lang="en-US" sz="3200"/>
              <a:t>Repeatability</a:t>
            </a:r>
          </a:p>
        </p:txBody>
      </p:sp>
      <p:sp>
        <p:nvSpPr>
          <p:cNvPr id="112645" name="Text Box 5"/>
          <p:cNvSpPr txBox="1">
            <a:spLocks noChangeArrowheads="1"/>
          </p:cNvSpPr>
          <p:nvPr/>
        </p:nvSpPr>
        <p:spPr bwMode="auto">
          <a:xfrm>
            <a:off x="6767513" y="6491288"/>
            <a:ext cx="2376487" cy="366712"/>
          </a:xfrm>
          <a:prstGeom prst="rect">
            <a:avLst/>
          </a:prstGeom>
          <a:noFill/>
          <a:ln w="9525">
            <a:noFill/>
            <a:miter lim="800000"/>
            <a:headEnd/>
            <a:tailEnd/>
          </a:ln>
        </p:spPr>
        <p:txBody>
          <a:bodyPr>
            <a:spAutoFit/>
          </a:bodyPr>
          <a:lstStyle/>
          <a:p>
            <a:pPr>
              <a:spcBef>
                <a:spcPct val="50000"/>
              </a:spcBef>
            </a:pPr>
            <a:r>
              <a:rPr lang="en-US" sz="1800"/>
              <a:t>Samuelsson et al. 2007</a:t>
            </a:r>
          </a:p>
        </p:txBody>
      </p:sp>
      <p:pic>
        <p:nvPicPr>
          <p:cNvPr id="112646" name="Picture 6"/>
          <p:cNvPicPr>
            <a:picLocks noChangeAspect="1" noChangeArrowheads="1"/>
          </p:cNvPicPr>
          <p:nvPr/>
        </p:nvPicPr>
        <p:blipFill>
          <a:blip r:embed="rId3" cstate="print"/>
          <a:srcRect/>
          <a:stretch>
            <a:fillRect/>
          </a:stretch>
        </p:blipFill>
        <p:spPr bwMode="auto">
          <a:xfrm>
            <a:off x="0" y="1579563"/>
            <a:ext cx="3995738" cy="245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23850" y="549275"/>
          <a:ext cx="8428038" cy="5614988"/>
        </p:xfrm>
        <a:graphic>
          <a:graphicData uri="http://schemas.openxmlformats.org/presentationml/2006/ole">
            <mc:AlternateContent xmlns:mc="http://schemas.openxmlformats.org/markup-compatibility/2006">
              <mc:Choice xmlns:v="urn:schemas-microsoft-com:vml" Requires="v">
                <p:oleObj spid="_x0000_s86052" name="Bild" r:id="rId3" imgW="5199063" imgH="3467100" progId="PowerPoint.Slide.8">
                  <p:embed/>
                </p:oleObj>
              </mc:Choice>
              <mc:Fallback>
                <p:oleObj name="Bild" r:id="rId3" imgW="5199063" imgH="3467100" progId="PowerPoint.Slide.8">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8428038" cy="56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AutoShape 3"/>
          <p:cNvSpPr>
            <a:spLocks noChangeArrowheads="1"/>
          </p:cNvSpPr>
          <p:nvPr/>
        </p:nvSpPr>
        <p:spPr bwMode="auto">
          <a:xfrm rot="-10286917">
            <a:off x="1465263" y="4062413"/>
            <a:ext cx="1655762" cy="466725"/>
          </a:xfrm>
          <a:prstGeom prst="curvedDownArrow">
            <a:avLst>
              <a:gd name="adj1" fmla="val 70952"/>
              <a:gd name="adj2" fmla="val 141905"/>
              <a:gd name="adj3" fmla="val 33333"/>
            </a:avLst>
          </a:prstGeom>
          <a:solidFill>
            <a:schemeClr val="accent1"/>
          </a:solidFill>
          <a:ln w="9525">
            <a:solidFill>
              <a:schemeClr val="tx1"/>
            </a:solidFill>
            <a:miter lim="800000"/>
            <a:headEnd/>
            <a:tailEnd/>
          </a:ln>
        </p:spPr>
        <p:txBody>
          <a:bodyPr wrap="none" anchor="ctr"/>
          <a:lstStyle/>
          <a:p>
            <a:endParaRPr lang="sv-SE"/>
          </a:p>
        </p:txBody>
      </p:sp>
      <p:sp>
        <p:nvSpPr>
          <p:cNvPr id="2052" name="Text Box 4"/>
          <p:cNvSpPr txBox="1">
            <a:spLocks noChangeArrowheads="1"/>
          </p:cNvSpPr>
          <p:nvPr/>
        </p:nvSpPr>
        <p:spPr bwMode="auto">
          <a:xfrm>
            <a:off x="395288" y="4652963"/>
            <a:ext cx="2808287" cy="1339850"/>
          </a:xfrm>
          <a:prstGeom prst="rect">
            <a:avLst/>
          </a:prstGeom>
          <a:noFill/>
          <a:ln w="28575">
            <a:solidFill>
              <a:srgbClr val="CC00FF"/>
            </a:solidFill>
            <a:miter lim="800000"/>
            <a:headEnd/>
            <a:tailEnd/>
          </a:ln>
        </p:spPr>
        <p:txBody>
          <a:bodyPr>
            <a:spAutoFit/>
          </a:bodyPr>
          <a:lstStyle/>
          <a:p>
            <a:pPr>
              <a:lnSpc>
                <a:spcPct val="100000"/>
              </a:lnSpc>
              <a:spcBef>
                <a:spcPct val="50000"/>
              </a:spcBef>
            </a:pPr>
            <a:r>
              <a:rPr lang="sv-SE" sz="2000" b="0" dirty="0" err="1" smtClean="0">
                <a:solidFill>
                  <a:schemeClr val="bg1"/>
                </a:solidFill>
              </a:rPr>
              <a:t>Also-----Non-painful</a:t>
            </a:r>
            <a:r>
              <a:rPr lang="sv-SE" sz="2000" b="0" dirty="0" smtClean="0">
                <a:solidFill>
                  <a:schemeClr val="bg1"/>
                </a:solidFill>
              </a:rPr>
              <a:t> </a:t>
            </a:r>
            <a:r>
              <a:rPr lang="sv-SE" sz="2000" b="0" dirty="0" err="1">
                <a:solidFill>
                  <a:schemeClr val="bg1"/>
                </a:solidFill>
              </a:rPr>
              <a:t>spontaneous/evoked</a:t>
            </a:r>
            <a:r>
              <a:rPr lang="sv-SE" sz="2000" b="0" dirty="0">
                <a:solidFill>
                  <a:schemeClr val="bg1"/>
                </a:solidFill>
              </a:rPr>
              <a:t> </a:t>
            </a:r>
            <a:r>
              <a:rPr lang="sv-SE" sz="2000" b="0" dirty="0" err="1">
                <a:solidFill>
                  <a:schemeClr val="bg1"/>
                </a:solidFill>
              </a:rPr>
              <a:t>phenomena</a:t>
            </a:r>
            <a:r>
              <a:rPr lang="sv-SE" sz="2000" b="0" dirty="0">
                <a:solidFill>
                  <a:schemeClr val="bg1"/>
                </a:solidFill>
              </a:rPr>
              <a:t>, i.e.,  </a:t>
            </a:r>
            <a:r>
              <a:rPr lang="sv-SE" sz="2000" b="0" dirty="0" err="1">
                <a:solidFill>
                  <a:schemeClr val="bg1"/>
                </a:solidFill>
              </a:rPr>
              <a:t>paresthesia</a:t>
            </a:r>
            <a:r>
              <a:rPr lang="sv-SE" sz="2000" b="0" dirty="0">
                <a:solidFill>
                  <a:schemeClr val="bg1"/>
                </a:solidFill>
              </a:rPr>
              <a:t>, </a:t>
            </a:r>
            <a:r>
              <a:rPr lang="sv-SE" sz="2000" b="0" dirty="0" err="1">
                <a:solidFill>
                  <a:schemeClr val="bg1"/>
                </a:solidFill>
              </a:rPr>
              <a:t>dysesthesia</a:t>
            </a:r>
            <a:r>
              <a:rPr lang="sv-SE" sz="2000" b="0" dirty="0">
                <a:solidFill>
                  <a:schemeClr val="bg1"/>
                </a:solidFill>
              </a:rPr>
              <a:t>.</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79388" y="692150"/>
            <a:ext cx="1728787" cy="4108450"/>
          </a:xfrm>
          <a:prstGeom prst="rect">
            <a:avLst/>
          </a:prstGeom>
          <a:noFill/>
          <a:ln w="9525">
            <a:noFill/>
            <a:miter lim="800000"/>
            <a:headEnd/>
            <a:tailEnd/>
          </a:ln>
        </p:spPr>
        <p:txBody>
          <a:bodyPr>
            <a:spAutoFit/>
          </a:bodyPr>
          <a:lstStyle/>
          <a:p>
            <a:pPr eaLnBrk="1" hangingPunct="1">
              <a:spcBef>
                <a:spcPct val="50000"/>
              </a:spcBef>
            </a:pPr>
            <a:r>
              <a:rPr lang="sv-SE">
                <a:solidFill>
                  <a:schemeClr val="hlink"/>
                </a:solidFill>
              </a:rPr>
              <a:t>ICC</a:t>
            </a:r>
            <a:r>
              <a:rPr lang="sv-SE" baseline="-25000">
                <a:solidFill>
                  <a:schemeClr val="hlink"/>
                </a:solidFill>
              </a:rPr>
              <a:t>2,1 </a:t>
            </a:r>
            <a:r>
              <a:rPr lang="sv-SE">
                <a:solidFill>
                  <a:schemeClr val="hlink"/>
                </a:solidFill>
              </a:rPr>
              <a:t>for short term assessments =0.84-0.97;</a:t>
            </a:r>
          </a:p>
          <a:p>
            <a:pPr eaLnBrk="1" hangingPunct="1">
              <a:spcBef>
                <a:spcPct val="50000"/>
              </a:spcBef>
            </a:pPr>
            <a:r>
              <a:rPr lang="sv-SE">
                <a:solidFill>
                  <a:schemeClr val="hlink"/>
                </a:solidFill>
              </a:rPr>
              <a:t>long term=0.73-0.94</a:t>
            </a:r>
          </a:p>
          <a:p>
            <a:pPr eaLnBrk="1" hangingPunct="1">
              <a:spcBef>
                <a:spcPct val="50000"/>
              </a:spcBef>
            </a:pPr>
            <a:r>
              <a:rPr lang="sv-SE">
                <a:solidFill>
                  <a:schemeClr val="hlink"/>
                </a:solidFill>
              </a:rPr>
              <a:t>between all days=0.86-0.92</a:t>
            </a:r>
          </a:p>
        </p:txBody>
      </p:sp>
      <p:pic>
        <p:nvPicPr>
          <p:cNvPr id="113667" name="Picture 3"/>
          <p:cNvPicPr>
            <a:picLocks noChangeAspect="1" noChangeArrowheads="1"/>
          </p:cNvPicPr>
          <p:nvPr/>
        </p:nvPicPr>
        <p:blipFill>
          <a:blip r:embed="rId2" cstate="print"/>
          <a:srcRect/>
          <a:stretch>
            <a:fillRect/>
          </a:stretch>
        </p:blipFill>
        <p:spPr bwMode="auto">
          <a:xfrm>
            <a:off x="1905000" y="304800"/>
            <a:ext cx="5688013" cy="6019800"/>
          </a:xfrm>
          <a:prstGeom prst="rect">
            <a:avLst/>
          </a:prstGeom>
          <a:noFill/>
          <a:ln w="9525">
            <a:noFill/>
            <a:miter lim="800000"/>
            <a:headEnd/>
            <a:tailEnd/>
          </a:ln>
        </p:spPr>
      </p:pic>
      <p:sp>
        <p:nvSpPr>
          <p:cNvPr id="113668" name="Text Box 4"/>
          <p:cNvSpPr txBox="1">
            <a:spLocks noChangeArrowheads="1"/>
          </p:cNvSpPr>
          <p:nvPr/>
        </p:nvSpPr>
        <p:spPr bwMode="auto">
          <a:xfrm>
            <a:off x="6372225" y="6453188"/>
            <a:ext cx="2771775" cy="366712"/>
          </a:xfrm>
          <a:prstGeom prst="rect">
            <a:avLst/>
          </a:prstGeom>
          <a:noFill/>
          <a:ln w="9525">
            <a:noFill/>
            <a:miter lim="800000"/>
            <a:headEnd/>
            <a:tailEnd/>
          </a:ln>
        </p:spPr>
        <p:txBody>
          <a:bodyPr>
            <a:spAutoFit/>
          </a:bodyPr>
          <a:lstStyle/>
          <a:p>
            <a:pPr>
              <a:spcBef>
                <a:spcPct val="50000"/>
              </a:spcBef>
            </a:pPr>
            <a:r>
              <a:rPr lang="en-US" sz="1800"/>
              <a:t>Samuelsson et al. 2007</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title"/>
          </p:nvPr>
        </p:nvSpPr>
        <p:spPr/>
        <p:txBody>
          <a:bodyPr/>
          <a:lstStyle/>
          <a:p>
            <a:endParaRPr lang="sv-SE" smtClean="0"/>
          </a:p>
        </p:txBody>
      </p:sp>
      <p:pic>
        <p:nvPicPr>
          <p:cNvPr id="116739" name="Picture 4" descr="Bild11"/>
          <p:cNvPicPr>
            <a:picLocks noGrp="1" noChangeAspect="1" noChangeArrowheads="1"/>
          </p:cNvPicPr>
          <p:nvPr>
            <p:ph idx="1"/>
          </p:nvPr>
        </p:nvPicPr>
        <p:blipFill>
          <a:blip r:embed="rId2" cstate="print"/>
          <a:srcRect/>
          <a:stretch>
            <a:fillRect/>
          </a:stretch>
        </p:blipFill>
        <p:spPr>
          <a:xfrm>
            <a:off x="1830388" y="1981200"/>
            <a:ext cx="5483225" cy="4114800"/>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endParaRPr lang="sv-SE" smtClean="0"/>
          </a:p>
        </p:txBody>
      </p:sp>
      <p:pic>
        <p:nvPicPr>
          <p:cNvPr id="117763" name="Picture 5" descr="Bild10"/>
          <p:cNvPicPr>
            <a:picLocks noGrp="1" noChangeAspect="1" noChangeArrowheads="1"/>
          </p:cNvPicPr>
          <p:nvPr>
            <p:ph idx="1"/>
          </p:nvPr>
        </p:nvPicPr>
        <p:blipFill>
          <a:blip r:embed="rId2" cstate="print"/>
          <a:srcRect/>
          <a:stretch>
            <a:fillRect/>
          </a:stretch>
        </p:blipFill>
        <p:spPr>
          <a:xfrm>
            <a:off x="1870075" y="1981200"/>
            <a:ext cx="5402263" cy="41148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28600" y="2133600"/>
            <a:ext cx="1371600" cy="1328738"/>
          </a:xfrm>
          <a:prstGeom prst="rect">
            <a:avLst/>
          </a:prstGeom>
          <a:noFill/>
          <a:ln w="9525">
            <a:noFill/>
            <a:miter lim="800000"/>
            <a:headEnd/>
            <a:tailEnd/>
          </a:ln>
        </p:spPr>
        <p:txBody>
          <a:bodyPr>
            <a:spAutoFit/>
          </a:bodyPr>
          <a:lstStyle/>
          <a:p>
            <a:pPr eaLnBrk="1" hangingPunct="1">
              <a:spcBef>
                <a:spcPct val="50000"/>
              </a:spcBef>
            </a:pPr>
            <a:r>
              <a:rPr lang="sv-SE" sz="1800">
                <a:solidFill>
                  <a:schemeClr val="hlink"/>
                </a:solidFill>
              </a:rPr>
              <a:t>Spearman rank order corr. coeff.=</a:t>
            </a:r>
          </a:p>
          <a:p>
            <a:pPr eaLnBrk="1" hangingPunct="1">
              <a:spcBef>
                <a:spcPct val="50000"/>
              </a:spcBef>
            </a:pPr>
            <a:r>
              <a:rPr lang="sv-SE" sz="1800">
                <a:solidFill>
                  <a:schemeClr val="hlink"/>
                </a:solidFill>
              </a:rPr>
              <a:t>0.68</a:t>
            </a:r>
          </a:p>
        </p:txBody>
      </p:sp>
      <p:pic>
        <p:nvPicPr>
          <p:cNvPr id="118787" name="Picture 3"/>
          <p:cNvPicPr>
            <a:picLocks noChangeAspect="1" noChangeArrowheads="1"/>
          </p:cNvPicPr>
          <p:nvPr/>
        </p:nvPicPr>
        <p:blipFill>
          <a:blip r:embed="rId2" cstate="print"/>
          <a:srcRect/>
          <a:stretch>
            <a:fillRect/>
          </a:stretch>
        </p:blipFill>
        <p:spPr bwMode="auto">
          <a:xfrm>
            <a:off x="2133600" y="228600"/>
            <a:ext cx="5100638"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1475656" y="1412776"/>
            <a:ext cx="5616624" cy="3970318"/>
          </a:xfrm>
          <a:prstGeom prst="rect">
            <a:avLst/>
          </a:prstGeom>
          <a:noFill/>
        </p:spPr>
        <p:txBody>
          <a:bodyPr wrap="square" rtlCol="0">
            <a:spAutoFit/>
          </a:bodyPr>
          <a:lstStyle/>
          <a:p>
            <a:r>
              <a:rPr lang="en-US" dirty="0" smtClean="0"/>
              <a:t>A short stay in DC means that I need economy extra for the round trip. Economy is too much of a challenge for a big Viking.</a:t>
            </a:r>
          </a:p>
          <a:p>
            <a:endParaRPr lang="en-US" dirty="0"/>
          </a:p>
          <a:p>
            <a:r>
              <a:rPr lang="en-US" dirty="0" smtClean="0"/>
              <a:t>Although between us a true Viking would have sailed the Atlantic in his </a:t>
            </a:r>
            <a:r>
              <a:rPr lang="en-US" dirty="0" err="1" smtClean="0"/>
              <a:t>longship</a:t>
            </a:r>
            <a:r>
              <a:rPr lang="en-US" dirty="0" smtClean="0"/>
              <a:t> and taken in a little troublemaking in England on the way. </a:t>
            </a:r>
          </a:p>
          <a:p>
            <a:endParaRPr lang="en-US" dirty="0"/>
          </a:p>
          <a:p>
            <a:r>
              <a:rPr lang="en-US" dirty="0" smtClean="0"/>
              <a:t>You're right, what kind of a Viking makes complaints like I did. Genes have been eroded over the last few centuries, I guess. Cargo section as an option to outweigh my weakness?</a:t>
            </a:r>
          </a:p>
          <a:p>
            <a:endParaRPr lang="en-US" dirty="0"/>
          </a:p>
          <a:p>
            <a:r>
              <a:rPr lang="en-US" dirty="0" smtClean="0"/>
              <a:t>See </a:t>
            </a:r>
            <a:r>
              <a:rPr lang="en-US" dirty="0" err="1" smtClean="0"/>
              <a:t>Attal</a:t>
            </a:r>
            <a:r>
              <a:rPr lang="en-US" dirty="0" smtClean="0"/>
              <a:t> et al </a:t>
            </a:r>
            <a:r>
              <a:rPr lang="en-US" smtClean="0"/>
              <a:t>and our ms to PAIN.</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4213" y="333375"/>
            <a:ext cx="7772400" cy="1143000"/>
          </a:xfrm>
          <a:noFill/>
        </p:spPr>
        <p:txBody>
          <a:bodyPr lIns="92075" tIns="46038" rIns="92075" bIns="46038"/>
          <a:lstStyle/>
          <a:p>
            <a:pPr eaLnBrk="1" hangingPunct="1"/>
            <a:r>
              <a:rPr lang="en-GB" sz="2800" smtClean="0">
                <a:solidFill>
                  <a:srgbClr val="FFC000"/>
                </a:solidFill>
                <a:latin typeface="Times New Roman" pitchFamily="18" charset="0"/>
                <a:cs typeface="Times New Roman" pitchFamily="18" charset="0"/>
              </a:rPr>
              <a:t>Activity in the nociceptive system influences cutaneous somatosensory perception</a:t>
            </a:r>
          </a:p>
        </p:txBody>
      </p:sp>
      <p:sp>
        <p:nvSpPr>
          <p:cNvPr id="15363" name="Rectangle 3"/>
          <p:cNvSpPr>
            <a:spLocks noGrp="1" noChangeArrowheads="1"/>
          </p:cNvSpPr>
          <p:nvPr>
            <p:ph idx="1"/>
          </p:nvPr>
        </p:nvSpPr>
        <p:spPr>
          <a:xfrm>
            <a:off x="755650" y="1557338"/>
            <a:ext cx="8001000" cy="4953000"/>
          </a:xfrm>
        </p:spPr>
        <p:txBody>
          <a:bodyPr lIns="92075" tIns="46038" rIns="92075" bIns="46038">
            <a:normAutofit fontScale="92500"/>
          </a:bodyPr>
          <a:lstStyle/>
          <a:p>
            <a:pPr eaLnBrk="1" hangingPunct="1"/>
            <a:r>
              <a:rPr lang="en-GB" sz="2400" smtClean="0">
                <a:latin typeface="Times New Roman" pitchFamily="18" charset="0"/>
                <a:cs typeface="Times New Roman" pitchFamily="18" charset="0"/>
              </a:rPr>
              <a:t>Nathan, 1960; pain influences touch perception in chronic pain patients-non quantitative</a:t>
            </a:r>
          </a:p>
          <a:p>
            <a:pPr eaLnBrk="1" hangingPunct="1"/>
            <a:endParaRPr lang="en-GB" sz="2400" smtClean="0">
              <a:latin typeface="Times New Roman" pitchFamily="18" charset="0"/>
              <a:cs typeface="Times New Roman" pitchFamily="18" charset="0"/>
            </a:endParaRPr>
          </a:p>
          <a:p>
            <a:r>
              <a:rPr lang="en-US" sz="2400" smtClean="0">
                <a:latin typeface="Times New Roman" pitchFamily="18" charset="0"/>
                <a:cs typeface="Times New Roman" pitchFamily="18" charset="0"/>
              </a:rPr>
              <a:t>….hypoesthesia is usually taken as a sign of denervation through the nerve lesion, however a “functional block” produced by the pain may be responsible for the sensory loss”.</a:t>
            </a:r>
          </a:p>
          <a:p>
            <a:pPr>
              <a:buFont typeface="Arial" charset="0"/>
              <a:buNone/>
            </a:pPr>
            <a:r>
              <a:rPr lang="en-US" sz="2400" smtClean="0">
                <a:latin typeface="Times New Roman" pitchFamily="18" charset="0"/>
                <a:cs typeface="Times New Roman" pitchFamily="18" charset="0"/>
              </a:rPr>
              <a:t>		</a:t>
            </a:r>
            <a:endParaRPr lang="en-GB" sz="2400" smtClean="0">
              <a:latin typeface="Times New Roman" pitchFamily="18" charset="0"/>
              <a:cs typeface="Times New Roman" pitchFamily="18" charset="0"/>
            </a:endParaRPr>
          </a:p>
          <a:p>
            <a:pPr eaLnBrk="1" hangingPunct="1"/>
            <a:endParaRPr lang="en-GB" sz="2400" smtClean="0">
              <a:latin typeface="Times New Roman" pitchFamily="18" charset="0"/>
              <a:cs typeface="Times New Roman" pitchFamily="18" charset="0"/>
            </a:endParaRPr>
          </a:p>
          <a:p>
            <a:pPr eaLnBrk="1" hangingPunct="1"/>
            <a:r>
              <a:rPr lang="en-GB" sz="2400" smtClean="0">
                <a:latin typeface="Times New Roman" pitchFamily="18" charset="0"/>
                <a:cs typeface="Times New Roman" pitchFamily="18" charset="0"/>
              </a:rPr>
              <a:t>Hansson &amp; Lindblom, 1993; variable and transitory sensory dysfunction in patients with musculoskeletal pain-QST</a:t>
            </a:r>
          </a:p>
          <a:p>
            <a:pPr eaLnBrk="1" hangingPunct="1"/>
            <a:endParaRPr lang="en-GB" smtClean="0"/>
          </a:p>
          <a:p>
            <a:pPr eaLnBrk="1" hangingPunct="1">
              <a:buFontTx/>
              <a:buNone/>
            </a:pPr>
            <a:r>
              <a:rPr lang="en-GB" sz="2800" smtClean="0"/>
              <a:t> </a:t>
            </a:r>
          </a:p>
          <a:p>
            <a:pPr eaLnBrk="1" hangingPunct="1"/>
            <a:endParaRPr lang="en-GB" sz="2800" smtClean="0"/>
          </a:p>
        </p:txBody>
      </p:sp>
      <p:sp>
        <p:nvSpPr>
          <p:cNvPr id="15364" name="Text Box 6"/>
          <p:cNvSpPr txBox="1">
            <a:spLocks noChangeArrowheads="1"/>
          </p:cNvSpPr>
          <p:nvPr/>
        </p:nvSpPr>
        <p:spPr bwMode="auto">
          <a:xfrm>
            <a:off x="4572000" y="4149725"/>
            <a:ext cx="43434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US" sz="2000">
                <a:latin typeface="Times New Roman" pitchFamily="18" charset="0"/>
                <a:cs typeface="Times New Roman" pitchFamily="18" charset="0"/>
              </a:rPr>
              <a:t>	Lindblom &amp;Verrillo 1979.</a:t>
            </a:r>
          </a:p>
          <a:p>
            <a:pPr eaLnBrk="1" hangingPunct="1">
              <a:spcBef>
                <a:spcPct val="50000"/>
              </a:spcBef>
            </a:pPr>
            <a:endParaRPr lang="en-US" sz="2000">
              <a:latin typeface="Calibri" pitchFamily="34" charset="0"/>
            </a:endParaRPr>
          </a:p>
        </p:txBody>
      </p:sp>
    </p:spTree>
    <p:extLst>
      <p:ext uri="{BB962C8B-B14F-4D97-AF65-F5344CB8AC3E}">
        <p14:creationId xmlns:p14="http://schemas.microsoft.com/office/powerpoint/2010/main" val="19312494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685800" y="0"/>
            <a:ext cx="7772400" cy="1143000"/>
          </a:xfrm>
          <a:noFill/>
          <a:ln/>
        </p:spPr>
        <p:txBody>
          <a:bodyPr lIns="92075" tIns="46038" rIns="92075" bIns="46038"/>
          <a:lstStyle/>
          <a:p>
            <a:r>
              <a:rPr lang="en-GB" sz="3200">
                <a:solidFill>
                  <a:srgbClr val="FF6600"/>
                </a:solidFill>
              </a:rPr>
              <a:t>Activity in the nociceptive system influences cutaneous somatosensory perception</a:t>
            </a:r>
          </a:p>
        </p:txBody>
      </p:sp>
      <p:sp>
        <p:nvSpPr>
          <p:cNvPr id="1241091" name="Rectangle 3"/>
          <p:cNvSpPr>
            <a:spLocks noGrp="1" noChangeArrowheads="1"/>
          </p:cNvSpPr>
          <p:nvPr>
            <p:ph type="body" idx="1"/>
          </p:nvPr>
        </p:nvSpPr>
        <p:spPr>
          <a:xfrm>
            <a:off x="762000" y="1143000"/>
            <a:ext cx="8001000" cy="4953000"/>
          </a:xfrm>
          <a:noFill/>
          <a:ln/>
        </p:spPr>
        <p:txBody>
          <a:bodyPr lIns="92075" tIns="46038" rIns="92075" bIns="46038"/>
          <a:lstStyle/>
          <a:p>
            <a:r>
              <a:rPr lang="en-GB" sz="2400" dirty="0">
                <a:solidFill>
                  <a:schemeClr val="bg1"/>
                </a:solidFill>
              </a:rPr>
              <a:t>Nathan, 1960; pain influences touch perception in chronic pain patients-non quantitative</a:t>
            </a:r>
          </a:p>
          <a:p>
            <a:r>
              <a:rPr lang="en-GB" sz="2400" dirty="0">
                <a:solidFill>
                  <a:schemeClr val="bg1"/>
                </a:solidFill>
              </a:rPr>
              <a:t>Hansson &amp; </a:t>
            </a:r>
            <a:r>
              <a:rPr lang="en-GB" sz="2400" dirty="0" err="1">
                <a:solidFill>
                  <a:schemeClr val="bg1"/>
                </a:solidFill>
              </a:rPr>
              <a:t>Lindblom</a:t>
            </a:r>
            <a:r>
              <a:rPr lang="en-GB" sz="2400" dirty="0">
                <a:solidFill>
                  <a:schemeClr val="bg1"/>
                </a:solidFill>
              </a:rPr>
              <a:t>, 1993; variable and transitory sensory dysfunction in patients with musculoskeletal pain-QST</a:t>
            </a:r>
          </a:p>
          <a:p>
            <a:endParaRPr lang="en-GB" dirty="0">
              <a:solidFill>
                <a:schemeClr val="bg1"/>
              </a:solidFill>
            </a:endParaRPr>
          </a:p>
          <a:p>
            <a:pPr>
              <a:buFontTx/>
              <a:buNone/>
            </a:pPr>
            <a:r>
              <a:rPr lang="en-GB" sz="2800" dirty="0">
                <a:solidFill>
                  <a:schemeClr val="bg1"/>
                </a:solidFill>
              </a:rPr>
              <a:t> </a:t>
            </a:r>
          </a:p>
          <a:p>
            <a:endParaRPr lang="en-GB" sz="2800" dirty="0">
              <a:solidFill>
                <a:schemeClr val="bg1"/>
              </a:solidFill>
            </a:endParaRPr>
          </a:p>
        </p:txBody>
      </p:sp>
      <p:pic>
        <p:nvPicPr>
          <p:cNvPr id="1241092" name="Picture 4" descr="GuaanetidinLindblom"/>
          <p:cNvPicPr>
            <a:picLocks noChangeAspect="1" noChangeArrowheads="1"/>
          </p:cNvPicPr>
          <p:nvPr/>
        </p:nvPicPr>
        <p:blipFill>
          <a:blip r:embed="rId2" cstate="print"/>
          <a:srcRect/>
          <a:stretch>
            <a:fillRect/>
          </a:stretch>
        </p:blipFill>
        <p:spPr bwMode="auto">
          <a:xfrm>
            <a:off x="323528" y="2924944"/>
            <a:ext cx="4267200" cy="3582988"/>
          </a:xfrm>
          <a:prstGeom prst="rect">
            <a:avLst/>
          </a:prstGeom>
          <a:noFill/>
        </p:spPr>
      </p:pic>
      <p:sp>
        <p:nvSpPr>
          <p:cNvPr id="1241093" name="Text Box 5"/>
          <p:cNvSpPr txBox="1">
            <a:spLocks noChangeArrowheads="1"/>
          </p:cNvSpPr>
          <p:nvPr/>
        </p:nvSpPr>
        <p:spPr bwMode="auto">
          <a:xfrm>
            <a:off x="762000" y="6491288"/>
            <a:ext cx="3200400" cy="366712"/>
          </a:xfrm>
          <a:prstGeom prst="rect">
            <a:avLst/>
          </a:prstGeom>
          <a:noFill/>
          <a:ln w="9525">
            <a:noFill/>
            <a:miter lim="800000"/>
            <a:headEnd/>
            <a:tailEnd/>
          </a:ln>
          <a:effectLst/>
        </p:spPr>
        <p:txBody>
          <a:bodyPr>
            <a:spAutoFit/>
          </a:bodyPr>
          <a:lstStyle/>
          <a:p>
            <a:pPr>
              <a:spcBef>
                <a:spcPct val="50000"/>
              </a:spcBef>
            </a:pPr>
            <a:r>
              <a:rPr lang="sv-SE" sz="1800" b="1"/>
              <a:t>Lindblom 1985</a:t>
            </a:r>
            <a:endParaRPr lang="en-US" sz="1800" b="1"/>
          </a:p>
        </p:txBody>
      </p:sp>
      <p:sp>
        <p:nvSpPr>
          <p:cNvPr id="1241094" name="Text Box 6"/>
          <p:cNvSpPr txBox="1">
            <a:spLocks noChangeArrowheads="1"/>
          </p:cNvSpPr>
          <p:nvPr/>
        </p:nvSpPr>
        <p:spPr bwMode="auto">
          <a:xfrm>
            <a:off x="4800600" y="3356992"/>
            <a:ext cx="4343400" cy="2743200"/>
          </a:xfrm>
          <a:prstGeom prst="rect">
            <a:avLst/>
          </a:prstGeom>
          <a:noFill/>
          <a:ln w="9525">
            <a:noFill/>
            <a:miter lim="800000"/>
            <a:headEnd/>
            <a:tailEnd/>
          </a:ln>
          <a:effectLst/>
        </p:spPr>
        <p:txBody>
          <a:bodyPr>
            <a:spAutoFit/>
          </a:bodyPr>
          <a:lstStyle/>
          <a:p>
            <a:pPr>
              <a:spcBef>
                <a:spcPct val="20000"/>
              </a:spcBef>
            </a:pPr>
            <a:r>
              <a:rPr lang="en-US" sz="2000" dirty="0">
                <a:solidFill>
                  <a:schemeClr val="bg1"/>
                </a:solidFill>
              </a:rPr>
              <a:t>….hypoesthesia is usually taken as a sign of </a:t>
            </a:r>
            <a:r>
              <a:rPr lang="en-US" sz="2000" dirty="0" err="1">
                <a:solidFill>
                  <a:schemeClr val="bg1"/>
                </a:solidFill>
              </a:rPr>
              <a:t>denervation</a:t>
            </a:r>
            <a:r>
              <a:rPr lang="en-US" sz="2000" dirty="0">
                <a:solidFill>
                  <a:schemeClr val="bg1"/>
                </a:solidFill>
              </a:rPr>
              <a:t> through the nerve lesion, however a “functional block” produced by the pain may be responsible for the sensory loss”.</a:t>
            </a:r>
          </a:p>
          <a:p>
            <a:pPr>
              <a:spcBef>
                <a:spcPct val="20000"/>
              </a:spcBef>
            </a:pPr>
            <a:r>
              <a:rPr lang="en-US" sz="2000" dirty="0">
                <a:solidFill>
                  <a:schemeClr val="bg1"/>
                </a:solidFill>
              </a:rPr>
              <a:t>					</a:t>
            </a:r>
            <a:r>
              <a:rPr lang="en-US" sz="2000" dirty="0" err="1">
                <a:solidFill>
                  <a:schemeClr val="bg1"/>
                </a:solidFill>
              </a:rPr>
              <a:t>Lindblom</a:t>
            </a:r>
            <a:r>
              <a:rPr lang="en-US" sz="2000" dirty="0">
                <a:solidFill>
                  <a:schemeClr val="bg1"/>
                </a:solidFill>
              </a:rPr>
              <a:t> &amp;</a:t>
            </a:r>
            <a:r>
              <a:rPr lang="en-US" sz="2000" dirty="0" err="1">
                <a:solidFill>
                  <a:schemeClr val="bg1"/>
                </a:solidFill>
              </a:rPr>
              <a:t>Verrillo</a:t>
            </a:r>
            <a:r>
              <a:rPr lang="en-US" sz="2000" dirty="0">
                <a:solidFill>
                  <a:schemeClr val="bg1"/>
                </a:solidFill>
              </a:rPr>
              <a:t> 1979.</a:t>
            </a:r>
          </a:p>
          <a:p>
            <a:pPr>
              <a:spcBef>
                <a:spcPct val="50000"/>
              </a:spcBef>
            </a:pPr>
            <a:endParaRPr lang="en-US" sz="2000" dirty="0">
              <a:solidFill>
                <a:schemeClr val="bg1"/>
              </a:solidFill>
            </a:endParaRPr>
          </a:p>
        </p:txBody>
      </p:sp>
    </p:spTree>
    <p:extLst>
      <p:ext uri="{BB962C8B-B14F-4D97-AF65-F5344CB8AC3E}">
        <p14:creationId xmlns:p14="http://schemas.microsoft.com/office/powerpoint/2010/main" val="22995617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3138" name="Picture 2"/>
          <p:cNvPicPr>
            <a:picLocks noChangeAspect="1" noChangeArrowheads="1"/>
          </p:cNvPicPr>
          <p:nvPr/>
        </p:nvPicPr>
        <p:blipFill>
          <a:blip r:embed="rId2" cstate="print"/>
          <a:srcRect/>
          <a:stretch>
            <a:fillRect/>
          </a:stretch>
        </p:blipFill>
        <p:spPr bwMode="auto">
          <a:xfrm>
            <a:off x="0" y="457200"/>
            <a:ext cx="9178925" cy="2995613"/>
          </a:xfrm>
          <a:prstGeom prst="rect">
            <a:avLst/>
          </a:prstGeom>
          <a:noFill/>
          <a:ln w="9525">
            <a:noFill/>
            <a:miter lim="800000"/>
            <a:headEnd/>
            <a:tailEnd/>
          </a:ln>
          <a:effectLst/>
        </p:spPr>
      </p:pic>
      <p:pic>
        <p:nvPicPr>
          <p:cNvPr id="1243139" name="Picture 3"/>
          <p:cNvPicPr>
            <a:picLocks noChangeAspect="1" noChangeArrowheads="1"/>
          </p:cNvPicPr>
          <p:nvPr/>
        </p:nvPicPr>
        <p:blipFill>
          <a:blip r:embed="rId3" cstate="print"/>
          <a:srcRect/>
          <a:stretch>
            <a:fillRect/>
          </a:stretch>
        </p:blipFill>
        <p:spPr bwMode="auto">
          <a:xfrm>
            <a:off x="0" y="3581400"/>
            <a:ext cx="9144000" cy="2301875"/>
          </a:xfrm>
          <a:prstGeom prst="rect">
            <a:avLst/>
          </a:prstGeom>
          <a:noFill/>
          <a:ln w="9525">
            <a:noFill/>
            <a:miter lim="800000"/>
            <a:headEnd/>
            <a:tailEnd/>
          </a:ln>
          <a:effectLst/>
        </p:spPr>
      </p:pic>
      <p:sp>
        <p:nvSpPr>
          <p:cNvPr id="1243140" name="Rectangle 4"/>
          <p:cNvSpPr>
            <a:spLocks noChangeArrowheads="1"/>
          </p:cNvSpPr>
          <p:nvPr/>
        </p:nvSpPr>
        <p:spPr bwMode="auto">
          <a:xfrm>
            <a:off x="0" y="3810000"/>
            <a:ext cx="4114800" cy="914400"/>
          </a:xfrm>
          <a:prstGeom prst="rect">
            <a:avLst/>
          </a:prstGeom>
          <a:noFill/>
          <a:ln w="9525">
            <a:solidFill>
              <a:srgbClr val="FF0000"/>
            </a:solidFill>
            <a:miter lim="800000"/>
            <a:headEnd/>
            <a:tailEnd/>
          </a:ln>
          <a:effectLst/>
        </p:spPr>
        <p:txBody>
          <a:bodyPr wrap="none" anchor="ctr"/>
          <a:lstStyle/>
          <a:p>
            <a:endParaRPr lang="sv-SE"/>
          </a:p>
        </p:txBody>
      </p:sp>
      <p:sp>
        <p:nvSpPr>
          <p:cNvPr id="1243142" name="Text Box 6"/>
          <p:cNvSpPr txBox="1">
            <a:spLocks noChangeArrowheads="1"/>
          </p:cNvSpPr>
          <p:nvPr/>
        </p:nvSpPr>
        <p:spPr bwMode="auto">
          <a:xfrm>
            <a:off x="3124200" y="838200"/>
            <a:ext cx="2590800" cy="366713"/>
          </a:xfrm>
          <a:prstGeom prst="rect">
            <a:avLst/>
          </a:prstGeom>
          <a:noFill/>
          <a:ln w="9525">
            <a:noFill/>
            <a:miter lim="800000"/>
            <a:headEnd/>
            <a:tailEnd/>
          </a:ln>
          <a:effectLst/>
        </p:spPr>
        <p:txBody>
          <a:bodyPr>
            <a:spAutoFit/>
          </a:bodyPr>
          <a:lstStyle/>
          <a:p>
            <a:pPr>
              <a:spcBef>
                <a:spcPct val="50000"/>
              </a:spcBef>
            </a:pPr>
            <a:r>
              <a:rPr lang="sv-SE" sz="1800">
                <a:solidFill>
                  <a:schemeClr val="accent2"/>
                </a:solidFill>
              </a:rPr>
              <a:t>Not peripheral nerve</a:t>
            </a:r>
            <a:endParaRPr lang="en-US" sz="1800">
              <a:solidFill>
                <a:schemeClr val="accent2"/>
              </a:solidFill>
            </a:endParaRPr>
          </a:p>
        </p:txBody>
      </p:sp>
      <p:sp>
        <p:nvSpPr>
          <p:cNvPr id="1243143" name="Rectangle 7"/>
          <p:cNvSpPr>
            <a:spLocks noChangeArrowheads="1"/>
          </p:cNvSpPr>
          <p:nvPr/>
        </p:nvSpPr>
        <p:spPr bwMode="auto">
          <a:xfrm>
            <a:off x="4211638" y="3644900"/>
            <a:ext cx="4932362" cy="2232025"/>
          </a:xfrm>
          <a:prstGeom prst="rect">
            <a:avLst/>
          </a:prstGeom>
          <a:solidFill>
            <a:schemeClr val="tx2"/>
          </a:solidFill>
          <a:ln w="9525">
            <a:solidFill>
              <a:schemeClr val="tx1"/>
            </a:solidFill>
            <a:miter lim="800000"/>
            <a:headEnd/>
            <a:tailEnd/>
          </a:ln>
          <a:effectLst/>
        </p:spPr>
        <p:txBody>
          <a:bodyPr wrap="none" anchor="ctr"/>
          <a:lstStyle/>
          <a:p>
            <a:endParaRPr lang="sv-SE"/>
          </a:p>
        </p:txBody>
      </p:sp>
      <p:sp>
        <p:nvSpPr>
          <p:cNvPr id="1243144" name="Rectangle 8"/>
          <p:cNvSpPr>
            <a:spLocks noChangeArrowheads="1"/>
          </p:cNvSpPr>
          <p:nvPr/>
        </p:nvSpPr>
        <p:spPr bwMode="auto">
          <a:xfrm>
            <a:off x="0" y="4797425"/>
            <a:ext cx="4284663" cy="1079500"/>
          </a:xfrm>
          <a:prstGeom prst="rect">
            <a:avLst/>
          </a:prstGeom>
          <a:solidFill>
            <a:schemeClr val="tx2"/>
          </a:solidFill>
          <a:ln w="9525">
            <a:solidFill>
              <a:schemeClr val="tx1"/>
            </a:solidFill>
            <a:miter lim="800000"/>
            <a:headEnd/>
            <a:tailEnd/>
          </a:ln>
          <a:effectLst/>
        </p:spPr>
        <p:txBody>
          <a:bodyPr wrap="none" anchor="ctr"/>
          <a:lstStyle/>
          <a:p>
            <a:endParaRPr lang="sv-SE"/>
          </a:p>
        </p:txBody>
      </p:sp>
      <p:sp>
        <p:nvSpPr>
          <p:cNvPr id="1243145" name="Text Box 9"/>
          <p:cNvSpPr txBox="1">
            <a:spLocks noChangeArrowheads="1"/>
          </p:cNvSpPr>
          <p:nvPr/>
        </p:nvSpPr>
        <p:spPr bwMode="auto">
          <a:xfrm>
            <a:off x="4356100" y="3716338"/>
            <a:ext cx="4321175" cy="1552575"/>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+Decreased mechanical pain threshold and increased mechanical detection threshold compared to non-painful side</a:t>
            </a:r>
          </a:p>
        </p:txBody>
      </p:sp>
      <p:sp>
        <p:nvSpPr>
          <p:cNvPr id="10" name="textruta 9"/>
          <p:cNvSpPr txBox="1"/>
          <p:nvPr/>
        </p:nvSpPr>
        <p:spPr>
          <a:xfrm>
            <a:off x="6300192" y="6165304"/>
            <a:ext cx="2448272" cy="461665"/>
          </a:xfrm>
          <a:prstGeom prst="rect">
            <a:avLst/>
          </a:prstGeom>
          <a:noFill/>
        </p:spPr>
        <p:txBody>
          <a:bodyPr wrap="square" rtlCol="0">
            <a:spAutoFit/>
          </a:bodyPr>
          <a:lstStyle/>
          <a:p>
            <a:r>
              <a:rPr lang="sv-SE" dirty="0" err="1" smtClean="0">
                <a:solidFill>
                  <a:schemeClr val="bg1"/>
                </a:solidFill>
              </a:rPr>
              <a:t>Geber</a:t>
            </a:r>
            <a:r>
              <a:rPr lang="sv-SE" dirty="0" smtClean="0">
                <a:solidFill>
                  <a:schemeClr val="bg1"/>
                </a:solidFill>
              </a:rPr>
              <a:t> et al. 2008</a:t>
            </a:r>
            <a:endParaRPr lang="sv-SE" dirty="0">
              <a:solidFill>
                <a:schemeClr val="bg1"/>
              </a:solidFill>
            </a:endParaRPr>
          </a:p>
        </p:txBody>
      </p:sp>
    </p:spTree>
    <p:extLst>
      <p:ext uri="{BB962C8B-B14F-4D97-AF65-F5344CB8AC3E}">
        <p14:creationId xmlns:p14="http://schemas.microsoft.com/office/powerpoint/2010/main" val="2696219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786" name="Object 2"/>
          <p:cNvGraphicFramePr>
            <a:graphicFrameLocks noChangeAspect="1"/>
          </p:cNvGraphicFramePr>
          <p:nvPr/>
        </p:nvGraphicFramePr>
        <p:xfrm>
          <a:off x="900113" y="1174750"/>
          <a:ext cx="7488237" cy="4856163"/>
        </p:xfrm>
        <a:graphic>
          <a:graphicData uri="http://schemas.openxmlformats.org/presentationml/2006/ole">
            <mc:AlternateContent xmlns:mc="http://schemas.openxmlformats.org/markup-compatibility/2006">
              <mc:Choice xmlns:v="urn:schemas-microsoft-com:vml" Requires="v">
                <p:oleObj spid="_x0000_s5203" name="Dokument" r:id="rId3" imgW="6076188" imgH="3944112" progId="Word.Document.8">
                  <p:embed/>
                </p:oleObj>
              </mc:Choice>
              <mc:Fallback>
                <p:oleObj name="Dokument" r:id="rId3" imgW="6076188" imgH="3944112" progId="Word.Document.8">
                  <p:embed/>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74750"/>
                        <a:ext cx="7488237" cy="4856163"/>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Text Box 3"/>
          <p:cNvSpPr txBox="1">
            <a:spLocks noChangeArrowheads="1"/>
          </p:cNvSpPr>
          <p:nvPr/>
        </p:nvSpPr>
        <p:spPr bwMode="auto">
          <a:xfrm>
            <a:off x="323850" y="260350"/>
            <a:ext cx="8640638" cy="830997"/>
          </a:xfrm>
          <a:prstGeom prst="rect">
            <a:avLst/>
          </a:prstGeom>
          <a:noFill/>
          <a:ln w="12700">
            <a:noFill/>
            <a:miter lim="800000"/>
            <a:headEnd type="none" w="sm" len="sm"/>
            <a:tailEnd type="none" w="sm" len="sm"/>
          </a:ln>
          <a:effectLst/>
        </p:spPr>
        <p:txBody>
          <a:bodyPr wrap="square">
            <a:spAutoFit/>
          </a:bodyPr>
          <a:lstStyle/>
          <a:p>
            <a:pPr defTabSz="762000"/>
            <a:r>
              <a:rPr lang="en-GB" sz="1600" dirty="0"/>
              <a:t> </a:t>
            </a:r>
            <a:r>
              <a:rPr lang="en-GB" dirty="0" smtClean="0">
                <a:solidFill>
                  <a:schemeClr val="bg1"/>
                </a:solidFill>
              </a:rPr>
              <a:t>Lateral </a:t>
            </a:r>
            <a:r>
              <a:rPr lang="en-GB" dirty="0" err="1" smtClean="0">
                <a:solidFill>
                  <a:schemeClr val="bg1"/>
                </a:solidFill>
              </a:rPr>
              <a:t>epicondylalgia</a:t>
            </a:r>
            <a:r>
              <a:rPr lang="en-GB" dirty="0" smtClean="0">
                <a:solidFill>
                  <a:schemeClr val="bg1"/>
                </a:solidFill>
              </a:rPr>
              <a:t>--Single </a:t>
            </a:r>
            <a:r>
              <a:rPr lang="en-GB" dirty="0">
                <a:solidFill>
                  <a:schemeClr val="bg1"/>
                </a:solidFill>
              </a:rPr>
              <a:t>patients demonstrated more pronounced altered </a:t>
            </a:r>
            <a:r>
              <a:rPr lang="en-GB" dirty="0" smtClean="0">
                <a:solidFill>
                  <a:schemeClr val="bg1"/>
                </a:solidFill>
              </a:rPr>
              <a:t> sensibility </a:t>
            </a:r>
            <a:r>
              <a:rPr lang="en-GB" dirty="0">
                <a:solidFill>
                  <a:schemeClr val="bg1"/>
                </a:solidFill>
              </a:rPr>
              <a:t>at baseline=the diagnostic </a:t>
            </a:r>
            <a:r>
              <a:rPr lang="en-GB" dirty="0" err="1">
                <a:solidFill>
                  <a:schemeClr val="bg1"/>
                </a:solidFill>
              </a:rPr>
              <a:t>challange</a:t>
            </a:r>
            <a:endParaRPr lang="en-GB" dirty="0">
              <a:solidFill>
                <a:schemeClr val="bg1"/>
              </a:solidFill>
            </a:endParaRPr>
          </a:p>
        </p:txBody>
      </p:sp>
      <p:sp>
        <p:nvSpPr>
          <p:cNvPr id="1270788" name="Text Box 4"/>
          <p:cNvSpPr txBox="1">
            <a:spLocks noChangeArrowheads="1"/>
          </p:cNvSpPr>
          <p:nvPr/>
        </p:nvSpPr>
        <p:spPr bwMode="auto">
          <a:xfrm>
            <a:off x="6477000" y="6248400"/>
            <a:ext cx="2667000" cy="457200"/>
          </a:xfrm>
          <a:prstGeom prst="rect">
            <a:avLst/>
          </a:prstGeom>
          <a:noFill/>
          <a:ln w="9525">
            <a:noFill/>
            <a:miter lim="800000"/>
            <a:headEnd/>
            <a:tailEnd/>
          </a:ln>
          <a:effectLst/>
        </p:spPr>
        <p:txBody>
          <a:bodyPr>
            <a:spAutoFit/>
          </a:bodyPr>
          <a:lstStyle/>
          <a:p>
            <a:pPr>
              <a:spcBef>
                <a:spcPct val="50000"/>
              </a:spcBef>
            </a:pPr>
            <a:r>
              <a:rPr lang="sv-SE">
                <a:solidFill>
                  <a:schemeClr val="bg1"/>
                </a:solidFill>
              </a:rPr>
              <a:t>Leffler et al. 2000</a:t>
            </a:r>
            <a:endParaRPr lang="en-US">
              <a:solidFill>
                <a:schemeClr val="bg1"/>
              </a:solidFill>
            </a:endParaRPr>
          </a:p>
        </p:txBody>
      </p:sp>
      <p:sp>
        <p:nvSpPr>
          <p:cNvPr id="1270789" name="Rectangle 5"/>
          <p:cNvSpPr>
            <a:spLocks noChangeArrowheads="1"/>
          </p:cNvSpPr>
          <p:nvPr/>
        </p:nvSpPr>
        <p:spPr bwMode="auto">
          <a:xfrm>
            <a:off x="3276600" y="1773238"/>
            <a:ext cx="2447925" cy="4176712"/>
          </a:xfrm>
          <a:prstGeom prst="rect">
            <a:avLst/>
          </a:prstGeom>
          <a:noFill/>
          <a:ln w="9525">
            <a:solidFill>
              <a:srgbClr val="FF0000"/>
            </a:solidFill>
            <a:miter lim="800000"/>
            <a:headEnd/>
            <a:tailEnd/>
          </a:ln>
          <a:effectLst/>
        </p:spPr>
        <p:txBody>
          <a:bodyPr wrap="none" anchor="ctr"/>
          <a:lstStyle/>
          <a:p>
            <a:endParaRPr lang="sv-SE"/>
          </a:p>
        </p:txBody>
      </p:sp>
    </p:spTree>
    <p:extLst>
      <p:ext uri="{BB962C8B-B14F-4D97-AF65-F5344CB8AC3E}">
        <p14:creationId xmlns:p14="http://schemas.microsoft.com/office/powerpoint/2010/main" val="2068102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0786" name="Object 2"/>
          <p:cNvGraphicFramePr>
            <a:graphicFrameLocks noChangeAspect="1"/>
          </p:cNvGraphicFramePr>
          <p:nvPr/>
        </p:nvGraphicFramePr>
        <p:xfrm>
          <a:off x="900113" y="1174750"/>
          <a:ext cx="7488237" cy="4856163"/>
        </p:xfrm>
        <a:graphic>
          <a:graphicData uri="http://schemas.openxmlformats.org/presentationml/2006/ole">
            <mc:AlternateContent xmlns:mc="http://schemas.openxmlformats.org/markup-compatibility/2006">
              <mc:Choice xmlns:v="urn:schemas-microsoft-com:vml" Requires="v">
                <p:oleObj spid="_x0000_s6227" name="Dokument" r:id="rId3" imgW="6076188" imgH="3944112" progId="Word.Document.8">
                  <p:embed/>
                </p:oleObj>
              </mc:Choice>
              <mc:Fallback>
                <p:oleObj name="Dokument" r:id="rId3" imgW="6076188" imgH="3944112" progId="Word.Document.8">
                  <p:embed/>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74750"/>
                        <a:ext cx="7488237" cy="4856163"/>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Text Box 3"/>
          <p:cNvSpPr txBox="1">
            <a:spLocks noChangeArrowheads="1"/>
          </p:cNvSpPr>
          <p:nvPr/>
        </p:nvSpPr>
        <p:spPr bwMode="auto">
          <a:xfrm>
            <a:off x="323850" y="260350"/>
            <a:ext cx="8640638" cy="830997"/>
          </a:xfrm>
          <a:prstGeom prst="rect">
            <a:avLst/>
          </a:prstGeom>
          <a:noFill/>
          <a:ln w="12700">
            <a:noFill/>
            <a:miter lim="800000"/>
            <a:headEnd type="none" w="sm" len="sm"/>
            <a:tailEnd type="none" w="sm" len="sm"/>
          </a:ln>
          <a:effectLst/>
        </p:spPr>
        <p:txBody>
          <a:bodyPr wrap="square">
            <a:spAutoFit/>
          </a:bodyPr>
          <a:lstStyle/>
          <a:p>
            <a:pPr algn="ctr" defTabSz="762000"/>
            <a:r>
              <a:rPr lang="en-GB" sz="1600" dirty="0"/>
              <a:t> </a:t>
            </a:r>
            <a:r>
              <a:rPr lang="en-GB" dirty="0" smtClean="0">
                <a:solidFill>
                  <a:schemeClr val="bg1"/>
                </a:solidFill>
              </a:rPr>
              <a:t>Lateral </a:t>
            </a:r>
            <a:r>
              <a:rPr lang="en-GB" dirty="0" err="1" smtClean="0">
                <a:solidFill>
                  <a:schemeClr val="bg1"/>
                </a:solidFill>
              </a:rPr>
              <a:t>epicondylalgia</a:t>
            </a:r>
            <a:r>
              <a:rPr lang="en-GB" dirty="0" smtClean="0">
                <a:solidFill>
                  <a:schemeClr val="bg1"/>
                </a:solidFill>
              </a:rPr>
              <a:t>--Single </a:t>
            </a:r>
            <a:r>
              <a:rPr lang="en-GB" dirty="0">
                <a:solidFill>
                  <a:schemeClr val="bg1"/>
                </a:solidFill>
              </a:rPr>
              <a:t>patients </a:t>
            </a:r>
            <a:r>
              <a:rPr lang="en-GB" dirty="0" smtClean="0">
                <a:solidFill>
                  <a:schemeClr val="bg1"/>
                </a:solidFill>
              </a:rPr>
              <a:t>may demonstrate pronounced </a:t>
            </a:r>
            <a:r>
              <a:rPr lang="en-GB" dirty="0">
                <a:solidFill>
                  <a:schemeClr val="bg1"/>
                </a:solidFill>
              </a:rPr>
              <a:t>altered </a:t>
            </a:r>
            <a:r>
              <a:rPr lang="en-GB" dirty="0" smtClean="0">
                <a:solidFill>
                  <a:schemeClr val="bg1"/>
                </a:solidFill>
              </a:rPr>
              <a:t> sensibility </a:t>
            </a:r>
            <a:r>
              <a:rPr lang="en-GB" dirty="0">
                <a:solidFill>
                  <a:schemeClr val="bg1"/>
                </a:solidFill>
              </a:rPr>
              <a:t>at </a:t>
            </a:r>
            <a:r>
              <a:rPr lang="en-GB" dirty="0" smtClean="0">
                <a:solidFill>
                  <a:schemeClr val="bg1"/>
                </a:solidFill>
              </a:rPr>
              <a:t>baseline</a:t>
            </a:r>
            <a:endParaRPr lang="en-GB" dirty="0">
              <a:solidFill>
                <a:schemeClr val="bg1"/>
              </a:solidFill>
            </a:endParaRPr>
          </a:p>
        </p:txBody>
      </p:sp>
      <p:sp>
        <p:nvSpPr>
          <p:cNvPr id="1270788" name="Text Box 4"/>
          <p:cNvSpPr txBox="1">
            <a:spLocks noChangeArrowheads="1"/>
          </p:cNvSpPr>
          <p:nvPr/>
        </p:nvSpPr>
        <p:spPr bwMode="auto">
          <a:xfrm>
            <a:off x="6477000" y="6248400"/>
            <a:ext cx="2667000" cy="457200"/>
          </a:xfrm>
          <a:prstGeom prst="rect">
            <a:avLst/>
          </a:prstGeom>
          <a:noFill/>
          <a:ln w="9525">
            <a:noFill/>
            <a:miter lim="800000"/>
            <a:headEnd/>
            <a:tailEnd/>
          </a:ln>
          <a:effectLst/>
        </p:spPr>
        <p:txBody>
          <a:bodyPr>
            <a:spAutoFit/>
          </a:bodyPr>
          <a:lstStyle/>
          <a:p>
            <a:pPr>
              <a:spcBef>
                <a:spcPct val="50000"/>
              </a:spcBef>
            </a:pPr>
            <a:r>
              <a:rPr lang="sv-SE">
                <a:solidFill>
                  <a:schemeClr val="bg1"/>
                </a:solidFill>
              </a:rPr>
              <a:t>Leffler et al. 2000</a:t>
            </a:r>
            <a:endParaRPr lang="en-US">
              <a:solidFill>
                <a:schemeClr val="bg1"/>
              </a:solidFill>
            </a:endParaRPr>
          </a:p>
        </p:txBody>
      </p:sp>
      <p:sp>
        <p:nvSpPr>
          <p:cNvPr id="1270789" name="Rectangle 5"/>
          <p:cNvSpPr>
            <a:spLocks noChangeArrowheads="1"/>
          </p:cNvSpPr>
          <p:nvPr/>
        </p:nvSpPr>
        <p:spPr bwMode="auto">
          <a:xfrm>
            <a:off x="3276600" y="1773238"/>
            <a:ext cx="2447925" cy="4176712"/>
          </a:xfrm>
          <a:prstGeom prst="rect">
            <a:avLst/>
          </a:prstGeom>
          <a:noFill/>
          <a:ln w="9525">
            <a:solidFill>
              <a:srgbClr val="FF0000"/>
            </a:solidFill>
            <a:miter lim="800000"/>
            <a:headEnd/>
            <a:tailEnd/>
          </a:ln>
          <a:effectLst/>
        </p:spPr>
        <p:txBody>
          <a:bodyPr wrap="none" anchor="ctr"/>
          <a:lstStyle/>
          <a:p>
            <a:endParaRPr lang="sv-SE"/>
          </a:p>
        </p:txBody>
      </p:sp>
      <p:sp>
        <p:nvSpPr>
          <p:cNvPr id="6" name="textruta 5"/>
          <p:cNvSpPr txBox="1"/>
          <p:nvPr/>
        </p:nvSpPr>
        <p:spPr>
          <a:xfrm rot="19617641">
            <a:off x="611560" y="2926105"/>
            <a:ext cx="7920880" cy="1323439"/>
          </a:xfrm>
          <a:prstGeom prst="rect">
            <a:avLst/>
          </a:prstGeom>
          <a:solidFill>
            <a:schemeClr val="accent2"/>
          </a:solidFill>
          <a:ln>
            <a:solidFill>
              <a:srgbClr val="FF0000"/>
            </a:solidFill>
          </a:ln>
        </p:spPr>
        <p:txBody>
          <a:bodyPr wrap="square" rtlCol="0">
            <a:spAutoFit/>
          </a:bodyPr>
          <a:lstStyle/>
          <a:p>
            <a:r>
              <a:rPr lang="sv-SE" sz="4000" dirty="0" err="1" smtClean="0">
                <a:solidFill>
                  <a:srgbClr val="FF0000"/>
                </a:solidFill>
              </a:rPr>
              <a:t>But</a:t>
            </a:r>
            <a:r>
              <a:rPr lang="sv-SE" sz="4000" dirty="0" smtClean="0">
                <a:solidFill>
                  <a:srgbClr val="FF0000"/>
                </a:solidFill>
              </a:rPr>
              <a:t>, </a:t>
            </a:r>
            <a:r>
              <a:rPr lang="sv-SE" sz="4000" dirty="0" err="1" smtClean="0">
                <a:solidFill>
                  <a:srgbClr val="FF0000"/>
                </a:solidFill>
              </a:rPr>
              <a:t>sensory</a:t>
            </a:r>
            <a:r>
              <a:rPr lang="sv-SE" sz="4000" dirty="0" smtClean="0">
                <a:solidFill>
                  <a:srgbClr val="FF0000"/>
                </a:solidFill>
              </a:rPr>
              <a:t> aberrations not </a:t>
            </a:r>
            <a:r>
              <a:rPr lang="sv-SE" sz="4000" dirty="0" err="1" smtClean="0">
                <a:solidFill>
                  <a:srgbClr val="FF0000"/>
                </a:solidFill>
              </a:rPr>
              <a:t>neuroanatomically</a:t>
            </a:r>
            <a:r>
              <a:rPr lang="sv-SE" sz="4000" dirty="0" smtClean="0">
                <a:solidFill>
                  <a:srgbClr val="FF0000"/>
                </a:solidFill>
              </a:rPr>
              <a:t> </a:t>
            </a:r>
            <a:r>
              <a:rPr lang="sv-SE" sz="4000" dirty="0" err="1" smtClean="0">
                <a:solidFill>
                  <a:srgbClr val="FF0000"/>
                </a:solidFill>
              </a:rPr>
              <a:t>correlated</a:t>
            </a:r>
            <a:r>
              <a:rPr lang="sv-SE" sz="4000" dirty="0" smtClean="0">
                <a:solidFill>
                  <a:srgbClr val="FF0000"/>
                </a:solidFill>
              </a:rPr>
              <a:t>!!</a:t>
            </a:r>
            <a:endParaRPr lang="sv-SE" sz="4000" dirty="0">
              <a:solidFill>
                <a:srgbClr val="FF0000"/>
              </a:solidFill>
            </a:endParaRPr>
          </a:p>
        </p:txBody>
      </p:sp>
    </p:spTree>
    <p:extLst>
      <p:ext uri="{BB962C8B-B14F-4D97-AF65-F5344CB8AC3E}">
        <p14:creationId xmlns:p14="http://schemas.microsoft.com/office/powerpoint/2010/main" val="4054625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3513</TotalTime>
  <Words>3333</Words>
  <Application>Microsoft Office PowerPoint</Application>
  <PresentationFormat>Bildspel på skärmen (4:3)</PresentationFormat>
  <Paragraphs>456</Paragraphs>
  <Slides>108</Slides>
  <Notes>3</Notes>
  <HiddenSlides>0</HiddenSlides>
  <MMClips>0</MMClips>
  <ScaleCrop>false</ScaleCrop>
  <HeadingPairs>
    <vt:vector size="6" baseType="variant">
      <vt:variant>
        <vt:lpstr>Tema</vt:lpstr>
      </vt:variant>
      <vt:variant>
        <vt:i4>1</vt:i4>
      </vt:variant>
      <vt:variant>
        <vt:lpstr>Serverprogram för OLE-inbäddning</vt:lpstr>
      </vt:variant>
      <vt:variant>
        <vt:i4>4</vt:i4>
      </vt:variant>
      <vt:variant>
        <vt:lpstr>Bildrubriker</vt:lpstr>
      </vt:variant>
      <vt:variant>
        <vt:i4>108</vt:i4>
      </vt:variant>
    </vt:vector>
  </HeadingPairs>
  <TitlesOfParts>
    <vt:vector size="113" baseType="lpstr">
      <vt:lpstr>Office-tema</vt:lpstr>
      <vt:lpstr>Image</vt:lpstr>
      <vt:lpstr>Bild</vt:lpstr>
      <vt:lpstr>Dokument</vt:lpstr>
      <vt:lpstr>Diagram</vt:lpstr>
      <vt:lpstr>PowerPoint-presentation</vt:lpstr>
      <vt:lpstr>PowerPoint-presentation</vt:lpstr>
      <vt:lpstr>PowerPoint-presentation</vt:lpstr>
      <vt:lpstr>PowerPoint-presentation</vt:lpstr>
      <vt:lpstr>QST principles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What is pathological?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Activity in the nociceptive system influences cutaneous somatosensory perception in local and referred pain areas!!!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Sensory abnormalities in neuropathy/neuropathic pain- what to expect and to record!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Summary on the relationship of temporo-spatial stimulus parameters and tdVAS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Activity in the nociceptive system influences cutaneous somatosensory perception</vt:lpstr>
      <vt:lpstr>Activity in the nociceptive system influences cutaneous somatosensory perception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SLL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1zzt</dc:creator>
  <cp:lastModifiedBy>petra</cp:lastModifiedBy>
  <cp:revision>360</cp:revision>
  <dcterms:created xsi:type="dcterms:W3CDTF">2013-03-27T09:24:54Z</dcterms:created>
  <dcterms:modified xsi:type="dcterms:W3CDTF">2013-06-14T15:09:36Z</dcterms:modified>
</cp:coreProperties>
</file>