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229" r:id="rId1"/>
  </p:sldMasterIdLst>
  <p:notesMasterIdLst>
    <p:notesMasterId r:id="rId19"/>
  </p:notesMasterIdLst>
  <p:handoutMasterIdLst>
    <p:handoutMasterId r:id="rId20"/>
  </p:handoutMasterIdLst>
  <p:sldIdLst>
    <p:sldId id="1318" r:id="rId2"/>
    <p:sldId id="1319" r:id="rId3"/>
    <p:sldId id="1320" r:id="rId4"/>
    <p:sldId id="1321" r:id="rId5"/>
    <p:sldId id="1325" r:id="rId6"/>
    <p:sldId id="1323" r:id="rId7"/>
    <p:sldId id="1324" r:id="rId8"/>
    <p:sldId id="1326" r:id="rId9"/>
    <p:sldId id="1327" r:id="rId10"/>
    <p:sldId id="1334" r:id="rId11"/>
    <p:sldId id="1328" r:id="rId12"/>
    <p:sldId id="1329" r:id="rId13"/>
    <p:sldId id="1330" r:id="rId14"/>
    <p:sldId id="1331" r:id="rId15"/>
    <p:sldId id="1332" r:id="rId16"/>
    <p:sldId id="1306" r:id="rId17"/>
    <p:sldId id="1333" r:id="rId1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extLst>
    <p:ext uri="{521415D9-36F7-43E2-AB2F-B90AF26B5E84}">
      <p14:sectionLst xmlns:p14="http://schemas.microsoft.com/office/powerpoint/2010/main">
        <p14:section name="Default Section" id="{FB12807E-1610-4B00-B70A-E5B2A3FA23EA}">
          <p14:sldIdLst>
            <p14:sldId id="1318"/>
            <p14:sldId id="1319"/>
            <p14:sldId id="1320"/>
            <p14:sldId id="1321"/>
            <p14:sldId id="1325"/>
            <p14:sldId id="1323"/>
            <p14:sldId id="1324"/>
            <p14:sldId id="1326"/>
            <p14:sldId id="1327"/>
            <p14:sldId id="1334"/>
            <p14:sldId id="1328"/>
            <p14:sldId id="1329"/>
            <p14:sldId id="1330"/>
            <p14:sldId id="1331"/>
            <p14:sldId id="1332"/>
            <p14:sldId id="1306"/>
            <p14:sldId id="1333"/>
          </p14:sldIdLst>
        </p14:section>
        <p14:section name="Untitled Section" id="{67951CE6-964C-4212-BE5E-1A820CC0473B}">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vin Flynn" initials="KF" lastIdx="24" clrIdx="0"/>
  <p:cmAuthor id="1" name="Eallen" initials="EA" lastIdx="2" clrIdx="1"/>
  <p:cmAuthor id="2" name="Reza Zanjani" initials="RZ" lastIdx="1" clrIdx="2">
    <p:extLst>
      <p:ext uri="{19B8F6BF-5375-455C-9EA6-DF929625EA0E}">
        <p15:presenceInfo xmlns:p15="http://schemas.microsoft.com/office/powerpoint/2012/main" userId="S-1-5-21-465279009-2611274686-3017787893-17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191"/>
    <a:srgbClr val="87C9F1"/>
    <a:srgbClr val="EE0000"/>
    <a:srgbClr val="8C8DAA"/>
    <a:srgbClr val="7A7AA6"/>
    <a:srgbClr val="99FF66"/>
    <a:srgbClr val="CCECFF"/>
    <a:srgbClr val="66CCFF"/>
    <a:srgbClr val="FF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8" autoAdjust="0"/>
    <p:restoredTop sz="68738" autoAdjust="0"/>
  </p:normalViewPr>
  <p:slideViewPr>
    <p:cSldViewPr>
      <p:cViewPr varScale="1">
        <p:scale>
          <a:sx n="38" d="100"/>
          <a:sy n="38" d="100"/>
        </p:scale>
        <p:origin x="907" y="3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10" d="100"/>
        <a:sy n="110" d="100"/>
      </p:scale>
      <p:origin x="0" y="-5314"/>
    </p:cViewPr>
  </p:sorterViewPr>
  <p:notesViewPr>
    <p:cSldViewPr>
      <p:cViewPr varScale="1">
        <p:scale>
          <a:sx n="57" d="100"/>
          <a:sy n="57" d="100"/>
        </p:scale>
        <p:origin x="2808" y="4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04C1C115-2800-41E9-A8EC-E925F7601B5E}" type="datetime1">
              <a:rPr lang="en-US"/>
              <a:pPr>
                <a:defRPr/>
              </a:pPr>
              <a:t>6/4/2015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C7818573-5E31-4CF3-9DE1-96488222E26B}" type="slidenum">
              <a:rPr lang="en-US"/>
              <a:pPr>
                <a:defRPr/>
              </a:pPr>
              <a:t>‹#›</a:t>
            </a:fld>
            <a:endParaRPr lang="en-US" dirty="0"/>
          </a:p>
        </p:txBody>
      </p:sp>
    </p:spTree>
    <p:extLst>
      <p:ext uri="{BB962C8B-B14F-4D97-AF65-F5344CB8AC3E}">
        <p14:creationId xmlns:p14="http://schemas.microsoft.com/office/powerpoint/2010/main" val="3504015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charset="0"/>
                <a:ea typeface="+mn-ea"/>
                <a:cs typeface="+mn-cs"/>
              </a:defRPr>
            </a:lvl1pPr>
          </a:lstStyle>
          <a:p>
            <a:pPr>
              <a:defRPr/>
            </a:pPr>
            <a:endParaRPr lang="en-US" dirty="0"/>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charset="0"/>
                <a:ea typeface="+mn-ea"/>
                <a:cs typeface="+mn-cs"/>
              </a:defRPr>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charset="0"/>
                <a:ea typeface="+mn-ea"/>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12" charset="0"/>
              </a:defRPr>
            </a:lvl1pPr>
          </a:lstStyle>
          <a:p>
            <a:pPr>
              <a:defRPr/>
            </a:pPr>
            <a:fld id="{D35CDE92-B715-4091-BEBB-BBC5BAEE9F22}" type="slidenum">
              <a:rPr lang="en-US"/>
              <a:pPr>
                <a:defRPr/>
              </a:pPr>
              <a:t>‹#›</a:t>
            </a:fld>
            <a:endParaRPr lang="en-US" dirty="0"/>
          </a:p>
        </p:txBody>
      </p:sp>
    </p:spTree>
    <p:extLst>
      <p:ext uri="{BB962C8B-B14F-4D97-AF65-F5344CB8AC3E}">
        <p14:creationId xmlns:p14="http://schemas.microsoft.com/office/powerpoint/2010/main" val="4074942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everyone.</a:t>
            </a:r>
          </a:p>
          <a:p>
            <a:r>
              <a:rPr lang="en-US" dirty="0" smtClean="0"/>
              <a:t>In this presentation I will attempt to present an overall approach to conceptualizing</a:t>
            </a:r>
            <a:r>
              <a:rPr lang="en-US" baseline="0" dirty="0" smtClean="0"/>
              <a:t> what clinical trial quality is, and how it can be achieved.</a:t>
            </a:r>
          </a:p>
          <a:p>
            <a:r>
              <a:rPr lang="en-US" baseline="0" dirty="0" smtClean="0"/>
              <a:t>My hope is that this overview provides a scaffolding on which can rest the specific topics that will be addressed by subsequent speakers.</a:t>
            </a:r>
            <a:endParaRPr lang="en-US" dirty="0"/>
          </a:p>
        </p:txBody>
      </p:sp>
      <p:sp>
        <p:nvSpPr>
          <p:cNvPr id="4" name="Slide Number Placeholder 3"/>
          <p:cNvSpPr>
            <a:spLocks noGrp="1"/>
          </p:cNvSpPr>
          <p:nvPr>
            <p:ph type="sldNum" sz="quarter" idx="10"/>
          </p:nvPr>
        </p:nvSpPr>
        <p:spPr/>
        <p:txBody>
          <a:bodyPr/>
          <a:lstStyle/>
          <a:p>
            <a:pPr>
              <a:defRPr/>
            </a:pPr>
            <a:fld id="{D35CDE92-B715-4091-BEBB-BBC5BAEE9F22}" type="slidenum">
              <a:rPr lang="en-US" smtClean="0"/>
              <a:pPr>
                <a:defRPr/>
              </a:pPr>
              <a:t>1</a:t>
            </a:fld>
            <a:endParaRPr lang="en-US" dirty="0"/>
          </a:p>
        </p:txBody>
      </p:sp>
    </p:spTree>
    <p:extLst>
      <p:ext uri="{BB962C8B-B14F-4D97-AF65-F5344CB8AC3E}">
        <p14:creationId xmlns:p14="http://schemas.microsoft.com/office/powerpoint/2010/main" val="2110894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make a more general statement about</a:t>
            </a:r>
            <a:r>
              <a:rPr lang="en-US" baseline="0" dirty="0" smtClean="0"/>
              <a:t> sources of measurement error in clinical trials?  Basically anything that impacts the patient’s pain score other than the intervention can be a source of measurement error.  It would be an important exercise, beyond the scope of this presentation, to create a taxonomy of types of measurement error, so we can start to identify and control them.</a:t>
            </a:r>
            <a:endParaRPr lang="en-US" dirty="0"/>
          </a:p>
        </p:txBody>
      </p:sp>
      <p:sp>
        <p:nvSpPr>
          <p:cNvPr id="4" name="Slide Number Placeholder 3"/>
          <p:cNvSpPr>
            <a:spLocks noGrp="1"/>
          </p:cNvSpPr>
          <p:nvPr>
            <p:ph type="sldNum" sz="quarter" idx="10"/>
          </p:nvPr>
        </p:nvSpPr>
        <p:spPr/>
        <p:txBody>
          <a:bodyPr/>
          <a:lstStyle/>
          <a:p>
            <a:pPr>
              <a:defRPr/>
            </a:pPr>
            <a:fld id="{D35CDE92-B715-4091-BEBB-BBC5BAEE9F22}" type="slidenum">
              <a:rPr lang="en-US" smtClean="0"/>
              <a:pPr>
                <a:defRPr/>
              </a:pPr>
              <a:t>11</a:t>
            </a:fld>
            <a:endParaRPr lang="en-US" dirty="0"/>
          </a:p>
        </p:txBody>
      </p:sp>
    </p:spTree>
    <p:extLst>
      <p:ext uri="{BB962C8B-B14F-4D97-AF65-F5344CB8AC3E}">
        <p14:creationId xmlns:p14="http://schemas.microsoft.com/office/powerpoint/2010/main" val="4089655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a:t>
            </a:r>
            <a:r>
              <a:rPr lang="en-US" baseline="0" dirty="0" smtClean="0"/>
              <a:t> probably obvious by now that you could propose some causes of measurement error that are valid, in that they really do compromise the accuracy of measurement of treatment effects, and you could propose some that actually don’t matter.  In order to keep our eye on the ball, we need a method for determining what the actual sources of measurement error are, like what was done so successfully by the developers of the </a:t>
            </a:r>
            <a:r>
              <a:rPr lang="en-US" baseline="0" dirty="0" err="1" smtClean="0"/>
              <a:t>bunionectomy</a:t>
            </a:r>
            <a:r>
              <a:rPr lang="en-US" baseline="0" dirty="0" smtClean="0"/>
              <a:t> model, and other acute pain models, although to date not so successfully in chronic pain.</a:t>
            </a:r>
            <a:endParaRPr lang="en-US" dirty="0"/>
          </a:p>
        </p:txBody>
      </p:sp>
      <p:sp>
        <p:nvSpPr>
          <p:cNvPr id="4" name="Slide Number Placeholder 3"/>
          <p:cNvSpPr>
            <a:spLocks noGrp="1"/>
          </p:cNvSpPr>
          <p:nvPr>
            <p:ph type="sldNum" sz="quarter" idx="10"/>
          </p:nvPr>
        </p:nvSpPr>
        <p:spPr/>
        <p:txBody>
          <a:bodyPr/>
          <a:lstStyle/>
          <a:p>
            <a:pPr>
              <a:defRPr/>
            </a:pPr>
            <a:fld id="{D35CDE92-B715-4091-BEBB-BBC5BAEE9F22}" type="slidenum">
              <a:rPr lang="en-US" smtClean="0"/>
              <a:pPr>
                <a:defRPr/>
              </a:pPr>
              <a:t>12</a:t>
            </a:fld>
            <a:endParaRPr lang="en-US" dirty="0"/>
          </a:p>
        </p:txBody>
      </p:sp>
    </p:spTree>
    <p:extLst>
      <p:ext uri="{BB962C8B-B14F-4D97-AF65-F5344CB8AC3E}">
        <p14:creationId xmlns:p14="http://schemas.microsoft.com/office/powerpoint/2010/main" val="1585658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ways</a:t>
            </a:r>
            <a:r>
              <a:rPr lang="en-US" baseline="0" dirty="0" smtClean="0"/>
              <a:t> to go about this that I can think of.  I’ve illustrated one here, which we can call the candidate variable approach, somewhat analogous to the candidate gene approach in genetics.  You hypothesize that some variable, let’s say variability of pain scores, is related to ability to measure treatment effect, which in the world of IMMPACT we call assay sensitivity.  You do a retrospective or prospective study to see to what extent your candidate variable actually is related to assay sensitivity, usually taken as the standardized effect size of drug vs. placebo.  If it is you throw it on this list and start thinking of ways you can control it to improve measurement accuracy.  This has been done with a number of such variables and here is a partial list.  In the figure to the right we have an illustration of one approach we took with data from an osteoarthritis clinical trial, where we hypothesized that patients whose WOMAC pain scores don’t correlate with their Patient Global Assessment scores aren’t using the scales accurately to report their pain, and therefore won’t demonstrate the difference between drug and placebo – this turned out to be true.</a:t>
            </a:r>
            <a:endParaRPr lang="en-US" dirty="0"/>
          </a:p>
        </p:txBody>
      </p:sp>
      <p:sp>
        <p:nvSpPr>
          <p:cNvPr id="4" name="Slide Number Placeholder 3"/>
          <p:cNvSpPr>
            <a:spLocks noGrp="1"/>
          </p:cNvSpPr>
          <p:nvPr>
            <p:ph type="sldNum" sz="quarter" idx="10"/>
          </p:nvPr>
        </p:nvSpPr>
        <p:spPr/>
        <p:txBody>
          <a:bodyPr/>
          <a:lstStyle/>
          <a:p>
            <a:pPr>
              <a:defRPr/>
            </a:pPr>
            <a:fld id="{D35CDE92-B715-4091-BEBB-BBC5BAEE9F22}" type="slidenum">
              <a:rPr lang="en-US" smtClean="0"/>
              <a:pPr>
                <a:defRPr/>
              </a:pPr>
              <a:t>13</a:t>
            </a:fld>
            <a:endParaRPr lang="en-US" dirty="0"/>
          </a:p>
        </p:txBody>
      </p:sp>
    </p:spTree>
    <p:extLst>
      <p:ext uri="{BB962C8B-B14F-4D97-AF65-F5344CB8AC3E}">
        <p14:creationId xmlns:p14="http://schemas.microsoft.com/office/powerpoint/2010/main" val="305208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clinical trials people are not the first to grapple with defining and improving quality; in fact, we are very late in</a:t>
            </a:r>
            <a:r>
              <a:rPr lang="en-US" baseline="0" dirty="0" smtClean="0"/>
              <a:t> the game.  There have been intensive efforts in manufacturing and other areas of engineering to develop a mathematical foundation for the study and control of quality that began in the 1920s.  The pioneer of these efforts was Walter </a:t>
            </a:r>
            <a:r>
              <a:rPr lang="en-US" baseline="0" dirty="0" err="1" smtClean="0"/>
              <a:t>Shewhart</a:t>
            </a:r>
            <a:r>
              <a:rPr lang="en-US" baseline="0" dirty="0" smtClean="0"/>
              <a:t>, on the left, and his main disciple was Edwards Deming, on the right, who virtually on their own completely transformed how quality is approached in industry.  Strangely, Deming studied with RA Fisher and Jerzy Neumann, two of the founders of biostatics, but the learning seemed to go one way, and there has been virtually no appreciation in the world of biostatistics of the developments in statistical quality control.</a:t>
            </a:r>
            <a:endParaRPr lang="en-US" dirty="0"/>
          </a:p>
        </p:txBody>
      </p:sp>
      <p:sp>
        <p:nvSpPr>
          <p:cNvPr id="4" name="Slide Number Placeholder 3"/>
          <p:cNvSpPr>
            <a:spLocks noGrp="1"/>
          </p:cNvSpPr>
          <p:nvPr>
            <p:ph type="sldNum" sz="quarter" idx="10"/>
          </p:nvPr>
        </p:nvSpPr>
        <p:spPr/>
        <p:txBody>
          <a:bodyPr/>
          <a:lstStyle/>
          <a:p>
            <a:pPr>
              <a:defRPr/>
            </a:pPr>
            <a:fld id="{D35CDE92-B715-4091-BEBB-BBC5BAEE9F22}" type="slidenum">
              <a:rPr lang="en-US" smtClean="0"/>
              <a:pPr>
                <a:defRPr/>
              </a:pPr>
              <a:t>14</a:t>
            </a:fld>
            <a:endParaRPr lang="en-US" dirty="0"/>
          </a:p>
        </p:txBody>
      </p:sp>
    </p:spTree>
    <p:extLst>
      <p:ext uri="{BB962C8B-B14F-4D97-AF65-F5344CB8AC3E}">
        <p14:creationId xmlns:p14="http://schemas.microsoft.com/office/powerpoint/2010/main" val="1618923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far from an expert in this area, but I’d like to present</a:t>
            </a:r>
            <a:r>
              <a:rPr lang="en-US" baseline="0" dirty="0" smtClean="0"/>
              <a:t> two central elements of statistical quality control as it is used in manufacturing.  One is the concept of a “process,” which is READ DEFINITION.</a:t>
            </a:r>
          </a:p>
          <a:p>
            <a:r>
              <a:rPr lang="en-US" baseline="0" dirty="0" smtClean="0"/>
              <a:t>You can guess what I’m thinking is the relevance of this to our meeting today: a clinical trial can be conceived of as a process, with the components being the patients, the outcomes instruments, the sites, etc., and the measurable output of this process is…..guess what….the measurement of treatment effect.  </a:t>
            </a:r>
          </a:p>
          <a:p>
            <a:r>
              <a:rPr lang="en-US" baseline="0" dirty="0" smtClean="0"/>
              <a:t>The second major element is the control chart, which is a display of READ DEFINITION.</a:t>
            </a:r>
          </a:p>
          <a:p>
            <a:r>
              <a:rPr lang="en-US" baseline="0" dirty="0" smtClean="0"/>
              <a:t>On the upper right is a standard illustration of a control chart of some industrial process that I pulled from Wikipedia.  It shows some variation in the output of this process, until the output finally exceeds that which would be expected by natural variation, say 3 standard errors.</a:t>
            </a:r>
          </a:p>
          <a:p>
            <a:r>
              <a:rPr lang="en-US" baseline="0" dirty="0" smtClean="0"/>
              <a:t>On the bottom right we have another such chart, aptly called a </a:t>
            </a:r>
            <a:r>
              <a:rPr lang="en-US" baseline="0" dirty="0" err="1" smtClean="0"/>
              <a:t>Shewhart</a:t>
            </a:r>
            <a:r>
              <a:rPr lang="en-US" baseline="0" dirty="0" smtClean="0"/>
              <a:t> chart, except here you are seeing data from a single site in a clinical trial monitored over time.  The top variable is e-diary compliance, which we can see dipped below the control limit at around 7 weeks, followed by mean pain intensity scores, and then standard deviation of pain intensity scores, all at that one site.  We don’t know why, but in the language of statistical quality control, the process at this site went out of control from about week 7 to 11, then reverted back into control.  If this were an assembly line in a manufacturing plant, the line would have been stopped until people figured out what the problem was.</a:t>
            </a:r>
            <a:endParaRPr lang="en-US" dirty="0"/>
          </a:p>
        </p:txBody>
      </p:sp>
      <p:sp>
        <p:nvSpPr>
          <p:cNvPr id="4" name="Slide Number Placeholder 3"/>
          <p:cNvSpPr>
            <a:spLocks noGrp="1"/>
          </p:cNvSpPr>
          <p:nvPr>
            <p:ph type="sldNum" sz="quarter" idx="10"/>
          </p:nvPr>
        </p:nvSpPr>
        <p:spPr/>
        <p:txBody>
          <a:bodyPr/>
          <a:lstStyle/>
          <a:p>
            <a:pPr>
              <a:defRPr/>
            </a:pPr>
            <a:fld id="{D35CDE92-B715-4091-BEBB-BBC5BAEE9F22}" type="slidenum">
              <a:rPr lang="en-US" smtClean="0"/>
              <a:pPr>
                <a:defRPr/>
              </a:pPr>
              <a:t>15</a:t>
            </a:fld>
            <a:endParaRPr lang="en-US" dirty="0"/>
          </a:p>
        </p:txBody>
      </p:sp>
    </p:spTree>
    <p:extLst>
      <p:ext uri="{BB962C8B-B14F-4D97-AF65-F5344CB8AC3E}">
        <p14:creationId xmlns:p14="http://schemas.microsoft.com/office/powerpoint/2010/main" val="3102616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group we have decided to try to import the learnings from industrial quality control into clinical trials, and have</a:t>
            </a:r>
            <a:r>
              <a:rPr lang="en-US" baseline="0" dirty="0" smtClean="0"/>
              <a:t> hired a software engineer from the automotive industry to build us a system for real-time monitoring of indicators of scientific quality in clinical trials.  The system is currently being implemented in a global program of four clinical trials, and the idea is it will act as an early warning system to identify and correct problems in scientific quality before it’s too late.</a:t>
            </a:r>
          </a:p>
          <a:p>
            <a:r>
              <a:rPr lang="en-US" baseline="0" dirty="0" smtClean="0"/>
              <a:t>The data visualization interface first presents you with a map of all your clinical sites.  Any site that is red is out of statistical control in one way or another, yellow is caution, and green is OK.  The key performance indicators are displayed at the bottom, with the same color coding on those variables.  You can click on any site to see what’s going on in site view, where all the variables are displayed but just for that site.  If you are concerned about a specific variable you can click and see a display of each subject at that site, to see exactly which subject is throwing the site out of control.  You can also see all the sites in the study compared against each other with respect to any variable, in what’s called a Pareto chart.  Depending on the nature of the problem you can implement a corrective intervention. </a:t>
            </a:r>
            <a:endParaRPr lang="en-US" dirty="0"/>
          </a:p>
        </p:txBody>
      </p:sp>
      <p:sp>
        <p:nvSpPr>
          <p:cNvPr id="4" name="Slide Number Placeholder 3"/>
          <p:cNvSpPr>
            <a:spLocks noGrp="1"/>
          </p:cNvSpPr>
          <p:nvPr>
            <p:ph type="sldNum" sz="quarter" idx="10"/>
          </p:nvPr>
        </p:nvSpPr>
        <p:spPr/>
        <p:txBody>
          <a:bodyPr/>
          <a:lstStyle/>
          <a:p>
            <a:pPr>
              <a:defRPr/>
            </a:pPr>
            <a:fld id="{D35CDE92-B715-4091-BEBB-BBC5BAEE9F22}" type="slidenum">
              <a:rPr lang="en-US" smtClean="0"/>
              <a:pPr>
                <a:defRPr/>
              </a:pPr>
              <a:t>16</a:t>
            </a:fld>
            <a:endParaRPr lang="en-US" dirty="0"/>
          </a:p>
        </p:txBody>
      </p:sp>
    </p:spTree>
    <p:extLst>
      <p:ext uri="{BB962C8B-B14F-4D97-AF65-F5344CB8AC3E}">
        <p14:creationId xmlns:p14="http://schemas.microsoft.com/office/powerpoint/2010/main" val="2105272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where does all that bring us? </a:t>
            </a:r>
          </a:p>
          <a:p>
            <a:r>
              <a:rPr lang="en-US" dirty="0" smtClean="0"/>
              <a:t>First,</a:t>
            </a:r>
            <a:r>
              <a:rPr lang="en-US" baseline="0" dirty="0" smtClean="0"/>
              <a:t> we have a definition of quality that is more relevant to our fundamental purpose, which is the identification and minimization of sources of error that compromise accuracy of measurement of treatment effect, which is the output of the clinical trial.</a:t>
            </a:r>
          </a:p>
          <a:p>
            <a:r>
              <a:rPr lang="en-US" baseline="0" dirty="0" smtClean="0"/>
              <a:t>Second, we have a recognition that this enterprise rests on developing evidence for what factors actually do compromise measurement accuracy, so we aren’t attempting to control the wrong things.</a:t>
            </a:r>
          </a:p>
          <a:p>
            <a:r>
              <a:rPr lang="en-US" baseline="0" dirty="0" smtClean="0"/>
              <a:t>Third, we have a new awareness that people have been working towards quality control in industry for a century.  I think the main reason we haven’t seen more incorporation of statistical process control methods in clinical research is that the light bulb hasn’t gone off yet that a clinical trial can be viewed as analogous to a manufacturing process, with the output of the system being a precise measure of treatment effect.  Once that has been realized, all the accomplishments in that world suddenly seem very relevant.</a:t>
            </a:r>
          </a:p>
          <a:p>
            <a:r>
              <a:rPr lang="en-US" baseline="0" dirty="0" smtClean="0"/>
              <a:t>Finally, we are just at the beginning of figuring out what factors most impact scientific quality and how to control them – a lot more work needs to be done.  Hopefully the subsequent talks at this meeting will offer some ways to control some of the more obvious factors that influence clinical </a:t>
            </a:r>
            <a:r>
              <a:rPr lang="en-US" baseline="0" smtClean="0"/>
              <a:t>trial quality.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35CDE92-B715-4091-BEBB-BBC5BAEE9F22}" type="slidenum">
              <a:rPr lang="en-US" smtClean="0"/>
              <a:pPr>
                <a:defRPr/>
              </a:pPr>
              <a:t>17</a:t>
            </a:fld>
            <a:endParaRPr lang="en-US" dirty="0"/>
          </a:p>
        </p:txBody>
      </p:sp>
    </p:spTree>
    <p:extLst>
      <p:ext uri="{BB962C8B-B14F-4D97-AF65-F5344CB8AC3E}">
        <p14:creationId xmlns:p14="http://schemas.microsoft.com/office/powerpoint/2010/main" val="3641355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first proposition to you </a:t>
            </a:r>
            <a:r>
              <a:rPr lang="en-US" baseline="0" dirty="0" smtClean="0"/>
              <a:t>is </a:t>
            </a:r>
            <a:r>
              <a:rPr lang="en-US" baseline="0" dirty="0" smtClean="0"/>
              <a:t>that quality, which should in principle have something to do with whether a clinical trial can produce what it is intended to produce, has become fractionated into two different components.   CLICK</a:t>
            </a:r>
          </a:p>
          <a:p>
            <a:r>
              <a:rPr lang="en-US" baseline="0" dirty="0" smtClean="0"/>
              <a:t>The first component is REGULATORY QUALITY, which basically means “are you following the rules.”</a:t>
            </a:r>
          </a:p>
          <a:p>
            <a:r>
              <a:rPr lang="en-US" baseline="0" dirty="0" smtClean="0"/>
              <a:t>By rules I’m referring to GCP, ICH, and all the other sets of standards one has to follow to stay out of trouble.  CLICK</a:t>
            </a:r>
          </a:p>
          <a:p>
            <a:r>
              <a:rPr lang="en-US" baseline="0" dirty="0" smtClean="0"/>
              <a:t>The second component is SCIENTIFIC QUALITY, which basically means “is the trial set up in a way that it can achieve its scientific goals.”</a:t>
            </a:r>
          </a:p>
          <a:p>
            <a:r>
              <a:rPr lang="en-US" baseline="0" dirty="0" smtClean="0"/>
              <a:t>The irony here is that one would think that the rules of regulatory quality would be designed to achieve scientific quality, and maybe they would be the same, but they aren’t.  More on that in a minute.  CLICK</a:t>
            </a:r>
          </a:p>
          <a:p>
            <a:r>
              <a:rPr lang="en-US" baseline="0" dirty="0" smtClean="0"/>
              <a:t>During this morning’s presentation I will try to bring in insights from fundamental principles of experimentation, a few definitions, some output from the emerging science of clinical study conduct that a number of us have been laboring in, and manufacturing quality control, to point the way to a concept of scientific clinical trial quality.</a:t>
            </a:r>
          </a:p>
        </p:txBody>
      </p:sp>
      <p:sp>
        <p:nvSpPr>
          <p:cNvPr id="4" name="Slide Number Placeholder 3"/>
          <p:cNvSpPr>
            <a:spLocks noGrp="1"/>
          </p:cNvSpPr>
          <p:nvPr>
            <p:ph type="sldNum" sz="quarter" idx="10"/>
          </p:nvPr>
        </p:nvSpPr>
        <p:spPr/>
        <p:txBody>
          <a:bodyPr/>
          <a:lstStyle/>
          <a:p>
            <a:pPr>
              <a:defRPr/>
            </a:pPr>
            <a:fld id="{D35CDE92-B715-4091-BEBB-BBC5BAEE9F22}" type="slidenum">
              <a:rPr lang="en-US" smtClean="0"/>
              <a:pPr>
                <a:defRPr/>
              </a:pPr>
              <a:t>2</a:t>
            </a:fld>
            <a:endParaRPr lang="en-US" dirty="0"/>
          </a:p>
        </p:txBody>
      </p:sp>
    </p:spTree>
    <p:extLst>
      <p:ext uri="{BB962C8B-B14F-4D97-AF65-F5344CB8AC3E}">
        <p14:creationId xmlns:p14="http://schemas.microsoft.com/office/powerpoint/2010/main" val="369352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dive into a real-life example of</a:t>
            </a:r>
            <a:r>
              <a:rPr lang="en-US" baseline="0" dirty="0" smtClean="0"/>
              <a:t> a recent so-called “quality audit.”</a:t>
            </a:r>
          </a:p>
          <a:p>
            <a:r>
              <a:rPr lang="en-US" baseline="0" dirty="0" smtClean="0"/>
              <a:t>We audit a lot of vendors now, and we ourselves are frequently audited, so I have access to these types of documents these days.  I won’t say who did the audit or who was audited.</a:t>
            </a:r>
          </a:p>
          <a:p>
            <a:r>
              <a:rPr lang="en-US" baseline="0" dirty="0" smtClean="0"/>
              <a:t>On this slide I have listed all the audit findings marked “critical” by the auditor.</a:t>
            </a:r>
          </a:p>
          <a:p>
            <a:r>
              <a:rPr lang="en-US" baseline="0" dirty="0" smtClean="0"/>
              <a:t>The first </a:t>
            </a:r>
            <a:r>
              <a:rPr lang="en-US" baseline="0" dirty="0" smtClean="0"/>
              <a:t>critical finding was </a:t>
            </a:r>
            <a:r>
              <a:rPr lang="en-US" baseline="0" dirty="0" smtClean="0"/>
              <a:t>the facility had an inadequate security system in place.  We would all agree that’s a problem.  However, let’s ask ourselves a question: how closely related is the facility’s security system to the ability of the study to accurately measure the effect of treatment?  I think we would all agree that at best the relationship is very weak.</a:t>
            </a:r>
          </a:p>
          <a:p>
            <a:r>
              <a:rPr lang="en-US" baseline="0" dirty="0" smtClean="0"/>
              <a:t>The second “critical finding” is that the organization’s SOPs were 2 days out of date.  Again, we would all agree that SOPs are important and should have been renewed before they expired, which basically means getting a bunch of signatures.  Again, how closely related is that to the ability of the trial to measure the effect of treatment?  Not very close.</a:t>
            </a:r>
          </a:p>
          <a:p>
            <a:r>
              <a:rPr lang="en-US" baseline="0" dirty="0" smtClean="0"/>
              <a:t>Going through the rest of the list one gets the distinct impression that this auditor – who I assure you represents an army of similar auditors out there mobilized on a mass scale, are checking important things, but not things that have a very close relationship to the ability of a study to measure the effect of treatment.</a:t>
            </a:r>
            <a:endParaRPr lang="en-US" dirty="0"/>
          </a:p>
        </p:txBody>
      </p:sp>
      <p:sp>
        <p:nvSpPr>
          <p:cNvPr id="4" name="Slide Number Placeholder 3"/>
          <p:cNvSpPr>
            <a:spLocks noGrp="1"/>
          </p:cNvSpPr>
          <p:nvPr>
            <p:ph type="sldNum" sz="quarter" idx="10"/>
          </p:nvPr>
        </p:nvSpPr>
        <p:spPr/>
        <p:txBody>
          <a:bodyPr/>
          <a:lstStyle/>
          <a:p>
            <a:pPr>
              <a:defRPr/>
            </a:pPr>
            <a:fld id="{D35CDE92-B715-4091-BEBB-BBC5BAEE9F22}" type="slidenum">
              <a:rPr lang="en-US" smtClean="0"/>
              <a:pPr>
                <a:defRPr/>
              </a:pPr>
              <a:t>3</a:t>
            </a:fld>
            <a:endParaRPr lang="en-US" dirty="0"/>
          </a:p>
        </p:txBody>
      </p:sp>
    </p:spTree>
    <p:extLst>
      <p:ext uri="{BB962C8B-B14F-4D97-AF65-F5344CB8AC3E}">
        <p14:creationId xmlns:p14="http://schemas.microsoft.com/office/powerpoint/2010/main" val="2299452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state of affairs compels to mind the parable of the drunk looking for his keys under the street lamp, rather than where he dropped it, because the</a:t>
            </a:r>
            <a:r>
              <a:rPr lang="en-US" baseline="0" dirty="0" smtClean="0"/>
              <a:t> light is better.  (READ CARTOON)  It may interest you that the first popular rendition of this story is in this Mutt and Jeff cartoon from 1942, although you can find earlier versions also.</a:t>
            </a:r>
          </a:p>
          <a:p>
            <a:r>
              <a:rPr lang="en-US" baseline="0" dirty="0" smtClean="0"/>
              <a:t>Clinical trial quality, the way we do it now, is basically a regulatory exercise that checks what is easy to check, although it doesn’t have much to do with whether a trial can accomplish its intended purpose.</a:t>
            </a:r>
            <a:endParaRPr lang="en-US" dirty="0"/>
          </a:p>
        </p:txBody>
      </p:sp>
      <p:sp>
        <p:nvSpPr>
          <p:cNvPr id="4" name="Slide Number Placeholder 3"/>
          <p:cNvSpPr>
            <a:spLocks noGrp="1"/>
          </p:cNvSpPr>
          <p:nvPr>
            <p:ph type="sldNum" sz="quarter" idx="10"/>
          </p:nvPr>
        </p:nvSpPr>
        <p:spPr/>
        <p:txBody>
          <a:bodyPr/>
          <a:lstStyle/>
          <a:p>
            <a:pPr>
              <a:defRPr/>
            </a:pPr>
            <a:fld id="{D35CDE92-B715-4091-BEBB-BBC5BAEE9F22}" type="slidenum">
              <a:rPr lang="en-US" smtClean="0"/>
              <a:pPr>
                <a:defRPr/>
              </a:pPr>
              <a:t>4</a:t>
            </a:fld>
            <a:endParaRPr lang="en-US" dirty="0"/>
          </a:p>
        </p:txBody>
      </p:sp>
    </p:spTree>
    <p:extLst>
      <p:ext uri="{BB962C8B-B14F-4D97-AF65-F5344CB8AC3E}">
        <p14:creationId xmlns:p14="http://schemas.microsoft.com/office/powerpoint/2010/main" val="362519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have noticed that I have</a:t>
            </a:r>
            <a:r>
              <a:rPr lang="en-US" baseline="0" dirty="0" smtClean="0"/>
              <a:t> been dancing around definitions of quality without attempting to precisely define it, so now may be a good time to attempt to introduce a definition.</a:t>
            </a:r>
            <a:endParaRPr lang="en-US" dirty="0"/>
          </a:p>
        </p:txBody>
      </p:sp>
      <p:sp>
        <p:nvSpPr>
          <p:cNvPr id="4" name="Slide Number Placeholder 3"/>
          <p:cNvSpPr>
            <a:spLocks noGrp="1"/>
          </p:cNvSpPr>
          <p:nvPr>
            <p:ph type="sldNum" sz="quarter" idx="10"/>
          </p:nvPr>
        </p:nvSpPr>
        <p:spPr/>
        <p:txBody>
          <a:bodyPr/>
          <a:lstStyle/>
          <a:p>
            <a:pPr>
              <a:defRPr/>
            </a:pPr>
            <a:fld id="{D35CDE92-B715-4091-BEBB-BBC5BAEE9F22}" type="slidenum">
              <a:rPr lang="en-US" smtClean="0"/>
              <a:pPr>
                <a:defRPr/>
              </a:pPr>
              <a:t>5</a:t>
            </a:fld>
            <a:endParaRPr lang="en-US" dirty="0"/>
          </a:p>
        </p:txBody>
      </p:sp>
    </p:spTree>
    <p:extLst>
      <p:ext uri="{BB962C8B-B14F-4D97-AF65-F5344CB8AC3E}">
        <p14:creationId xmlns:p14="http://schemas.microsoft.com/office/powerpoint/2010/main" val="2857896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better definitions I have come across is from this</a:t>
            </a:r>
            <a:r>
              <a:rPr lang="en-US" baseline="0" dirty="0" smtClean="0"/>
              <a:t> presentation by Leslie Ball, former director of the Office of Scientific Investigation at FDA, to the CTTI, in 2010.  I highly recommend reviewing her whole presentation, which is available on the web.</a:t>
            </a:r>
            <a:endParaRPr lang="en-US" dirty="0"/>
          </a:p>
        </p:txBody>
      </p:sp>
      <p:sp>
        <p:nvSpPr>
          <p:cNvPr id="4" name="Slide Number Placeholder 3"/>
          <p:cNvSpPr>
            <a:spLocks noGrp="1"/>
          </p:cNvSpPr>
          <p:nvPr>
            <p:ph type="sldNum" sz="quarter" idx="10"/>
          </p:nvPr>
        </p:nvSpPr>
        <p:spPr/>
        <p:txBody>
          <a:bodyPr/>
          <a:lstStyle/>
          <a:p>
            <a:pPr>
              <a:defRPr/>
            </a:pPr>
            <a:fld id="{D35CDE92-B715-4091-BEBB-BBC5BAEE9F22}" type="slidenum">
              <a:rPr lang="en-US" smtClean="0"/>
              <a:pPr>
                <a:defRPr/>
              </a:pPr>
              <a:t>6</a:t>
            </a:fld>
            <a:endParaRPr lang="en-US" dirty="0"/>
          </a:p>
        </p:txBody>
      </p:sp>
    </p:spTree>
    <p:extLst>
      <p:ext uri="{BB962C8B-B14F-4D97-AF65-F5344CB8AC3E}">
        <p14:creationId xmlns:p14="http://schemas.microsoft.com/office/powerpoint/2010/main" val="2239476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 defined quality as “the ability [of a clinical trial] to effectively and efficiently answer the intended question about the benefits and risks of a medical product” and of course we have the required</a:t>
            </a:r>
            <a:r>
              <a:rPr lang="en-US" baseline="0" dirty="0" smtClean="0"/>
              <a:t> proviso about protecting human subjects.  So it’s about answering the scientific question.  It’s interesting to note that she includes efficiency in her definition, and I strongly agree with that, but won’t speak to it further this morning.</a:t>
            </a:r>
            <a:endParaRPr lang="en-US" dirty="0"/>
          </a:p>
        </p:txBody>
      </p:sp>
      <p:sp>
        <p:nvSpPr>
          <p:cNvPr id="4" name="Slide Number Placeholder 3"/>
          <p:cNvSpPr>
            <a:spLocks noGrp="1"/>
          </p:cNvSpPr>
          <p:nvPr>
            <p:ph type="sldNum" sz="quarter" idx="10"/>
          </p:nvPr>
        </p:nvSpPr>
        <p:spPr/>
        <p:txBody>
          <a:bodyPr/>
          <a:lstStyle/>
          <a:p>
            <a:pPr>
              <a:defRPr/>
            </a:pPr>
            <a:fld id="{D35CDE92-B715-4091-BEBB-BBC5BAEE9F22}" type="slidenum">
              <a:rPr lang="en-US" smtClean="0"/>
              <a:pPr>
                <a:defRPr/>
              </a:pPr>
              <a:t>7</a:t>
            </a:fld>
            <a:endParaRPr lang="en-US" dirty="0"/>
          </a:p>
        </p:txBody>
      </p:sp>
    </p:spTree>
    <p:extLst>
      <p:ext uri="{BB962C8B-B14F-4D97-AF65-F5344CB8AC3E}">
        <p14:creationId xmlns:p14="http://schemas.microsoft.com/office/powerpoint/2010/main" val="337584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quality is the ability</a:t>
            </a:r>
            <a:r>
              <a:rPr lang="en-US" baseline="0" dirty="0" smtClean="0"/>
              <a:t> of a trial to answer its intended question, what is its intended question?</a:t>
            </a:r>
          </a:p>
          <a:p>
            <a:r>
              <a:rPr lang="en-US" baseline="0" dirty="0" smtClean="0"/>
              <a:t>Certainly clinical trials can be designed to answer lots of different questions.  CLICK</a:t>
            </a:r>
          </a:p>
          <a:p>
            <a:r>
              <a:rPr lang="en-US" baseline="0" dirty="0" smtClean="0"/>
              <a:t>For our intent today I will simplify things and indicate that the main question trials are intended to answer is what is the magnitude of effect of treatment compared to placebo – if the effect is significant enough, we say the treatment works and it gets approved and used.  CLICK</a:t>
            </a:r>
          </a:p>
          <a:p>
            <a:r>
              <a:rPr lang="en-US" baseline="0" dirty="0" smtClean="0"/>
              <a:t>What that means is that the fundamental purpose of a clinical trial is to generate an output in the form of a measurement of treatment effect.  CLICK.  A trial can therefore be viewed as a measurement system, like a pH meter or a spectrophotometer.  CLICK</a:t>
            </a:r>
          </a:p>
          <a:p>
            <a:r>
              <a:rPr lang="en-US" baseline="0" dirty="0" smtClean="0"/>
              <a:t>Quality, then, if we follow Leslie Ball’s definition, and recognize that the purpose of clinical trials is to measure treatment effects, can be defined as the minimization of sources of error that compromise the accuracy of measurement of treatment effect.</a:t>
            </a:r>
            <a:endParaRPr lang="en-US" dirty="0"/>
          </a:p>
        </p:txBody>
      </p:sp>
      <p:sp>
        <p:nvSpPr>
          <p:cNvPr id="4" name="Slide Number Placeholder 3"/>
          <p:cNvSpPr>
            <a:spLocks noGrp="1"/>
          </p:cNvSpPr>
          <p:nvPr>
            <p:ph type="sldNum" sz="quarter" idx="10"/>
          </p:nvPr>
        </p:nvSpPr>
        <p:spPr/>
        <p:txBody>
          <a:bodyPr/>
          <a:lstStyle/>
          <a:p>
            <a:pPr>
              <a:defRPr/>
            </a:pPr>
            <a:fld id="{D35CDE92-B715-4091-BEBB-BBC5BAEE9F22}" type="slidenum">
              <a:rPr lang="en-US" smtClean="0"/>
              <a:pPr>
                <a:defRPr/>
              </a:pPr>
              <a:t>8</a:t>
            </a:fld>
            <a:endParaRPr lang="en-US" dirty="0"/>
          </a:p>
        </p:txBody>
      </p:sp>
    </p:spTree>
    <p:extLst>
      <p:ext uri="{BB962C8B-B14F-4D97-AF65-F5344CB8AC3E}">
        <p14:creationId xmlns:p14="http://schemas.microsoft.com/office/powerpoint/2010/main" val="2902728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stop there with the concepts and give you an example that may already be familiar to you, of what</a:t>
            </a:r>
            <a:r>
              <a:rPr lang="en-US" baseline="0" dirty="0" smtClean="0"/>
              <a:t> kind of sources of measurement error creep into clinical trials, which I derived mostly from comments by Paul Desjardins, who many of you may know, and who was one of the developers of the </a:t>
            </a:r>
            <a:r>
              <a:rPr lang="en-US" baseline="0" dirty="0" err="1" smtClean="0"/>
              <a:t>bunionectomy</a:t>
            </a:r>
            <a:r>
              <a:rPr lang="en-US" baseline="0" dirty="0" smtClean="0"/>
              <a:t> model.  According to Paul, and I’ll take the blame for any details I get wrong, the first few clinical trials of analgesics for </a:t>
            </a:r>
            <a:r>
              <a:rPr lang="en-US" baseline="0" dirty="0" err="1" smtClean="0"/>
              <a:t>bunionectomy</a:t>
            </a:r>
            <a:r>
              <a:rPr lang="en-US" baseline="0" dirty="0" smtClean="0"/>
              <a:t> failed to show separation from placebo.  It was obvious that the medications relieved pain, so the problem must have been in how the studies were done.  They followed patients around the ward, and noticed that some patients got one type of surgery, and some got another.  Some had their feet elevated, and some had their legs hanging down, which is more painful.  Some had tight dressings, and some had loose dressings.  Some were assessed after they had rested all night, and some right after they got back from physical therapy.  In other words, there was way too much variability in factors that impacted the variable being measured, namely pain intensity, creating a blizzard of experimental noise.  Once all these factors were ruthlessly standardized, all of a sudden analgesic beat placebo.  The drugs didn’t suddenly get more effective – it was that the instrument being used to measure the effect of treatment, namely the entire clinical trial and all its component parts, was brought under control.  Poor quality was turned into good quality, with no change in the regulatory quality standards that by routine were in place all along.  Or to put it another way, regulatory quality was clearly necessary, but contributed nothing to scientific quality.</a:t>
            </a:r>
            <a:endParaRPr lang="en-US" dirty="0"/>
          </a:p>
        </p:txBody>
      </p:sp>
      <p:sp>
        <p:nvSpPr>
          <p:cNvPr id="4" name="Slide Number Placeholder 3"/>
          <p:cNvSpPr>
            <a:spLocks noGrp="1"/>
          </p:cNvSpPr>
          <p:nvPr>
            <p:ph type="sldNum" sz="quarter" idx="10"/>
          </p:nvPr>
        </p:nvSpPr>
        <p:spPr/>
        <p:txBody>
          <a:bodyPr/>
          <a:lstStyle/>
          <a:p>
            <a:pPr>
              <a:defRPr/>
            </a:pPr>
            <a:fld id="{D35CDE92-B715-4091-BEBB-BBC5BAEE9F22}" type="slidenum">
              <a:rPr lang="en-US" smtClean="0"/>
              <a:pPr>
                <a:defRPr/>
              </a:pPr>
              <a:t>9</a:t>
            </a:fld>
            <a:endParaRPr lang="en-US" dirty="0"/>
          </a:p>
        </p:txBody>
      </p:sp>
    </p:spTree>
    <p:extLst>
      <p:ext uri="{BB962C8B-B14F-4D97-AF65-F5344CB8AC3E}">
        <p14:creationId xmlns:p14="http://schemas.microsoft.com/office/powerpoint/2010/main" val="1902044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915941"/>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2702214-583D-4489-9369-2879A38DE149}" type="datetime1">
              <a:rPr lang="en-US" smtClean="0"/>
              <a:t>6/4/2015</a:t>
            </a:fld>
            <a:endParaRPr lang="en-US" dirty="0"/>
          </a:p>
        </p:txBody>
      </p:sp>
      <p:sp>
        <p:nvSpPr>
          <p:cNvPr id="5" name="Footer Placeholder 4"/>
          <p:cNvSpPr>
            <a:spLocks noGrp="1"/>
          </p:cNvSpPr>
          <p:nvPr>
            <p:ph type="ftr" sz="quarter" idx="11"/>
          </p:nvPr>
        </p:nvSpPr>
        <p:spPr/>
        <p:txBody>
          <a:bodyPr/>
          <a:lstStyle/>
          <a:p>
            <a:r>
              <a:rPr kumimoji="0" lang="en-US" smtClean="0"/>
              <a:t>Copyright September 2013 Analgesic Solutions. All rights reserved. </a:t>
            </a:r>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
        <p:nvSpPr>
          <p:cNvPr id="10" name="Rectangle 9"/>
          <p:cNvSpPr/>
          <p:nvPr/>
        </p:nvSpPr>
        <p:spPr bwMode="invGray">
          <a:xfrm flipV="1">
            <a:off x="0" y="5961659"/>
            <a:ext cx="9144000" cy="45719"/>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1" name="Line 9"/>
          <p:cNvSpPr>
            <a:spLocks noChangeShapeType="1"/>
          </p:cNvSpPr>
          <p:nvPr/>
        </p:nvSpPr>
        <p:spPr bwMode="auto">
          <a:xfrm>
            <a:off x="685800" y="1447800"/>
            <a:ext cx="7772400" cy="0"/>
          </a:xfrm>
          <a:prstGeom prst="line">
            <a:avLst/>
          </a:prstGeom>
          <a:noFill/>
          <a:ln w="76200">
            <a:solidFill>
              <a:schemeClr val="bg2">
                <a:lumMod val="60000"/>
                <a:lumOff val="40000"/>
              </a:schemeClr>
            </a:solidFill>
            <a:round/>
            <a:headEnd type="none" w="sm" len="sm"/>
            <a:tailEnd type="none" w="sm" len="sm"/>
          </a:ln>
          <a:effectLst/>
        </p:spPr>
        <p:txBody>
          <a:bodyPr wrap="none" anchor="ctr"/>
          <a:lstStyle/>
          <a:p>
            <a:pPr>
              <a:defRPr/>
            </a:pPr>
            <a:endParaRPr lang="en-US" dirty="0">
              <a:ea typeface="+mn-ea"/>
            </a:endParaRPr>
          </a:p>
        </p:txBody>
      </p:sp>
      <p:sp>
        <p:nvSpPr>
          <p:cNvPr id="13" name="Line 9"/>
          <p:cNvSpPr>
            <a:spLocks noChangeShapeType="1"/>
          </p:cNvSpPr>
          <p:nvPr userDrawn="1"/>
        </p:nvSpPr>
        <p:spPr bwMode="auto">
          <a:xfrm>
            <a:off x="685800" y="1447800"/>
            <a:ext cx="7772400" cy="0"/>
          </a:xfrm>
          <a:prstGeom prst="line">
            <a:avLst/>
          </a:prstGeom>
          <a:noFill/>
          <a:ln w="76200">
            <a:solidFill>
              <a:srgbClr val="8C8DAA"/>
            </a:solidFill>
            <a:round/>
            <a:headEnd type="none" w="sm" len="sm"/>
            <a:tailEnd type="none" w="sm" len="sm"/>
          </a:ln>
          <a:effectLst/>
        </p:spPr>
        <p:txBody>
          <a:bodyPr wrap="none" anchor="ctr"/>
          <a:lstStyle/>
          <a:p>
            <a:pPr>
              <a:defRPr/>
            </a:pPr>
            <a:endParaRPr lang="en-US" dirty="0">
              <a:ea typeface="+mn-ea"/>
            </a:endParaRPr>
          </a:p>
        </p:txBody>
      </p:sp>
    </p:spTree>
    <p:extLst>
      <p:ext uri="{BB962C8B-B14F-4D97-AF65-F5344CB8AC3E}">
        <p14:creationId xmlns:p14="http://schemas.microsoft.com/office/powerpoint/2010/main" val="3611301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kumimoji="0" lang="en-US" smtClean="0"/>
              <a:t>Copyright September 2013 Analgesic Solutions. All rights reserved. </a:t>
            </a:r>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042AED99-7FB4-404E-8A97-64753DCE42EC}" type="slidenum">
              <a:rPr kumimoji="0" lang="en-US" smtClean="0"/>
              <a:pPr/>
              <a:t>‹#›</a:t>
            </a:fld>
            <a:endParaRPr kumimoji="0" lang="en-US" dirty="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20455" r="22413"/>
          <a:stretch/>
        </p:blipFill>
        <p:spPr>
          <a:xfrm>
            <a:off x="0" y="1497076"/>
            <a:ext cx="2847878" cy="5437124"/>
          </a:xfrm>
          <a:prstGeom prst="rect">
            <a:avLst/>
          </a:prstGeom>
        </p:spPr>
      </p:pic>
      <p:pic>
        <p:nvPicPr>
          <p:cNvPr id="13" name="Picture 12" descr="AnalgesicSolutions_logo_CMY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419" y="381000"/>
            <a:ext cx="2161181" cy="667909"/>
          </a:xfrm>
          <a:prstGeom prst="rect">
            <a:avLst/>
          </a:prstGeom>
          <a:noFill/>
          <a:ln>
            <a:noFill/>
          </a:ln>
        </p:spPr>
      </p:pic>
      <p:sp>
        <p:nvSpPr>
          <p:cNvPr id="14" name="Title 1"/>
          <p:cNvSpPr>
            <a:spLocks noGrp="1"/>
          </p:cNvSpPr>
          <p:nvPr>
            <p:ph type="title"/>
          </p:nvPr>
        </p:nvSpPr>
        <p:spPr>
          <a:xfrm>
            <a:off x="2971800" y="152400"/>
            <a:ext cx="6101392" cy="1251062"/>
          </a:xfrm>
        </p:spPr>
        <p:txBody>
          <a:bodyPr>
            <a:normAutofit/>
          </a:bodyPr>
          <a:lstStyle>
            <a:lvl1pPr>
              <a:defRPr sz="3200"/>
            </a:lvl1pPr>
            <a:extLst/>
          </a:lstStyle>
          <a:p>
            <a:r>
              <a:rPr kumimoji="0" lang="en-US" smtClean="0"/>
              <a:t>Click to edit Master title style</a:t>
            </a:r>
            <a:endParaRPr kumimoji="0" lang="en-US" dirty="0"/>
          </a:p>
        </p:txBody>
      </p:sp>
      <p:sp>
        <p:nvSpPr>
          <p:cNvPr id="5" name="Text Placeholder 4"/>
          <p:cNvSpPr>
            <a:spLocks noGrp="1"/>
          </p:cNvSpPr>
          <p:nvPr>
            <p:ph type="body" sz="quarter" idx="13"/>
          </p:nvPr>
        </p:nvSpPr>
        <p:spPr>
          <a:xfrm>
            <a:off x="3431696" y="1728216"/>
            <a:ext cx="5181600" cy="4900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20455" r="22413"/>
          <a:stretch/>
        </p:blipFill>
        <p:spPr>
          <a:xfrm>
            <a:off x="0" y="1497076"/>
            <a:ext cx="2847878" cy="5437124"/>
          </a:xfrm>
          <a:prstGeom prst="rect">
            <a:avLst/>
          </a:prstGeom>
        </p:spPr>
      </p:pic>
      <p:pic>
        <p:nvPicPr>
          <p:cNvPr id="16" name="Picture 15" descr="AnalgesicSolutions_logo_CMYK"/>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3419" y="381000"/>
            <a:ext cx="2161181" cy="667909"/>
          </a:xfrm>
          <a:prstGeom prst="rect">
            <a:avLst/>
          </a:prstGeom>
          <a:noFill/>
          <a:ln>
            <a:noFill/>
          </a:ln>
        </p:spPr>
      </p:pic>
    </p:spTree>
    <p:extLst>
      <p:ext uri="{BB962C8B-B14F-4D97-AF65-F5344CB8AC3E}">
        <p14:creationId xmlns:p14="http://schemas.microsoft.com/office/powerpoint/2010/main" val="2973918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CC22D9-B4C4-4126-84A7-62CC731C59D7}" type="datetime1">
              <a:rPr lang="en-US" smtClean="0"/>
              <a:t>6/4/2015</a:t>
            </a:fld>
            <a:endParaRPr lang="en-US" dirty="0"/>
          </a:p>
        </p:txBody>
      </p:sp>
      <p:sp>
        <p:nvSpPr>
          <p:cNvPr id="5" name="Footer Placeholder 4"/>
          <p:cNvSpPr>
            <a:spLocks noGrp="1"/>
          </p:cNvSpPr>
          <p:nvPr>
            <p:ph type="ftr" sz="quarter" idx="11"/>
          </p:nvPr>
        </p:nvSpPr>
        <p:spPr/>
        <p:txBody>
          <a:bodyPr/>
          <a:lstStyle/>
          <a:p>
            <a:r>
              <a:rPr kumimoji="0" lang="en-US" smtClean="0"/>
              <a:t>Copyright September 2013 Analgesic Solutions. All rights reserved. </a:t>
            </a:r>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extLst>
      <p:ext uri="{BB962C8B-B14F-4D97-AF65-F5344CB8AC3E}">
        <p14:creationId xmlns:p14="http://schemas.microsoft.com/office/powerpoint/2010/main" val="1840043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644A55C-1839-45C3-87A1-02BB96709F9C}" type="datetime1">
              <a:rPr lang="en-US" smtClean="0"/>
              <a:t>6/4/2015</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r>
              <a:rPr lang="en-US" smtClean="0"/>
              <a:t>Copyright September 2013 Analgesic Solutions. All rights reserved. </a:t>
            </a:r>
            <a:endParaRPr lang="en-US" dirty="0"/>
          </a:p>
        </p:txBody>
      </p:sp>
      <p:sp>
        <p:nvSpPr>
          <p:cNvPr id="6" name="Slide Number Placeholder 5"/>
          <p:cNvSpPr>
            <a:spLocks noGrp="1"/>
          </p:cNvSpPr>
          <p:nvPr>
            <p:ph type="sldNum" sz="quarter" idx="12"/>
          </p:nvPr>
        </p:nvSpPr>
        <p:spPr/>
        <p:txBody>
          <a:bodyPr/>
          <a:lstStyle/>
          <a:p>
            <a:pPr>
              <a:defRPr/>
            </a:pPr>
            <a:endParaRPr lang="en-US" dirty="0" smtClean="0"/>
          </a:p>
          <a:p>
            <a:pPr>
              <a:defRPr/>
            </a:pPr>
            <a:fld id="{E94BC22F-4A96-4C4E-AE6E-7EF128EA3DAC}" type="slidenum">
              <a:rPr lang="en-US" smtClean="0"/>
              <a:pPr>
                <a:defRPr/>
              </a:pPr>
              <a:t>‹#›</a:t>
            </a:fld>
            <a:endParaRPr lang="en-US" dirty="0"/>
          </a:p>
        </p:txBody>
      </p:sp>
    </p:spTree>
    <p:extLst>
      <p:ext uri="{BB962C8B-B14F-4D97-AF65-F5344CB8AC3E}">
        <p14:creationId xmlns:p14="http://schemas.microsoft.com/office/powerpoint/2010/main" val="3966813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Tree>
    <p:extLst>
      <p:ext uri="{BB962C8B-B14F-4D97-AF65-F5344CB8AC3E}">
        <p14:creationId xmlns:p14="http://schemas.microsoft.com/office/powerpoint/2010/main" val="4036010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
        <p:nvSpPr>
          <p:cNvPr id="6" name="Text Placeholder 2"/>
          <p:cNvSpPr>
            <a:spLocks noGrp="1"/>
          </p:cNvSpPr>
          <p:nvPr>
            <p:ph idx="1"/>
          </p:nvPr>
        </p:nvSpPr>
        <p:spPr>
          <a:xfrm>
            <a:off x="914400" y="1752601"/>
            <a:ext cx="7315200" cy="45567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73912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
        <p:nvSpPr>
          <p:cNvPr id="6" name="Text Placeholder 2"/>
          <p:cNvSpPr>
            <a:spLocks noGrp="1"/>
          </p:cNvSpPr>
          <p:nvPr>
            <p:ph idx="1"/>
          </p:nvPr>
        </p:nvSpPr>
        <p:spPr>
          <a:xfrm>
            <a:off x="914400" y="1752601"/>
            <a:ext cx="7315200" cy="45567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207349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
        <p:nvSpPr>
          <p:cNvPr id="6" name="Text Placeholder 2"/>
          <p:cNvSpPr>
            <a:spLocks noGrp="1"/>
          </p:cNvSpPr>
          <p:nvPr>
            <p:ph idx="1"/>
          </p:nvPr>
        </p:nvSpPr>
        <p:spPr>
          <a:xfrm>
            <a:off x="914400" y="1752601"/>
            <a:ext cx="7315200" cy="45567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776885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
        <p:nvSpPr>
          <p:cNvPr id="6" name="Text Placeholder 2"/>
          <p:cNvSpPr>
            <a:spLocks noGrp="1"/>
          </p:cNvSpPr>
          <p:nvPr>
            <p:ph idx="1"/>
          </p:nvPr>
        </p:nvSpPr>
        <p:spPr>
          <a:xfrm>
            <a:off x="914400" y="1752601"/>
            <a:ext cx="7315200" cy="45567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44445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
        <p:nvSpPr>
          <p:cNvPr id="6" name="Text Placeholder 2"/>
          <p:cNvSpPr>
            <a:spLocks noGrp="1"/>
          </p:cNvSpPr>
          <p:nvPr>
            <p:ph idx="1"/>
          </p:nvPr>
        </p:nvSpPr>
        <p:spPr>
          <a:xfrm>
            <a:off x="914400" y="1752601"/>
            <a:ext cx="7315200" cy="45567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20224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Tree>
    <p:extLst>
      <p:ext uri="{BB962C8B-B14F-4D97-AF65-F5344CB8AC3E}">
        <p14:creationId xmlns:p14="http://schemas.microsoft.com/office/powerpoint/2010/main" val="1789742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543800" cy="1252728"/>
          </a:xfrm>
        </p:spPr>
        <p:txBody>
          <a:bodyPr>
            <a:noAutofit/>
          </a:bodyPr>
          <a:lstStyle>
            <a:lvl1pPr>
              <a:defRPr sz="3600"/>
            </a:lvl1pPr>
            <a:extLst/>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C0ACBD53-6266-4398-B67F-87C71125D61F}" type="datetime1">
              <a:rPr lang="en-US" smtClean="0"/>
              <a:t>6/4/2015</a:t>
            </a:fld>
            <a:endParaRPr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extLst>
      <p:ext uri="{BB962C8B-B14F-4D97-AF65-F5344CB8AC3E}">
        <p14:creationId xmlns:p14="http://schemas.microsoft.com/office/powerpoint/2010/main" val="86820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
        <p:nvSpPr>
          <p:cNvPr id="6" name="Text Placeholder 2"/>
          <p:cNvSpPr>
            <a:spLocks noGrp="1"/>
          </p:cNvSpPr>
          <p:nvPr>
            <p:ph idx="1"/>
          </p:nvPr>
        </p:nvSpPr>
        <p:spPr>
          <a:xfrm>
            <a:off x="914400" y="1752601"/>
            <a:ext cx="7315200" cy="45567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508904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
        <p:nvSpPr>
          <p:cNvPr id="6" name="Text Placeholder 2"/>
          <p:cNvSpPr>
            <a:spLocks noGrp="1"/>
          </p:cNvSpPr>
          <p:nvPr>
            <p:ph idx="1"/>
          </p:nvPr>
        </p:nvSpPr>
        <p:spPr>
          <a:xfrm>
            <a:off x="914400" y="1752601"/>
            <a:ext cx="7315200" cy="45567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725596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
        <p:nvSpPr>
          <p:cNvPr id="6" name="Text Placeholder 2"/>
          <p:cNvSpPr>
            <a:spLocks noGrp="1"/>
          </p:cNvSpPr>
          <p:nvPr>
            <p:ph idx="1"/>
          </p:nvPr>
        </p:nvSpPr>
        <p:spPr>
          <a:xfrm>
            <a:off x="914400" y="1752601"/>
            <a:ext cx="7315200" cy="45567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520209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Tree>
    <p:extLst>
      <p:ext uri="{BB962C8B-B14F-4D97-AF65-F5344CB8AC3E}">
        <p14:creationId xmlns:p14="http://schemas.microsoft.com/office/powerpoint/2010/main" val="1153196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Tree>
    <p:extLst>
      <p:ext uri="{BB962C8B-B14F-4D97-AF65-F5344CB8AC3E}">
        <p14:creationId xmlns:p14="http://schemas.microsoft.com/office/powerpoint/2010/main" val="4000011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Tree>
    <p:extLst>
      <p:ext uri="{BB962C8B-B14F-4D97-AF65-F5344CB8AC3E}">
        <p14:creationId xmlns:p14="http://schemas.microsoft.com/office/powerpoint/2010/main" val="2990011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Tree>
    <p:extLst>
      <p:ext uri="{BB962C8B-B14F-4D97-AF65-F5344CB8AC3E}">
        <p14:creationId xmlns:p14="http://schemas.microsoft.com/office/powerpoint/2010/main" val="148840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93424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solidFill>
                <a:prstClr val="white"/>
              </a:solidFill>
            </a:endParaRPr>
          </a:p>
          <a:p>
            <a:fld id="{71029FB1-3E22-4390-B966-0CAAE3E6440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2571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
        <p:nvSpPr>
          <p:cNvPr id="6" name="Text Placeholder 2"/>
          <p:cNvSpPr>
            <a:spLocks noGrp="1"/>
          </p:cNvSpPr>
          <p:nvPr>
            <p:ph idx="1"/>
          </p:nvPr>
        </p:nvSpPr>
        <p:spPr>
          <a:xfrm>
            <a:off x="914400" y="1752601"/>
            <a:ext cx="7315200" cy="45567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542518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F4CD13-2456-4048-869B-97FBA784BBBB}" type="datetime1">
              <a:rPr lang="en-US" smtClean="0"/>
              <a:t>6/4/2015</a:t>
            </a:fld>
            <a:endParaRPr lang="en-US" dirty="0"/>
          </a:p>
        </p:txBody>
      </p:sp>
      <p:sp>
        <p:nvSpPr>
          <p:cNvPr id="5" name="Footer Placeholder 4"/>
          <p:cNvSpPr>
            <a:spLocks noGrp="1"/>
          </p:cNvSpPr>
          <p:nvPr>
            <p:ph type="ftr" sz="quarter" idx="11"/>
          </p:nvPr>
        </p:nvSpPr>
        <p:spPr/>
        <p:txBody>
          <a:bodyPr/>
          <a:lstStyle/>
          <a:p>
            <a:r>
              <a:rPr kumimoji="0" lang="en-US" smtClean="0"/>
              <a:t>Copyright September 2013 Analgesic Solutions. All rights reserved. </a:t>
            </a:r>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pic>
        <p:nvPicPr>
          <p:cNvPr id="10" name="Picture 9" descr="sky.jpg"/>
          <p:cNvPicPr>
            <a:picLocks noChangeAspect="1"/>
          </p:cNvPicPr>
          <p:nvPr/>
        </p:nvPicPr>
        <p:blipFill>
          <a:blip r:embed="rId2"/>
          <a:stretch>
            <a:fillRect/>
          </a:stretch>
        </p:blipFill>
        <p:spPr>
          <a:xfrm>
            <a:off x="0" y="2514600"/>
            <a:ext cx="9144000" cy="4343400"/>
          </a:xfrm>
          <a:prstGeom prst="rect">
            <a:avLst/>
          </a:prstGeom>
        </p:spPr>
      </p:pic>
      <p:pic>
        <p:nvPicPr>
          <p:cNvPr id="11" name="Picture 10" descr="sky.jpg"/>
          <p:cNvPicPr>
            <a:picLocks noChangeAspect="1"/>
          </p:cNvPicPr>
          <p:nvPr userDrawn="1"/>
        </p:nvPicPr>
        <p:blipFill>
          <a:blip r:embed="rId2"/>
          <a:stretch>
            <a:fillRect/>
          </a:stretch>
        </p:blipFill>
        <p:spPr>
          <a:xfrm>
            <a:off x="0" y="1447800"/>
            <a:ext cx="9144000" cy="5410200"/>
          </a:xfrm>
          <a:prstGeom prst="rect">
            <a:avLst/>
          </a:prstGeom>
        </p:spPr>
      </p:pic>
    </p:spTree>
    <p:extLst>
      <p:ext uri="{BB962C8B-B14F-4D97-AF65-F5344CB8AC3E}">
        <p14:creationId xmlns:p14="http://schemas.microsoft.com/office/powerpoint/2010/main" val="3377108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
        <p:nvSpPr>
          <p:cNvPr id="6" name="Text Placeholder 2"/>
          <p:cNvSpPr>
            <a:spLocks noGrp="1"/>
          </p:cNvSpPr>
          <p:nvPr>
            <p:ph idx="1"/>
          </p:nvPr>
        </p:nvSpPr>
        <p:spPr>
          <a:xfrm>
            <a:off x="914400" y="1752601"/>
            <a:ext cx="7315200" cy="45567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972004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nd Content with Image">
    <p:spTree>
      <p:nvGrpSpPr>
        <p:cNvPr id="1" name=""/>
        <p:cNvGrpSpPr/>
        <p:nvPr/>
      </p:nvGrpSpPr>
      <p:grpSpPr>
        <a:xfrm>
          <a:off x="0" y="0"/>
          <a:ext cx="0" cy="0"/>
          <a:chOff x="0" y="0"/>
          <a:chExt cx="0" cy="0"/>
        </a:xfrm>
      </p:grpSpPr>
      <p:sp>
        <p:nvSpPr>
          <p:cNvPr id="5" name="Content Placeholder 2"/>
          <p:cNvSpPr>
            <a:spLocks noGrp="1"/>
          </p:cNvSpPr>
          <p:nvPr>
            <p:ph idx="10"/>
          </p:nvPr>
        </p:nvSpPr>
        <p:spPr>
          <a:xfrm>
            <a:off x="313694" y="1289382"/>
            <a:ext cx="4860818" cy="4525963"/>
          </a:xfrm>
          <a:prstGeom prst="rect">
            <a:avLst/>
          </a:prstGeom>
        </p:spPr>
        <p:txBody>
          <a:bodyPr/>
          <a:lstStyle>
            <a:lvl1pPr>
              <a:spcBef>
                <a:spcPts val="90"/>
              </a:spcBef>
              <a:spcAft>
                <a:spcPts val="30"/>
              </a:spcAft>
              <a:buSzPct val="100000"/>
              <a:buFontTx/>
              <a:buBlip>
                <a:blip r:embed="rId2"/>
              </a:buBlip>
              <a:defRPr sz="2000">
                <a:solidFill>
                  <a:srgbClr val="6E6E6E"/>
                </a:solidFill>
                <a:latin typeface="Proxima Sans" pitchFamily="2" charset="0"/>
              </a:defRPr>
            </a:lvl1pPr>
            <a:lvl2pPr>
              <a:spcBef>
                <a:spcPts val="90"/>
              </a:spcBef>
              <a:spcAft>
                <a:spcPts val="30"/>
              </a:spcAft>
              <a:defRPr sz="1800">
                <a:solidFill>
                  <a:srgbClr val="6E6E6E"/>
                </a:solidFill>
                <a:latin typeface="Proxima Sans" pitchFamily="2" charset="0"/>
              </a:defRPr>
            </a:lvl2pPr>
            <a:lvl3pPr>
              <a:spcBef>
                <a:spcPts val="90"/>
              </a:spcBef>
              <a:spcAft>
                <a:spcPts val="30"/>
              </a:spcAft>
              <a:defRPr sz="1600">
                <a:solidFill>
                  <a:srgbClr val="6E6E6E"/>
                </a:solidFill>
                <a:latin typeface="Proxima Sans" pitchFamily="2" charset="0"/>
              </a:defRPr>
            </a:lvl3pPr>
            <a:lvl4pPr>
              <a:spcBef>
                <a:spcPts val="90"/>
              </a:spcBef>
              <a:spcAft>
                <a:spcPts val="30"/>
              </a:spcAft>
              <a:defRPr sz="1400">
                <a:solidFill>
                  <a:srgbClr val="6E6E6E"/>
                </a:solidFill>
                <a:latin typeface="Proxima Sans" pitchFamily="2" charset="0"/>
              </a:defRPr>
            </a:lvl4pPr>
            <a:lvl5pPr>
              <a:spcBef>
                <a:spcPts val="90"/>
              </a:spcBef>
              <a:spcAft>
                <a:spcPts val="30"/>
              </a:spcAft>
              <a:defRPr sz="1200">
                <a:solidFill>
                  <a:srgbClr val="6E6E6E"/>
                </a:solidFill>
                <a:latin typeface="Proxima Sans"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a:xfrm>
            <a:off x="313694" y="190783"/>
            <a:ext cx="8401328" cy="791340"/>
          </a:xfrm>
          <a:prstGeom prst="rect">
            <a:avLst/>
          </a:prstGeom>
        </p:spPr>
        <p:txBody>
          <a:bodyPr>
            <a:normAutofit/>
          </a:bodyPr>
          <a:lstStyle>
            <a:lvl1pPr algn="l">
              <a:defRPr sz="2800">
                <a:solidFill>
                  <a:srgbClr val="0093D0"/>
                </a:solidFill>
                <a:latin typeface="Proxima Sans" pitchFamily="2" charset="0"/>
              </a:defRPr>
            </a:lvl1pPr>
          </a:lstStyle>
          <a:p>
            <a:r>
              <a:rPr lang="en-US" dirty="0" smtClean="0"/>
              <a:t>click to edit master title style</a:t>
            </a:r>
            <a:endParaRPr lang="en-US" dirty="0"/>
          </a:p>
        </p:txBody>
      </p:sp>
      <p:sp>
        <p:nvSpPr>
          <p:cNvPr id="8" name="Slide Number Placeholder 5"/>
          <p:cNvSpPr>
            <a:spLocks noGrp="1"/>
          </p:cNvSpPr>
          <p:nvPr>
            <p:ph type="sldNum" sz="quarter" idx="4"/>
          </p:nvPr>
        </p:nvSpPr>
        <p:spPr>
          <a:xfrm>
            <a:off x="6947840" y="92075"/>
            <a:ext cx="2133600" cy="365125"/>
          </a:xfrm>
          <a:prstGeom prst="rect">
            <a:avLst/>
          </a:prstGeom>
        </p:spPr>
        <p:txBody>
          <a:bodyPr vert="horz" lIns="91440" tIns="45720" rIns="91440" bIns="45720" rtlCol="0" anchor="ctr"/>
          <a:lstStyle>
            <a:lvl1pPr algn="r">
              <a:defRPr sz="1400">
                <a:solidFill>
                  <a:srgbClr val="FF7B00"/>
                </a:solidFill>
                <a:latin typeface="Proxima Sans" charset="0"/>
                <a:cs typeface="Proxima Sans" charset="0"/>
              </a:defRPr>
            </a:lvl1pPr>
          </a:lstStyle>
          <a:p>
            <a:fld id="{667BB063-DF03-F944-84BE-F2F7B5E71066}" type="slidenum">
              <a:rPr lang="en-US" smtClean="0"/>
              <a:pPr/>
              <a:t>‹#›</a:t>
            </a:fld>
            <a:endParaRPr lang="en-US" dirty="0"/>
          </a:p>
        </p:txBody>
      </p:sp>
    </p:spTree>
    <p:extLst>
      <p:ext uri="{BB962C8B-B14F-4D97-AF65-F5344CB8AC3E}">
        <p14:creationId xmlns:p14="http://schemas.microsoft.com/office/powerpoint/2010/main" val="387765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6" name="Line 16"/>
          <p:cNvSpPr>
            <a:spLocks noChangeShapeType="1"/>
          </p:cNvSpPr>
          <p:nvPr/>
        </p:nvSpPr>
        <p:spPr bwMode="auto">
          <a:xfrm>
            <a:off x="0" y="1474788"/>
            <a:ext cx="9144000" cy="0"/>
          </a:xfrm>
          <a:prstGeom prst="line">
            <a:avLst/>
          </a:prstGeom>
          <a:noFill/>
          <a:ln w="19050">
            <a:solidFill>
              <a:srgbClr val="7197C2"/>
            </a:solidFill>
            <a:round/>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7" name="Rectangle 19"/>
          <p:cNvSpPr>
            <a:spLocks noChangeArrowheads="1"/>
          </p:cNvSpPr>
          <p:nvPr/>
        </p:nvSpPr>
        <p:spPr bwMode="auto">
          <a:xfrm>
            <a:off x="0" y="6405563"/>
            <a:ext cx="9144000" cy="304800"/>
          </a:xfrm>
          <a:prstGeom prst="rect">
            <a:avLst/>
          </a:prstGeom>
          <a:solidFill>
            <a:srgbClr val="E3EAF3"/>
          </a:solidFill>
          <a:ln w="9525">
            <a:noFill/>
            <a:miter lim="800000"/>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8" name="Rectangle 7"/>
          <p:cNvSpPr/>
          <p:nvPr/>
        </p:nvSpPr>
        <p:spPr>
          <a:xfrm>
            <a:off x="539750" y="6405563"/>
            <a:ext cx="306388" cy="306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latin typeface="Arial"/>
            </a:endParaRPr>
          </a:p>
        </p:txBody>
      </p:sp>
      <p:sp>
        <p:nvSpPr>
          <p:cNvPr id="9" name="Text Box 22"/>
          <p:cNvSpPr txBox="1">
            <a:spLocks noChangeArrowheads="1"/>
          </p:cNvSpPr>
          <p:nvPr/>
        </p:nvSpPr>
        <p:spPr bwMode="auto">
          <a:xfrm>
            <a:off x="842963" y="6405563"/>
            <a:ext cx="7256462" cy="296862"/>
          </a:xfrm>
          <a:prstGeom prst="rect">
            <a:avLst/>
          </a:prstGeom>
          <a:noFill/>
          <a:ln w="9525">
            <a:noFill/>
            <a:miter lim="800000"/>
            <a:headEnd/>
            <a:tailEnd/>
          </a:ln>
          <a:effectLst/>
        </p:spPr>
        <p:txBody>
          <a:bodyPr lIns="0" tIns="0" rIns="0" bIns="0" anchor="ctr"/>
          <a:lstStyle/>
          <a:p>
            <a:pPr algn="ctr" eaLnBrk="0" hangingPunct="0">
              <a:defRPr/>
            </a:pPr>
            <a:r>
              <a:rPr lang="en-US" sz="900" dirty="0">
                <a:solidFill>
                  <a:srgbClr val="5983B2"/>
                </a:solidFill>
                <a:latin typeface="Arial" charset="0"/>
                <a:ea typeface="Geneva" pitchFamily="-109" charset="-128"/>
                <a:cs typeface="+mn-cs"/>
              </a:rPr>
              <a:t>N  o  r  t  h    A  m  e  r  i  c  a   •   E  u  r  o  p  e   •   A  s  i  a  /  P  a  c  i  f  i  c   •   L  a  t  i  n    A  m  e  r  i  c  a   </a:t>
            </a:r>
            <a:r>
              <a:rPr lang="en-US" sz="900" dirty="0">
                <a:solidFill>
                  <a:srgbClr val="5983B2"/>
                </a:solidFill>
                <a:latin typeface="Arial" charset="0"/>
                <a:ea typeface="Geneva" pitchFamily="-109" charset="-128"/>
                <a:cs typeface="Arial" charset="0"/>
              </a:rPr>
              <a:t>•   A  f  r  i  c  a</a:t>
            </a:r>
          </a:p>
        </p:txBody>
      </p:sp>
      <p:sp>
        <p:nvSpPr>
          <p:cNvPr id="10" name="AutoShape 15"/>
          <p:cNvSpPr>
            <a:spLocks noChangeAspect="1" noChangeArrowheads="1"/>
          </p:cNvSpPr>
          <p:nvPr/>
        </p:nvSpPr>
        <p:spPr bwMode="auto">
          <a:xfrm flipV="1">
            <a:off x="8107363" y="6494463"/>
            <a:ext cx="503237" cy="141287"/>
          </a:xfrm>
          <a:prstGeom prst="rtTriangle">
            <a:avLst/>
          </a:prstGeom>
          <a:solidFill>
            <a:srgbClr val="BD002C"/>
          </a:solidFill>
          <a:ln w="9525">
            <a:noFill/>
            <a:miter lim="800000"/>
            <a:headEnd/>
            <a:tailEnd/>
          </a:ln>
        </p:spPr>
        <p:txBody>
          <a:bodyPr rot="10800000" wrap="none" lIns="0" tIns="0" rIns="0" bIns="0" anchor="ctr"/>
          <a:lstStyle/>
          <a:p>
            <a:pPr eaLnBrk="0" hangingPunct="0">
              <a:defRPr/>
            </a:pPr>
            <a:endParaRPr lang="en-US" dirty="0">
              <a:latin typeface="Arial"/>
              <a:ea typeface="Geneva" pitchFamily="-111" charset="-128"/>
              <a:cs typeface="Geneva" pitchFamily="-111" charset="-128"/>
            </a:endParaRPr>
          </a:p>
        </p:txBody>
      </p:sp>
      <p:sp>
        <p:nvSpPr>
          <p:cNvPr id="11" name="Line 21"/>
          <p:cNvSpPr>
            <a:spLocks noChangeShapeType="1"/>
          </p:cNvSpPr>
          <p:nvPr/>
        </p:nvSpPr>
        <p:spPr bwMode="auto">
          <a:xfrm>
            <a:off x="844550" y="6405563"/>
            <a:ext cx="0" cy="304800"/>
          </a:xfrm>
          <a:prstGeom prst="line">
            <a:avLst/>
          </a:prstGeom>
          <a:noFill/>
          <a:ln w="6350">
            <a:solidFill>
              <a:srgbClr val="7197C2"/>
            </a:solidFill>
            <a:round/>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12" name="Line 20"/>
          <p:cNvSpPr>
            <a:spLocks noChangeShapeType="1"/>
          </p:cNvSpPr>
          <p:nvPr/>
        </p:nvSpPr>
        <p:spPr bwMode="auto">
          <a:xfrm>
            <a:off x="539750" y="6405563"/>
            <a:ext cx="0" cy="304800"/>
          </a:xfrm>
          <a:prstGeom prst="line">
            <a:avLst/>
          </a:prstGeom>
          <a:noFill/>
          <a:ln w="6350">
            <a:solidFill>
              <a:srgbClr val="7197C2"/>
            </a:solidFill>
            <a:round/>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13" name="Line 17"/>
          <p:cNvSpPr>
            <a:spLocks noChangeShapeType="1"/>
          </p:cNvSpPr>
          <p:nvPr/>
        </p:nvSpPr>
        <p:spPr bwMode="auto">
          <a:xfrm>
            <a:off x="0" y="6405563"/>
            <a:ext cx="9144000" cy="0"/>
          </a:xfrm>
          <a:prstGeom prst="line">
            <a:avLst/>
          </a:prstGeom>
          <a:noFill/>
          <a:ln w="19050">
            <a:solidFill>
              <a:srgbClr val="7197C2"/>
            </a:solidFill>
            <a:round/>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14" name="Line 18"/>
          <p:cNvSpPr>
            <a:spLocks noChangeShapeType="1"/>
          </p:cNvSpPr>
          <p:nvPr/>
        </p:nvSpPr>
        <p:spPr bwMode="auto">
          <a:xfrm>
            <a:off x="0" y="6710363"/>
            <a:ext cx="9144000" cy="0"/>
          </a:xfrm>
          <a:prstGeom prst="line">
            <a:avLst/>
          </a:prstGeom>
          <a:noFill/>
          <a:ln w="19050">
            <a:solidFill>
              <a:srgbClr val="7197C2"/>
            </a:solidFill>
            <a:round/>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15" name="Line 16"/>
          <p:cNvSpPr>
            <a:spLocks noChangeShapeType="1"/>
          </p:cNvSpPr>
          <p:nvPr/>
        </p:nvSpPr>
        <p:spPr bwMode="auto">
          <a:xfrm>
            <a:off x="0" y="1474788"/>
            <a:ext cx="9144000" cy="0"/>
          </a:xfrm>
          <a:prstGeom prst="line">
            <a:avLst/>
          </a:prstGeom>
          <a:noFill/>
          <a:ln w="19050">
            <a:solidFill>
              <a:srgbClr val="7197C2"/>
            </a:solidFill>
            <a:round/>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16" name="Rectangle 19"/>
          <p:cNvSpPr>
            <a:spLocks noChangeArrowheads="1"/>
          </p:cNvSpPr>
          <p:nvPr/>
        </p:nvSpPr>
        <p:spPr bwMode="auto">
          <a:xfrm>
            <a:off x="0" y="6405563"/>
            <a:ext cx="9144000" cy="304800"/>
          </a:xfrm>
          <a:prstGeom prst="rect">
            <a:avLst/>
          </a:prstGeom>
          <a:solidFill>
            <a:srgbClr val="E3EAF3"/>
          </a:solidFill>
          <a:ln w="9525">
            <a:noFill/>
            <a:miter lim="800000"/>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17" name="Rectangle 16"/>
          <p:cNvSpPr/>
          <p:nvPr/>
        </p:nvSpPr>
        <p:spPr>
          <a:xfrm>
            <a:off x="539750" y="6405563"/>
            <a:ext cx="306388" cy="306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900" b="0" dirty="0">
              <a:solidFill>
                <a:srgbClr val="626262"/>
              </a:solidFill>
              <a:latin typeface="Arial"/>
            </a:endParaRPr>
          </a:p>
        </p:txBody>
      </p:sp>
      <p:sp>
        <p:nvSpPr>
          <p:cNvPr id="18" name="Text Box 22"/>
          <p:cNvSpPr txBox="1">
            <a:spLocks noChangeArrowheads="1"/>
          </p:cNvSpPr>
          <p:nvPr/>
        </p:nvSpPr>
        <p:spPr bwMode="auto">
          <a:xfrm>
            <a:off x="842963" y="6405563"/>
            <a:ext cx="7256462" cy="296862"/>
          </a:xfrm>
          <a:prstGeom prst="rect">
            <a:avLst/>
          </a:prstGeom>
          <a:noFill/>
          <a:ln w="9525">
            <a:noFill/>
            <a:miter lim="800000"/>
            <a:headEnd/>
            <a:tailEnd/>
          </a:ln>
          <a:effectLst/>
        </p:spPr>
        <p:txBody>
          <a:bodyPr lIns="0" tIns="0" rIns="0" bIns="0" anchor="ctr"/>
          <a:lstStyle/>
          <a:p>
            <a:pPr algn="ctr" eaLnBrk="0" hangingPunct="0">
              <a:defRPr/>
            </a:pPr>
            <a:r>
              <a:rPr lang="en-US" sz="900" b="0" dirty="0">
                <a:solidFill>
                  <a:srgbClr val="7197C2"/>
                </a:solidFill>
                <a:latin typeface="Arial" charset="0"/>
                <a:ea typeface="Geneva" pitchFamily="-109" charset="-128"/>
                <a:cs typeface="+mn-cs"/>
              </a:rPr>
              <a:t>N  o  r  t  h    A  m  e  r  i  c  a   •   E  u  r  o  p  e   •   A  s  i  a  /  P  a  c  i  f  i  c   •   L  a  t  i  n    A  m  e  r  i  c  a   </a:t>
            </a:r>
            <a:r>
              <a:rPr lang="en-US" sz="900" b="0" dirty="0">
                <a:solidFill>
                  <a:srgbClr val="7197C2"/>
                </a:solidFill>
                <a:latin typeface="Arial" charset="0"/>
                <a:ea typeface="Geneva" pitchFamily="-109" charset="-128"/>
                <a:cs typeface="Arial" charset="0"/>
              </a:rPr>
              <a:t>•   A  f  r  i  c  a</a:t>
            </a:r>
          </a:p>
        </p:txBody>
      </p:sp>
      <p:sp>
        <p:nvSpPr>
          <p:cNvPr id="19" name="AutoShape 15"/>
          <p:cNvSpPr>
            <a:spLocks noChangeAspect="1" noChangeArrowheads="1"/>
          </p:cNvSpPr>
          <p:nvPr/>
        </p:nvSpPr>
        <p:spPr bwMode="auto">
          <a:xfrm flipV="1">
            <a:off x="8107363" y="6494463"/>
            <a:ext cx="503237" cy="141287"/>
          </a:xfrm>
          <a:prstGeom prst="rtTriangle">
            <a:avLst/>
          </a:prstGeom>
          <a:solidFill>
            <a:srgbClr val="BD002C"/>
          </a:solidFill>
          <a:ln w="9525">
            <a:noFill/>
            <a:miter lim="800000"/>
            <a:headEnd/>
            <a:tailEnd/>
          </a:ln>
        </p:spPr>
        <p:txBody>
          <a:bodyPr rot="10800000" wrap="none" lIns="0" tIns="0" rIns="0" bIns="0" anchor="ctr"/>
          <a:lstStyle/>
          <a:p>
            <a:pPr eaLnBrk="0" hangingPunct="0">
              <a:defRPr/>
            </a:pPr>
            <a:endParaRPr lang="en-US" dirty="0">
              <a:latin typeface="Arial"/>
              <a:ea typeface="Geneva" pitchFamily="-111" charset="-128"/>
              <a:cs typeface="Geneva" pitchFamily="-111" charset="-128"/>
            </a:endParaRPr>
          </a:p>
        </p:txBody>
      </p:sp>
      <p:sp>
        <p:nvSpPr>
          <p:cNvPr id="20" name="Line 21"/>
          <p:cNvSpPr>
            <a:spLocks noChangeShapeType="1"/>
          </p:cNvSpPr>
          <p:nvPr/>
        </p:nvSpPr>
        <p:spPr bwMode="auto">
          <a:xfrm>
            <a:off x="844550" y="6405563"/>
            <a:ext cx="0" cy="304800"/>
          </a:xfrm>
          <a:prstGeom prst="line">
            <a:avLst/>
          </a:prstGeom>
          <a:noFill/>
          <a:ln w="6350">
            <a:solidFill>
              <a:srgbClr val="7197C2"/>
            </a:solidFill>
            <a:round/>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21" name="Line 20"/>
          <p:cNvSpPr>
            <a:spLocks noChangeShapeType="1"/>
          </p:cNvSpPr>
          <p:nvPr/>
        </p:nvSpPr>
        <p:spPr bwMode="auto">
          <a:xfrm>
            <a:off x="539750" y="6405563"/>
            <a:ext cx="0" cy="304800"/>
          </a:xfrm>
          <a:prstGeom prst="line">
            <a:avLst/>
          </a:prstGeom>
          <a:noFill/>
          <a:ln w="6350">
            <a:solidFill>
              <a:srgbClr val="7197C2"/>
            </a:solidFill>
            <a:round/>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22" name="Line 17"/>
          <p:cNvSpPr>
            <a:spLocks noChangeShapeType="1"/>
          </p:cNvSpPr>
          <p:nvPr/>
        </p:nvSpPr>
        <p:spPr bwMode="auto">
          <a:xfrm>
            <a:off x="0" y="6405563"/>
            <a:ext cx="9144000" cy="0"/>
          </a:xfrm>
          <a:prstGeom prst="line">
            <a:avLst/>
          </a:prstGeom>
          <a:noFill/>
          <a:ln w="19050">
            <a:solidFill>
              <a:srgbClr val="7197C2"/>
            </a:solidFill>
            <a:round/>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23" name="Line 18"/>
          <p:cNvSpPr>
            <a:spLocks noChangeShapeType="1"/>
          </p:cNvSpPr>
          <p:nvPr/>
        </p:nvSpPr>
        <p:spPr bwMode="auto">
          <a:xfrm>
            <a:off x="0" y="6710363"/>
            <a:ext cx="9144000" cy="0"/>
          </a:xfrm>
          <a:prstGeom prst="line">
            <a:avLst/>
          </a:prstGeom>
          <a:noFill/>
          <a:ln w="19050">
            <a:solidFill>
              <a:srgbClr val="7197C2"/>
            </a:solidFill>
            <a:round/>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2" name="Title 1"/>
          <p:cNvSpPr>
            <a:spLocks noGrp="1"/>
          </p:cNvSpPr>
          <p:nvPr>
            <p:ph type="title"/>
          </p:nvPr>
        </p:nvSpPr>
        <p:spPr>
          <a:xfrm>
            <a:off x="540000" y="576000"/>
            <a:ext cx="6480000" cy="43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9750" y="1800000"/>
            <a:ext cx="8070850" cy="4310288"/>
          </a:xfrm>
        </p:spPr>
        <p:txBody>
          <a:bodyPr/>
          <a:lstStyle>
            <a:lvl1pPr>
              <a:defRPr baseline="0"/>
            </a:lvl1pPr>
          </a:lstStyle>
          <a:p>
            <a:pPr lvl="0"/>
            <a:r>
              <a:rPr lang="en-US" smtClean="0"/>
              <a:t>Click to edit Master text styles</a:t>
            </a:r>
          </a:p>
          <a:p>
            <a:pPr lvl="1"/>
            <a:r>
              <a:rPr lang="en-US" smtClean="0"/>
              <a:t>Second level</a:t>
            </a:r>
          </a:p>
          <a:p>
            <a:pPr lvl="2"/>
            <a:r>
              <a:rPr lang="en-US" smtClean="0"/>
              <a:t>Third level</a:t>
            </a:r>
          </a:p>
        </p:txBody>
      </p:sp>
      <p:sp>
        <p:nvSpPr>
          <p:cNvPr id="33" name="Subtitle 2"/>
          <p:cNvSpPr>
            <a:spLocks noGrp="1"/>
          </p:cNvSpPr>
          <p:nvPr>
            <p:ph type="subTitle" idx="10"/>
          </p:nvPr>
        </p:nvSpPr>
        <p:spPr>
          <a:xfrm>
            <a:off x="540000" y="1008000"/>
            <a:ext cx="6480000" cy="360000"/>
          </a:xfrm>
        </p:spPr>
        <p:txBody>
          <a:bodyPr/>
          <a:lstStyle>
            <a:lvl1pPr marL="0" indent="0" algn="l">
              <a:buNone/>
              <a:defRPr baseline="0">
                <a:solidFill>
                  <a:srgbClr val="6262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5" name="Content Placeholder 35"/>
          <p:cNvSpPr>
            <a:spLocks noGrp="1"/>
          </p:cNvSpPr>
          <p:nvPr>
            <p:ph sz="quarter" idx="12"/>
          </p:nvPr>
        </p:nvSpPr>
        <p:spPr>
          <a:xfrm>
            <a:off x="539750" y="6110288"/>
            <a:ext cx="8070850" cy="189712"/>
          </a:xfrm>
        </p:spPr>
        <p:txBody>
          <a:bodyPr anchor="b"/>
          <a:lstStyle>
            <a:lvl1pPr>
              <a:buNone/>
              <a:defRPr sz="900" baseline="0">
                <a:solidFill>
                  <a:srgbClr val="626262"/>
                </a:solidFill>
              </a:defRPr>
            </a:lvl1pPr>
          </a:lstStyle>
          <a:p>
            <a:pPr lvl="0"/>
            <a:r>
              <a:rPr lang="en-US" smtClean="0"/>
              <a:t>Click to edit Master text styles</a:t>
            </a:r>
          </a:p>
        </p:txBody>
      </p:sp>
      <p:sp>
        <p:nvSpPr>
          <p:cNvPr id="24" name="Slide Number Placeholder 5"/>
          <p:cNvSpPr>
            <a:spLocks noGrp="1"/>
          </p:cNvSpPr>
          <p:nvPr>
            <p:ph type="sldNum" sz="quarter" idx="13"/>
          </p:nvPr>
        </p:nvSpPr>
        <p:spPr>
          <a:xfrm>
            <a:off x="557213" y="6423025"/>
            <a:ext cx="269875" cy="269875"/>
          </a:xfrm>
          <a:prstGeom prst="rect">
            <a:avLst/>
          </a:prstGeom>
        </p:spPr>
        <p:txBody>
          <a:bodyPr vert="horz" wrap="square" lIns="0" tIns="0" rIns="0" bIns="0" numCol="1" anchor="ctr" anchorCtr="0" compatLnSpc="1">
            <a:prstTxWarp prst="textNoShape">
              <a:avLst/>
            </a:prstTxWarp>
          </a:bodyPr>
          <a:lstStyle>
            <a:lvl1pPr algn="ctr" eaLnBrk="0" hangingPunct="0">
              <a:defRPr sz="900" b="0">
                <a:solidFill>
                  <a:srgbClr val="9C9C9C"/>
                </a:solidFill>
                <a:latin typeface="Arial" charset="0"/>
                <a:ea typeface="Geneva" pitchFamily="-109" charset="-128"/>
                <a:cs typeface="Arial" charset="0"/>
              </a:defRPr>
            </a:lvl1pPr>
          </a:lstStyle>
          <a:p>
            <a:pPr>
              <a:defRPr/>
            </a:pPr>
            <a:fld id="{55064F1B-182C-411E-8BD6-1467EC7FE312}" type="slidenum">
              <a:rPr lang="en-US" smtClean="0"/>
              <a:pPr>
                <a:defRPr/>
              </a:pPr>
              <a:t>‹#›</a:t>
            </a:fld>
            <a:endParaRPr lang="en-US" dirty="0"/>
          </a:p>
        </p:txBody>
      </p:sp>
    </p:spTree>
    <p:extLst>
      <p:ext uri="{BB962C8B-B14F-4D97-AF65-F5344CB8AC3E}">
        <p14:creationId xmlns:p14="http://schemas.microsoft.com/office/powerpoint/2010/main" val="2109423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6" name="Line 16"/>
          <p:cNvSpPr>
            <a:spLocks noChangeShapeType="1"/>
          </p:cNvSpPr>
          <p:nvPr/>
        </p:nvSpPr>
        <p:spPr bwMode="auto">
          <a:xfrm>
            <a:off x="0" y="1474788"/>
            <a:ext cx="9144000" cy="0"/>
          </a:xfrm>
          <a:prstGeom prst="line">
            <a:avLst/>
          </a:prstGeom>
          <a:noFill/>
          <a:ln w="19050">
            <a:solidFill>
              <a:srgbClr val="7197C2"/>
            </a:solidFill>
            <a:round/>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7" name="Rectangle 19"/>
          <p:cNvSpPr>
            <a:spLocks noChangeArrowheads="1"/>
          </p:cNvSpPr>
          <p:nvPr/>
        </p:nvSpPr>
        <p:spPr bwMode="auto">
          <a:xfrm>
            <a:off x="0" y="6405563"/>
            <a:ext cx="9144000" cy="304800"/>
          </a:xfrm>
          <a:prstGeom prst="rect">
            <a:avLst/>
          </a:prstGeom>
          <a:solidFill>
            <a:srgbClr val="E3EAF3"/>
          </a:solidFill>
          <a:ln w="9525">
            <a:noFill/>
            <a:miter lim="800000"/>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8" name="Rectangle 7"/>
          <p:cNvSpPr/>
          <p:nvPr/>
        </p:nvSpPr>
        <p:spPr>
          <a:xfrm>
            <a:off x="539750" y="6405563"/>
            <a:ext cx="306388" cy="306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latin typeface="Arial"/>
            </a:endParaRPr>
          </a:p>
        </p:txBody>
      </p:sp>
      <p:sp>
        <p:nvSpPr>
          <p:cNvPr id="9" name="Text Box 22"/>
          <p:cNvSpPr txBox="1">
            <a:spLocks noChangeArrowheads="1"/>
          </p:cNvSpPr>
          <p:nvPr/>
        </p:nvSpPr>
        <p:spPr bwMode="auto">
          <a:xfrm>
            <a:off x="842963" y="6405563"/>
            <a:ext cx="7256462" cy="296862"/>
          </a:xfrm>
          <a:prstGeom prst="rect">
            <a:avLst/>
          </a:prstGeom>
          <a:noFill/>
          <a:ln w="9525">
            <a:noFill/>
            <a:miter lim="800000"/>
            <a:headEnd/>
            <a:tailEnd/>
          </a:ln>
          <a:effectLst/>
        </p:spPr>
        <p:txBody>
          <a:bodyPr lIns="0" tIns="0" rIns="0" bIns="0" anchor="ctr"/>
          <a:lstStyle/>
          <a:p>
            <a:pPr algn="ctr" eaLnBrk="0" hangingPunct="0">
              <a:defRPr/>
            </a:pPr>
            <a:r>
              <a:rPr lang="en-US" sz="900" dirty="0">
                <a:solidFill>
                  <a:srgbClr val="5983B2"/>
                </a:solidFill>
                <a:latin typeface="Arial" charset="0"/>
                <a:ea typeface="Geneva" pitchFamily="-109" charset="-128"/>
                <a:cs typeface="+mn-cs"/>
              </a:rPr>
              <a:t>N  o  r  t  h    A  m  e  r  i  c  a   •   E  u  r  o  p  e   •   A  s  i  a  /  P  a  c  i  f  i  c   •   L  a  t  i  n    A  m  e  r  i  c  a   </a:t>
            </a:r>
            <a:r>
              <a:rPr lang="en-US" sz="900" dirty="0">
                <a:solidFill>
                  <a:srgbClr val="5983B2"/>
                </a:solidFill>
                <a:latin typeface="Arial" charset="0"/>
                <a:ea typeface="Geneva" pitchFamily="-109" charset="-128"/>
                <a:cs typeface="Arial" charset="0"/>
              </a:rPr>
              <a:t>•   A  f  r  i  c  a</a:t>
            </a:r>
          </a:p>
        </p:txBody>
      </p:sp>
      <p:sp>
        <p:nvSpPr>
          <p:cNvPr id="10" name="AutoShape 15"/>
          <p:cNvSpPr>
            <a:spLocks noChangeAspect="1" noChangeArrowheads="1"/>
          </p:cNvSpPr>
          <p:nvPr/>
        </p:nvSpPr>
        <p:spPr bwMode="auto">
          <a:xfrm flipV="1">
            <a:off x="8107363" y="6494463"/>
            <a:ext cx="503237" cy="141287"/>
          </a:xfrm>
          <a:prstGeom prst="rtTriangle">
            <a:avLst/>
          </a:prstGeom>
          <a:solidFill>
            <a:srgbClr val="BD002C"/>
          </a:solidFill>
          <a:ln w="9525">
            <a:noFill/>
            <a:miter lim="800000"/>
            <a:headEnd/>
            <a:tailEnd/>
          </a:ln>
        </p:spPr>
        <p:txBody>
          <a:bodyPr rot="10800000" wrap="none" lIns="0" tIns="0" rIns="0" bIns="0" anchor="ctr"/>
          <a:lstStyle/>
          <a:p>
            <a:pPr eaLnBrk="0" hangingPunct="0">
              <a:defRPr/>
            </a:pPr>
            <a:endParaRPr lang="en-US" dirty="0">
              <a:latin typeface="Arial"/>
              <a:ea typeface="Geneva" pitchFamily="-111" charset="-128"/>
              <a:cs typeface="Geneva" pitchFamily="-111" charset="-128"/>
            </a:endParaRPr>
          </a:p>
        </p:txBody>
      </p:sp>
      <p:sp>
        <p:nvSpPr>
          <p:cNvPr id="11" name="Line 21"/>
          <p:cNvSpPr>
            <a:spLocks noChangeShapeType="1"/>
          </p:cNvSpPr>
          <p:nvPr/>
        </p:nvSpPr>
        <p:spPr bwMode="auto">
          <a:xfrm>
            <a:off x="844550" y="6405563"/>
            <a:ext cx="0" cy="304800"/>
          </a:xfrm>
          <a:prstGeom prst="line">
            <a:avLst/>
          </a:prstGeom>
          <a:noFill/>
          <a:ln w="6350">
            <a:solidFill>
              <a:srgbClr val="7197C2"/>
            </a:solidFill>
            <a:round/>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12" name="Line 20"/>
          <p:cNvSpPr>
            <a:spLocks noChangeShapeType="1"/>
          </p:cNvSpPr>
          <p:nvPr/>
        </p:nvSpPr>
        <p:spPr bwMode="auto">
          <a:xfrm>
            <a:off x="539750" y="6405563"/>
            <a:ext cx="0" cy="304800"/>
          </a:xfrm>
          <a:prstGeom prst="line">
            <a:avLst/>
          </a:prstGeom>
          <a:noFill/>
          <a:ln w="6350">
            <a:solidFill>
              <a:srgbClr val="7197C2"/>
            </a:solidFill>
            <a:round/>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13" name="Line 17"/>
          <p:cNvSpPr>
            <a:spLocks noChangeShapeType="1"/>
          </p:cNvSpPr>
          <p:nvPr/>
        </p:nvSpPr>
        <p:spPr bwMode="auto">
          <a:xfrm>
            <a:off x="0" y="6405563"/>
            <a:ext cx="9144000" cy="0"/>
          </a:xfrm>
          <a:prstGeom prst="line">
            <a:avLst/>
          </a:prstGeom>
          <a:noFill/>
          <a:ln w="19050">
            <a:solidFill>
              <a:srgbClr val="7197C2"/>
            </a:solidFill>
            <a:round/>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14" name="Line 18"/>
          <p:cNvSpPr>
            <a:spLocks noChangeShapeType="1"/>
          </p:cNvSpPr>
          <p:nvPr/>
        </p:nvSpPr>
        <p:spPr bwMode="auto">
          <a:xfrm>
            <a:off x="0" y="6710363"/>
            <a:ext cx="9144000" cy="0"/>
          </a:xfrm>
          <a:prstGeom prst="line">
            <a:avLst/>
          </a:prstGeom>
          <a:noFill/>
          <a:ln w="19050">
            <a:solidFill>
              <a:srgbClr val="7197C2"/>
            </a:solidFill>
            <a:round/>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15" name="Line 16"/>
          <p:cNvSpPr>
            <a:spLocks noChangeShapeType="1"/>
          </p:cNvSpPr>
          <p:nvPr/>
        </p:nvSpPr>
        <p:spPr bwMode="auto">
          <a:xfrm>
            <a:off x="0" y="1474788"/>
            <a:ext cx="9144000" cy="0"/>
          </a:xfrm>
          <a:prstGeom prst="line">
            <a:avLst/>
          </a:prstGeom>
          <a:noFill/>
          <a:ln w="19050">
            <a:solidFill>
              <a:srgbClr val="7197C2"/>
            </a:solidFill>
            <a:round/>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16" name="Rectangle 19"/>
          <p:cNvSpPr>
            <a:spLocks noChangeArrowheads="1"/>
          </p:cNvSpPr>
          <p:nvPr/>
        </p:nvSpPr>
        <p:spPr bwMode="auto">
          <a:xfrm>
            <a:off x="0" y="6405563"/>
            <a:ext cx="9144000" cy="304800"/>
          </a:xfrm>
          <a:prstGeom prst="rect">
            <a:avLst/>
          </a:prstGeom>
          <a:solidFill>
            <a:srgbClr val="E3EAF3"/>
          </a:solidFill>
          <a:ln w="9525">
            <a:noFill/>
            <a:miter lim="800000"/>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17" name="Rectangle 16"/>
          <p:cNvSpPr/>
          <p:nvPr/>
        </p:nvSpPr>
        <p:spPr>
          <a:xfrm>
            <a:off x="539750" y="6405563"/>
            <a:ext cx="306388" cy="306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900" b="0" dirty="0">
              <a:solidFill>
                <a:srgbClr val="626262"/>
              </a:solidFill>
              <a:latin typeface="Arial"/>
            </a:endParaRPr>
          </a:p>
        </p:txBody>
      </p:sp>
      <p:sp>
        <p:nvSpPr>
          <p:cNvPr id="18" name="Text Box 22"/>
          <p:cNvSpPr txBox="1">
            <a:spLocks noChangeArrowheads="1"/>
          </p:cNvSpPr>
          <p:nvPr/>
        </p:nvSpPr>
        <p:spPr bwMode="auto">
          <a:xfrm>
            <a:off x="842963" y="6405563"/>
            <a:ext cx="7256462" cy="296862"/>
          </a:xfrm>
          <a:prstGeom prst="rect">
            <a:avLst/>
          </a:prstGeom>
          <a:noFill/>
          <a:ln w="9525">
            <a:noFill/>
            <a:miter lim="800000"/>
            <a:headEnd/>
            <a:tailEnd/>
          </a:ln>
          <a:effectLst/>
        </p:spPr>
        <p:txBody>
          <a:bodyPr lIns="0" tIns="0" rIns="0" bIns="0" anchor="ctr"/>
          <a:lstStyle/>
          <a:p>
            <a:pPr algn="ctr" eaLnBrk="0" hangingPunct="0">
              <a:defRPr/>
            </a:pPr>
            <a:r>
              <a:rPr lang="en-US" sz="900" b="0" dirty="0">
                <a:solidFill>
                  <a:srgbClr val="7197C2"/>
                </a:solidFill>
                <a:latin typeface="Arial" charset="0"/>
                <a:ea typeface="Geneva" pitchFamily="-109" charset="-128"/>
                <a:cs typeface="+mn-cs"/>
              </a:rPr>
              <a:t>N  o  r  t  h    A  m  e  r  i  c  a   •   E  u  r  o  p  e   •   A  s  i  a  /  P  a  c  i  f  i  c   •   L  a  t  i  n    A  m  e  r  i  c  a   </a:t>
            </a:r>
            <a:r>
              <a:rPr lang="en-US" sz="900" b="0" dirty="0">
                <a:solidFill>
                  <a:srgbClr val="7197C2"/>
                </a:solidFill>
                <a:latin typeface="Arial" charset="0"/>
                <a:ea typeface="Geneva" pitchFamily="-109" charset="-128"/>
                <a:cs typeface="Arial" charset="0"/>
              </a:rPr>
              <a:t>•   A  f  r  i  c  a</a:t>
            </a:r>
          </a:p>
        </p:txBody>
      </p:sp>
      <p:sp>
        <p:nvSpPr>
          <p:cNvPr id="19" name="AutoShape 15"/>
          <p:cNvSpPr>
            <a:spLocks noChangeAspect="1" noChangeArrowheads="1"/>
          </p:cNvSpPr>
          <p:nvPr/>
        </p:nvSpPr>
        <p:spPr bwMode="auto">
          <a:xfrm flipV="1">
            <a:off x="8107363" y="6494463"/>
            <a:ext cx="503237" cy="141287"/>
          </a:xfrm>
          <a:prstGeom prst="rtTriangle">
            <a:avLst/>
          </a:prstGeom>
          <a:solidFill>
            <a:srgbClr val="BD002C"/>
          </a:solidFill>
          <a:ln w="9525">
            <a:noFill/>
            <a:miter lim="800000"/>
            <a:headEnd/>
            <a:tailEnd/>
          </a:ln>
        </p:spPr>
        <p:txBody>
          <a:bodyPr rot="10800000" wrap="none" lIns="0" tIns="0" rIns="0" bIns="0" anchor="ctr"/>
          <a:lstStyle/>
          <a:p>
            <a:pPr eaLnBrk="0" hangingPunct="0">
              <a:defRPr/>
            </a:pPr>
            <a:endParaRPr lang="en-US" dirty="0">
              <a:latin typeface="Arial"/>
              <a:ea typeface="Geneva" pitchFamily="-111" charset="-128"/>
              <a:cs typeface="Geneva" pitchFamily="-111" charset="-128"/>
            </a:endParaRPr>
          </a:p>
        </p:txBody>
      </p:sp>
      <p:sp>
        <p:nvSpPr>
          <p:cNvPr id="20" name="Line 21"/>
          <p:cNvSpPr>
            <a:spLocks noChangeShapeType="1"/>
          </p:cNvSpPr>
          <p:nvPr/>
        </p:nvSpPr>
        <p:spPr bwMode="auto">
          <a:xfrm>
            <a:off x="844550" y="6405563"/>
            <a:ext cx="0" cy="304800"/>
          </a:xfrm>
          <a:prstGeom prst="line">
            <a:avLst/>
          </a:prstGeom>
          <a:noFill/>
          <a:ln w="6350">
            <a:solidFill>
              <a:srgbClr val="7197C2"/>
            </a:solidFill>
            <a:round/>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21" name="Line 20"/>
          <p:cNvSpPr>
            <a:spLocks noChangeShapeType="1"/>
          </p:cNvSpPr>
          <p:nvPr/>
        </p:nvSpPr>
        <p:spPr bwMode="auto">
          <a:xfrm>
            <a:off x="539750" y="6405563"/>
            <a:ext cx="0" cy="304800"/>
          </a:xfrm>
          <a:prstGeom prst="line">
            <a:avLst/>
          </a:prstGeom>
          <a:noFill/>
          <a:ln w="6350">
            <a:solidFill>
              <a:srgbClr val="7197C2"/>
            </a:solidFill>
            <a:round/>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22" name="Line 17"/>
          <p:cNvSpPr>
            <a:spLocks noChangeShapeType="1"/>
          </p:cNvSpPr>
          <p:nvPr/>
        </p:nvSpPr>
        <p:spPr bwMode="auto">
          <a:xfrm>
            <a:off x="0" y="6405563"/>
            <a:ext cx="9144000" cy="0"/>
          </a:xfrm>
          <a:prstGeom prst="line">
            <a:avLst/>
          </a:prstGeom>
          <a:noFill/>
          <a:ln w="19050">
            <a:solidFill>
              <a:srgbClr val="7197C2"/>
            </a:solidFill>
            <a:round/>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23" name="Line 18"/>
          <p:cNvSpPr>
            <a:spLocks noChangeShapeType="1"/>
          </p:cNvSpPr>
          <p:nvPr/>
        </p:nvSpPr>
        <p:spPr bwMode="auto">
          <a:xfrm>
            <a:off x="0" y="6710363"/>
            <a:ext cx="9144000" cy="0"/>
          </a:xfrm>
          <a:prstGeom prst="line">
            <a:avLst/>
          </a:prstGeom>
          <a:noFill/>
          <a:ln w="19050">
            <a:solidFill>
              <a:srgbClr val="7197C2"/>
            </a:solidFill>
            <a:round/>
            <a:headEnd/>
            <a:tailEnd/>
          </a:ln>
          <a:effectLst/>
        </p:spPr>
        <p:txBody>
          <a:bodyPr wrap="none" anchor="ctr"/>
          <a:lstStyle/>
          <a:p>
            <a:pPr eaLnBrk="0" hangingPunct="0">
              <a:defRPr/>
            </a:pPr>
            <a:endParaRPr lang="en-US" dirty="0">
              <a:latin typeface="Arial"/>
              <a:ea typeface="Geneva" pitchFamily="-111" charset="-128"/>
              <a:cs typeface="Geneva" pitchFamily="-111" charset="-128"/>
            </a:endParaRPr>
          </a:p>
        </p:txBody>
      </p:sp>
      <p:sp>
        <p:nvSpPr>
          <p:cNvPr id="2" name="Title 1"/>
          <p:cNvSpPr>
            <a:spLocks noGrp="1"/>
          </p:cNvSpPr>
          <p:nvPr>
            <p:ph type="title"/>
          </p:nvPr>
        </p:nvSpPr>
        <p:spPr>
          <a:xfrm>
            <a:off x="540000" y="576000"/>
            <a:ext cx="6480000" cy="43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9750" y="1800000"/>
            <a:ext cx="8070850" cy="4310288"/>
          </a:xfrm>
        </p:spPr>
        <p:txBody>
          <a:bodyPr/>
          <a:lstStyle>
            <a:lvl1pPr>
              <a:defRPr baseline="0"/>
            </a:lvl1pPr>
          </a:lstStyle>
          <a:p>
            <a:pPr lvl="0"/>
            <a:r>
              <a:rPr lang="en-US" smtClean="0"/>
              <a:t>Click to edit Master text styles</a:t>
            </a:r>
          </a:p>
          <a:p>
            <a:pPr lvl="1"/>
            <a:r>
              <a:rPr lang="en-US" smtClean="0"/>
              <a:t>Second level</a:t>
            </a:r>
          </a:p>
          <a:p>
            <a:pPr lvl="2"/>
            <a:r>
              <a:rPr lang="en-US" smtClean="0"/>
              <a:t>Third level</a:t>
            </a:r>
          </a:p>
        </p:txBody>
      </p:sp>
      <p:sp>
        <p:nvSpPr>
          <p:cNvPr id="33" name="Subtitle 2"/>
          <p:cNvSpPr>
            <a:spLocks noGrp="1"/>
          </p:cNvSpPr>
          <p:nvPr>
            <p:ph type="subTitle" idx="10"/>
          </p:nvPr>
        </p:nvSpPr>
        <p:spPr>
          <a:xfrm>
            <a:off x="540000" y="1008000"/>
            <a:ext cx="6480000" cy="360000"/>
          </a:xfrm>
        </p:spPr>
        <p:txBody>
          <a:bodyPr/>
          <a:lstStyle>
            <a:lvl1pPr marL="0" indent="0" algn="l">
              <a:buNone/>
              <a:defRPr baseline="0">
                <a:solidFill>
                  <a:srgbClr val="6262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5" name="Content Placeholder 35"/>
          <p:cNvSpPr>
            <a:spLocks noGrp="1"/>
          </p:cNvSpPr>
          <p:nvPr>
            <p:ph sz="quarter" idx="12"/>
          </p:nvPr>
        </p:nvSpPr>
        <p:spPr>
          <a:xfrm>
            <a:off x="539750" y="6110288"/>
            <a:ext cx="8070850" cy="189712"/>
          </a:xfrm>
        </p:spPr>
        <p:txBody>
          <a:bodyPr anchor="b"/>
          <a:lstStyle>
            <a:lvl1pPr>
              <a:buNone/>
              <a:defRPr sz="900" baseline="0">
                <a:solidFill>
                  <a:srgbClr val="626262"/>
                </a:solidFill>
              </a:defRPr>
            </a:lvl1pPr>
          </a:lstStyle>
          <a:p>
            <a:pPr lvl="0"/>
            <a:r>
              <a:rPr lang="en-US" smtClean="0"/>
              <a:t>Click to edit Master text styles</a:t>
            </a:r>
          </a:p>
        </p:txBody>
      </p:sp>
      <p:sp>
        <p:nvSpPr>
          <p:cNvPr id="24" name="Slide Number Placeholder 5"/>
          <p:cNvSpPr>
            <a:spLocks noGrp="1"/>
          </p:cNvSpPr>
          <p:nvPr>
            <p:ph type="sldNum" sz="quarter" idx="13"/>
          </p:nvPr>
        </p:nvSpPr>
        <p:spPr>
          <a:xfrm>
            <a:off x="557213" y="6423025"/>
            <a:ext cx="269875" cy="269875"/>
          </a:xfrm>
          <a:prstGeom prst="rect">
            <a:avLst/>
          </a:prstGeom>
        </p:spPr>
        <p:txBody>
          <a:bodyPr vert="horz" wrap="square" lIns="0" tIns="0" rIns="0" bIns="0" numCol="1" anchor="ctr" anchorCtr="0" compatLnSpc="1">
            <a:prstTxWarp prst="textNoShape">
              <a:avLst/>
            </a:prstTxWarp>
          </a:bodyPr>
          <a:lstStyle>
            <a:lvl1pPr algn="ctr" eaLnBrk="0" hangingPunct="0">
              <a:defRPr sz="900" b="0">
                <a:solidFill>
                  <a:srgbClr val="9C9C9C"/>
                </a:solidFill>
                <a:latin typeface="Arial" charset="0"/>
                <a:ea typeface="Geneva" pitchFamily="-109" charset="-128"/>
                <a:cs typeface="Arial" charset="0"/>
              </a:defRPr>
            </a:lvl1pPr>
          </a:lstStyle>
          <a:p>
            <a:pPr>
              <a:defRPr/>
            </a:pPr>
            <a:fld id="{55064F1B-182C-411E-8BD6-1467EC7FE312}" type="slidenum">
              <a:rPr lang="en-US" smtClean="0"/>
              <a:pPr>
                <a:defRPr/>
              </a:pPr>
              <a:t>‹#›</a:t>
            </a:fld>
            <a:endParaRPr lang="en-US" dirty="0"/>
          </a:p>
        </p:txBody>
      </p:sp>
    </p:spTree>
    <p:extLst>
      <p:ext uri="{BB962C8B-B14F-4D97-AF65-F5344CB8AC3E}">
        <p14:creationId xmlns:p14="http://schemas.microsoft.com/office/powerpoint/2010/main" val="1102039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kumimoji="0" lang="en-US" smtClean="0"/>
              <a:t>Copyright September 2013 Analgesic Solutions. All rights reserved. </a:t>
            </a:r>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042AED99-7FB4-404E-8A97-64753DCE42EC}" type="slidenum">
              <a:rPr kumimoji="0" lang="en-US" smtClean="0"/>
              <a:pPr/>
              <a:t>‹#›</a:t>
            </a:fld>
            <a:endParaRPr kumimoji="0"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0455" r="22413"/>
          <a:stretch/>
        </p:blipFill>
        <p:spPr>
          <a:xfrm>
            <a:off x="0" y="1497076"/>
            <a:ext cx="2847878" cy="5437124"/>
          </a:xfrm>
          <a:prstGeom prst="rect">
            <a:avLst/>
          </a:prstGeom>
        </p:spPr>
      </p:pic>
      <p:pic>
        <p:nvPicPr>
          <p:cNvPr id="13" name="Picture 12" descr="AnalgesicSolutions_logo_CMYK"/>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3419" y="381000"/>
            <a:ext cx="2161181" cy="667909"/>
          </a:xfrm>
          <a:prstGeom prst="rect">
            <a:avLst/>
          </a:prstGeom>
          <a:noFill/>
          <a:ln>
            <a:noFill/>
          </a:ln>
        </p:spPr>
      </p:pic>
      <p:sp>
        <p:nvSpPr>
          <p:cNvPr id="14" name="Title 1"/>
          <p:cNvSpPr>
            <a:spLocks noGrp="1"/>
          </p:cNvSpPr>
          <p:nvPr>
            <p:ph type="title"/>
          </p:nvPr>
        </p:nvSpPr>
        <p:spPr>
          <a:xfrm>
            <a:off x="2971800" y="152400"/>
            <a:ext cx="6101392" cy="1251062"/>
          </a:xfrm>
        </p:spPr>
        <p:txBody>
          <a:bodyPr>
            <a:normAutofit/>
          </a:bodyPr>
          <a:lstStyle>
            <a:lvl1pPr>
              <a:defRPr sz="3200"/>
            </a:lvl1pPr>
            <a:extLst/>
          </a:lstStyle>
          <a:p>
            <a:r>
              <a:rPr kumimoji="0" lang="en-US" dirty="0" smtClean="0"/>
              <a:t>Click to edit Master title style</a:t>
            </a:r>
            <a:endParaRPr kumimoji="0" lang="en-US" dirty="0"/>
          </a:p>
        </p:txBody>
      </p:sp>
      <p:sp>
        <p:nvSpPr>
          <p:cNvPr id="15" name="Text Placeholder 2"/>
          <p:cNvSpPr>
            <a:spLocks noGrp="1"/>
          </p:cNvSpPr>
          <p:nvPr>
            <p:ph idx="13"/>
          </p:nvPr>
        </p:nvSpPr>
        <p:spPr>
          <a:xfrm>
            <a:off x="2901457" y="1649476"/>
            <a:ext cx="6242543" cy="5360924"/>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kumimoji="0" lang="en-US" smtClean="0"/>
              <a:t>Copyright September 2013 Analgesic Solutions. All rights reserved. </a:t>
            </a:r>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042AED99-7FB4-404E-8A97-64753DCE42EC}" type="slidenum">
              <a:rPr kumimoji="0" lang="en-US" smtClean="0"/>
              <a:pPr/>
              <a:t>‹#›</a:t>
            </a:fld>
            <a:endParaRPr kumimoji="0"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0455" r="22413"/>
          <a:stretch/>
        </p:blipFill>
        <p:spPr>
          <a:xfrm>
            <a:off x="0" y="1497076"/>
            <a:ext cx="2847878" cy="5437124"/>
          </a:xfrm>
          <a:prstGeom prst="rect">
            <a:avLst/>
          </a:prstGeom>
        </p:spPr>
      </p:pic>
      <p:pic>
        <p:nvPicPr>
          <p:cNvPr id="13" name="Picture 12" descr="AnalgesicSolutions_logo_CMYK"/>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3419" y="381000"/>
            <a:ext cx="2161181" cy="667909"/>
          </a:xfrm>
          <a:prstGeom prst="rect">
            <a:avLst/>
          </a:prstGeom>
          <a:noFill/>
          <a:ln>
            <a:noFill/>
          </a:ln>
        </p:spPr>
      </p:pic>
      <p:sp>
        <p:nvSpPr>
          <p:cNvPr id="14" name="Title 1"/>
          <p:cNvSpPr>
            <a:spLocks noGrp="1"/>
          </p:cNvSpPr>
          <p:nvPr>
            <p:ph type="title"/>
          </p:nvPr>
        </p:nvSpPr>
        <p:spPr>
          <a:xfrm>
            <a:off x="2971800" y="152400"/>
            <a:ext cx="6101392" cy="1251062"/>
          </a:xfrm>
        </p:spPr>
        <p:txBody>
          <a:bodyPr>
            <a:normAutofit/>
          </a:bodyPr>
          <a:lstStyle>
            <a:lvl1pPr>
              <a:defRPr sz="3200"/>
            </a:lvl1pPr>
            <a:extLst/>
          </a:lstStyle>
          <a:p>
            <a:r>
              <a:rPr kumimoji="0" lang="en-US" dirty="0" smtClean="0"/>
              <a:t>Click to edit Master title style</a:t>
            </a:r>
            <a:endParaRPr kumimoji="0" lang="en-US" dirty="0"/>
          </a:p>
        </p:txBody>
      </p:sp>
      <p:sp>
        <p:nvSpPr>
          <p:cNvPr id="5" name="Text Placeholder 4"/>
          <p:cNvSpPr>
            <a:spLocks noGrp="1"/>
          </p:cNvSpPr>
          <p:nvPr>
            <p:ph type="body" sz="quarter" idx="13"/>
          </p:nvPr>
        </p:nvSpPr>
        <p:spPr>
          <a:xfrm>
            <a:off x="3431696" y="1728216"/>
            <a:ext cx="5181600" cy="4900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637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dirty="0"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
        <p:nvSpPr>
          <p:cNvPr id="6" name="Text Placeholder 2"/>
          <p:cNvSpPr>
            <a:spLocks noGrp="1"/>
          </p:cNvSpPr>
          <p:nvPr>
            <p:ph idx="1"/>
          </p:nvPr>
        </p:nvSpPr>
        <p:spPr>
          <a:xfrm>
            <a:off x="914400" y="1752601"/>
            <a:ext cx="7315200" cy="45567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dirty="0"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dirty="0"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dirty="0"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
        <p:nvSpPr>
          <p:cNvPr id="6" name="Text Placeholder 2"/>
          <p:cNvSpPr>
            <a:spLocks noGrp="1"/>
          </p:cNvSpPr>
          <p:nvPr>
            <p:ph idx="1"/>
          </p:nvPr>
        </p:nvSpPr>
        <p:spPr>
          <a:xfrm>
            <a:off x="914400" y="1752601"/>
            <a:ext cx="7315200" cy="45567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1452E1-DF08-4588-821A-4A1172BA568C}" type="datetime1">
              <a:rPr lang="en-US" smtClean="0"/>
              <a:t>6/4/2015</a:t>
            </a:fld>
            <a:endParaRPr lang="en-US" dirty="0"/>
          </a:p>
        </p:txBody>
      </p:sp>
      <p:sp>
        <p:nvSpPr>
          <p:cNvPr id="6" name="Footer Placeholder 5"/>
          <p:cNvSpPr>
            <a:spLocks noGrp="1"/>
          </p:cNvSpPr>
          <p:nvPr>
            <p:ph type="ftr" sz="quarter" idx="11"/>
          </p:nvPr>
        </p:nvSpPr>
        <p:spPr/>
        <p:txBody>
          <a:bodyPr/>
          <a:lstStyle/>
          <a:p>
            <a:r>
              <a:rPr kumimoji="0" lang="en-US" smtClean="0"/>
              <a:t>Copyright September 2013 Analgesic Solutions. All rights reserved. </a:t>
            </a:r>
            <a:endParaRPr kumimoji="0" lang="en-US" dirty="0"/>
          </a:p>
        </p:txBody>
      </p:sp>
      <p:sp>
        <p:nvSpPr>
          <p:cNvPr id="7" name="Slide Number Placeholder 6"/>
          <p:cNvSpPr>
            <a:spLocks noGrp="1"/>
          </p:cNvSpPr>
          <p:nvPr>
            <p:ph type="sldNum" sz="quarter" idx="12"/>
          </p:nvPr>
        </p:nvSpPr>
        <p:spPr/>
        <p:txBody>
          <a:bodyPr/>
          <a:lstStyle/>
          <a:p>
            <a:endParaRPr lang="en-US" dirty="0" smtClean="0"/>
          </a:p>
          <a:p>
            <a:fld id="{71029FB1-3E22-4390-B966-0CAAE3E64403}" type="slidenum">
              <a:rPr lang="en-US" smtClean="0"/>
              <a:pPr/>
              <a:t>‹#›</a:t>
            </a:fld>
            <a:endParaRPr lang="en-US" dirty="0"/>
          </a:p>
        </p:txBody>
      </p:sp>
    </p:spTree>
    <p:extLst>
      <p:ext uri="{BB962C8B-B14F-4D97-AF65-F5344CB8AC3E}">
        <p14:creationId xmlns:p14="http://schemas.microsoft.com/office/powerpoint/2010/main" val="124582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dirty="0"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
        <p:nvSpPr>
          <p:cNvPr id="6" name="Text Placeholder 2"/>
          <p:cNvSpPr>
            <a:spLocks noGrp="1"/>
          </p:cNvSpPr>
          <p:nvPr>
            <p:ph idx="1"/>
          </p:nvPr>
        </p:nvSpPr>
        <p:spPr>
          <a:xfrm>
            <a:off x="914400" y="1752601"/>
            <a:ext cx="7315200" cy="45567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dirty="0"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
        <p:nvSpPr>
          <p:cNvPr id="6" name="Text Placeholder 2"/>
          <p:cNvSpPr>
            <a:spLocks noGrp="1"/>
          </p:cNvSpPr>
          <p:nvPr>
            <p:ph idx="1"/>
          </p:nvPr>
        </p:nvSpPr>
        <p:spPr>
          <a:xfrm>
            <a:off x="914400" y="1752601"/>
            <a:ext cx="7315200" cy="45567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dirty="0"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
        <p:nvSpPr>
          <p:cNvPr id="6" name="Text Placeholder 2"/>
          <p:cNvSpPr>
            <a:spLocks noGrp="1"/>
          </p:cNvSpPr>
          <p:nvPr>
            <p:ph idx="1"/>
          </p:nvPr>
        </p:nvSpPr>
        <p:spPr>
          <a:xfrm>
            <a:off x="914400" y="1752601"/>
            <a:ext cx="7315200" cy="45567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dirty="0"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
        <p:nvSpPr>
          <p:cNvPr id="6" name="Text Placeholder 2"/>
          <p:cNvSpPr>
            <a:spLocks noGrp="1"/>
          </p:cNvSpPr>
          <p:nvPr>
            <p:ph idx="1"/>
          </p:nvPr>
        </p:nvSpPr>
        <p:spPr>
          <a:xfrm>
            <a:off x="914400" y="1752601"/>
            <a:ext cx="7315200" cy="45567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dirty="0"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Tree>
    <p:extLst>
      <p:ext uri="{BB962C8B-B14F-4D97-AF65-F5344CB8AC3E}">
        <p14:creationId xmlns:p14="http://schemas.microsoft.com/office/powerpoint/2010/main" val="1396126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dirty="0"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
        <p:nvSpPr>
          <p:cNvPr id="6" name="Text Placeholder 2"/>
          <p:cNvSpPr>
            <a:spLocks noGrp="1"/>
          </p:cNvSpPr>
          <p:nvPr>
            <p:ph idx="1"/>
          </p:nvPr>
        </p:nvSpPr>
        <p:spPr>
          <a:xfrm>
            <a:off x="914400" y="1752601"/>
            <a:ext cx="7315200" cy="45567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dirty="0"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
        <p:nvSpPr>
          <p:cNvPr id="6" name="Text Placeholder 2"/>
          <p:cNvSpPr>
            <a:spLocks noGrp="1"/>
          </p:cNvSpPr>
          <p:nvPr>
            <p:ph idx="1"/>
          </p:nvPr>
        </p:nvSpPr>
        <p:spPr>
          <a:xfrm>
            <a:off x="914400" y="1752601"/>
            <a:ext cx="7315200" cy="45567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dirty="0"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
        <p:nvSpPr>
          <p:cNvPr id="6" name="Text Placeholder 2"/>
          <p:cNvSpPr>
            <a:spLocks noGrp="1"/>
          </p:cNvSpPr>
          <p:nvPr>
            <p:ph idx="1"/>
          </p:nvPr>
        </p:nvSpPr>
        <p:spPr>
          <a:xfrm>
            <a:off x="914400" y="1752601"/>
            <a:ext cx="7315200" cy="45567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dirty="0"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dirty="0"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30C8E4E-7D7A-4755-BE57-D287C30DF3EA}" type="datetime1">
              <a:rPr lang="en-US" smtClean="0"/>
              <a:t>6/4/2015</a:t>
            </a:fld>
            <a:endParaRPr lang="en-US" dirty="0"/>
          </a:p>
        </p:txBody>
      </p:sp>
      <p:sp>
        <p:nvSpPr>
          <p:cNvPr id="8" name="Footer Placeholder 7"/>
          <p:cNvSpPr>
            <a:spLocks noGrp="1"/>
          </p:cNvSpPr>
          <p:nvPr>
            <p:ph type="ftr" sz="quarter" idx="11"/>
          </p:nvPr>
        </p:nvSpPr>
        <p:spPr/>
        <p:txBody>
          <a:bodyPr/>
          <a:lstStyle/>
          <a:p>
            <a:r>
              <a:rPr kumimoji="0" lang="en-US" smtClean="0"/>
              <a:t>Copyright September 2013 Analgesic Solutions. All rights reserved. </a:t>
            </a:r>
            <a:endParaRPr kumimoji="0" lang="en-US" dirty="0"/>
          </a:p>
        </p:txBody>
      </p:sp>
      <p:sp>
        <p:nvSpPr>
          <p:cNvPr id="9" name="Slide Number Placeholder 8"/>
          <p:cNvSpPr>
            <a:spLocks noGrp="1"/>
          </p:cNvSpPr>
          <p:nvPr>
            <p:ph type="sldNum" sz="quarter" idx="12"/>
          </p:nvPr>
        </p:nvSpPr>
        <p:spPr/>
        <p:txBody>
          <a:bodyPr/>
          <a:lstStyle/>
          <a:p>
            <a:endParaRPr lang="en-US" dirty="0" smtClean="0"/>
          </a:p>
          <a:p>
            <a:fld id="{71029FB1-3E22-4390-B966-0CAAE3E64403}" type="slidenum">
              <a:rPr lang="en-US" smtClean="0"/>
              <a:pPr/>
              <a:t>‹#›</a:t>
            </a:fld>
            <a:endParaRPr lang="en-US" dirty="0"/>
          </a:p>
        </p:txBody>
      </p:sp>
    </p:spTree>
    <p:extLst>
      <p:ext uri="{BB962C8B-B14F-4D97-AF65-F5344CB8AC3E}">
        <p14:creationId xmlns:p14="http://schemas.microsoft.com/office/powerpoint/2010/main" val="2422613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dirty="0"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dirty="0"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677780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dirty="0"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dirty="0"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solidFill>
                <a:prstClr val="white"/>
              </a:solidFill>
            </a:endParaRPr>
          </a:p>
          <a:p>
            <a:fld id="{71029FB1-3E22-4390-B966-0CAAE3E6440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39816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dirty="0"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
        <p:nvSpPr>
          <p:cNvPr id="6" name="Text Placeholder 2"/>
          <p:cNvSpPr>
            <a:spLocks noGrp="1"/>
          </p:cNvSpPr>
          <p:nvPr>
            <p:ph idx="1"/>
          </p:nvPr>
        </p:nvSpPr>
        <p:spPr>
          <a:xfrm>
            <a:off x="914400" y="1752601"/>
            <a:ext cx="7315200" cy="45567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dirty="0"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dirty="0" smtClean="0"/>
          </a:p>
          <a:p>
            <a:fld id="{71029FB1-3E22-4390-B966-0CAAE3E64403}" type="slidenum">
              <a:rPr lang="en-US" smtClean="0"/>
              <a:pPr/>
              <a:t>‹#›</a:t>
            </a:fld>
            <a:endParaRPr lang="en-US" dirty="0"/>
          </a:p>
        </p:txBody>
      </p:sp>
      <p:sp>
        <p:nvSpPr>
          <p:cNvPr id="6" name="Text Placeholder 2"/>
          <p:cNvSpPr>
            <a:spLocks noGrp="1"/>
          </p:cNvSpPr>
          <p:nvPr>
            <p:ph idx="1"/>
          </p:nvPr>
        </p:nvSpPr>
        <p:spPr>
          <a:xfrm>
            <a:off x="914400" y="1752601"/>
            <a:ext cx="7315200" cy="45567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with Image">
    <p:spTree>
      <p:nvGrpSpPr>
        <p:cNvPr id="1" name=""/>
        <p:cNvGrpSpPr/>
        <p:nvPr/>
      </p:nvGrpSpPr>
      <p:grpSpPr>
        <a:xfrm>
          <a:off x="0" y="0"/>
          <a:ext cx="0" cy="0"/>
          <a:chOff x="0" y="0"/>
          <a:chExt cx="0" cy="0"/>
        </a:xfrm>
      </p:grpSpPr>
      <p:sp>
        <p:nvSpPr>
          <p:cNvPr id="5" name="Content Placeholder 2"/>
          <p:cNvSpPr>
            <a:spLocks noGrp="1"/>
          </p:cNvSpPr>
          <p:nvPr>
            <p:ph idx="10"/>
          </p:nvPr>
        </p:nvSpPr>
        <p:spPr>
          <a:xfrm>
            <a:off x="313694" y="1289382"/>
            <a:ext cx="4860818" cy="4525963"/>
          </a:xfrm>
          <a:prstGeom prst="rect">
            <a:avLst/>
          </a:prstGeom>
        </p:spPr>
        <p:txBody>
          <a:bodyPr/>
          <a:lstStyle>
            <a:lvl1pPr>
              <a:spcBef>
                <a:spcPts val="90"/>
              </a:spcBef>
              <a:spcAft>
                <a:spcPts val="30"/>
              </a:spcAft>
              <a:buSzPct val="100000"/>
              <a:buFontTx/>
              <a:buBlip>
                <a:blip r:embed="rId2"/>
              </a:buBlip>
              <a:defRPr sz="2000">
                <a:solidFill>
                  <a:srgbClr val="6E6E6E"/>
                </a:solidFill>
                <a:latin typeface="Proxima Sans" pitchFamily="2" charset="0"/>
              </a:defRPr>
            </a:lvl1pPr>
            <a:lvl2pPr>
              <a:spcBef>
                <a:spcPts val="90"/>
              </a:spcBef>
              <a:spcAft>
                <a:spcPts val="30"/>
              </a:spcAft>
              <a:defRPr sz="1800">
                <a:solidFill>
                  <a:srgbClr val="6E6E6E"/>
                </a:solidFill>
                <a:latin typeface="Proxima Sans" pitchFamily="2" charset="0"/>
              </a:defRPr>
            </a:lvl2pPr>
            <a:lvl3pPr>
              <a:spcBef>
                <a:spcPts val="90"/>
              </a:spcBef>
              <a:spcAft>
                <a:spcPts val="30"/>
              </a:spcAft>
              <a:defRPr sz="1600">
                <a:solidFill>
                  <a:srgbClr val="6E6E6E"/>
                </a:solidFill>
                <a:latin typeface="Proxima Sans" pitchFamily="2" charset="0"/>
              </a:defRPr>
            </a:lvl3pPr>
            <a:lvl4pPr>
              <a:spcBef>
                <a:spcPts val="90"/>
              </a:spcBef>
              <a:spcAft>
                <a:spcPts val="30"/>
              </a:spcAft>
              <a:defRPr sz="1400">
                <a:solidFill>
                  <a:srgbClr val="6E6E6E"/>
                </a:solidFill>
                <a:latin typeface="Proxima Sans" pitchFamily="2" charset="0"/>
              </a:defRPr>
            </a:lvl4pPr>
            <a:lvl5pPr>
              <a:spcBef>
                <a:spcPts val="90"/>
              </a:spcBef>
              <a:spcAft>
                <a:spcPts val="30"/>
              </a:spcAft>
              <a:defRPr sz="1200">
                <a:solidFill>
                  <a:srgbClr val="6E6E6E"/>
                </a:solidFill>
                <a:latin typeface="Proxima Sans"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313694" y="190783"/>
            <a:ext cx="8401328" cy="791340"/>
          </a:xfrm>
          <a:prstGeom prst="rect">
            <a:avLst/>
          </a:prstGeom>
        </p:spPr>
        <p:txBody>
          <a:bodyPr>
            <a:normAutofit/>
          </a:bodyPr>
          <a:lstStyle>
            <a:lvl1pPr algn="l">
              <a:defRPr sz="2800">
                <a:solidFill>
                  <a:srgbClr val="0093D0"/>
                </a:solidFill>
                <a:latin typeface="Proxima Sans" pitchFamily="2" charset="0"/>
              </a:defRPr>
            </a:lvl1pPr>
          </a:lstStyle>
          <a:p>
            <a:r>
              <a:rPr lang="en-US" dirty="0" smtClean="0"/>
              <a:t>click to edit master title style</a:t>
            </a:r>
            <a:endParaRPr lang="en-US" dirty="0"/>
          </a:p>
        </p:txBody>
      </p:sp>
      <p:sp>
        <p:nvSpPr>
          <p:cNvPr id="8" name="Slide Number Placeholder 5"/>
          <p:cNvSpPr>
            <a:spLocks noGrp="1"/>
          </p:cNvSpPr>
          <p:nvPr>
            <p:ph type="sldNum" sz="quarter" idx="4"/>
          </p:nvPr>
        </p:nvSpPr>
        <p:spPr>
          <a:xfrm>
            <a:off x="6947840" y="92075"/>
            <a:ext cx="2133600" cy="365125"/>
          </a:xfrm>
          <a:prstGeom prst="rect">
            <a:avLst/>
          </a:prstGeom>
        </p:spPr>
        <p:txBody>
          <a:bodyPr vert="horz" lIns="91440" tIns="45720" rIns="91440" bIns="45720" rtlCol="0" anchor="ctr"/>
          <a:lstStyle>
            <a:lvl1pPr algn="r">
              <a:defRPr sz="1400">
                <a:solidFill>
                  <a:srgbClr val="FF7B00"/>
                </a:solidFill>
                <a:latin typeface="Proxima Sans" charset="0"/>
                <a:cs typeface="Proxima Sans" charset="0"/>
              </a:defRPr>
            </a:lvl1pPr>
          </a:lstStyle>
          <a:p>
            <a:fld id="{667BB063-DF03-F944-84BE-F2F7B5E71066}" type="slidenum">
              <a:rPr lang="en-US" smtClean="0"/>
              <a:pPr/>
              <a:t>‹#›</a:t>
            </a:fld>
            <a:endParaRPr lang="en-US" dirty="0"/>
          </a:p>
        </p:txBody>
      </p:sp>
    </p:spTree>
    <p:extLst>
      <p:ext uri="{BB962C8B-B14F-4D97-AF65-F5344CB8AC3E}">
        <p14:creationId xmlns:p14="http://schemas.microsoft.com/office/powerpoint/2010/main" val="892382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7315200" cy="1154097"/>
          </a:xfrm>
        </p:spPr>
        <p:txBody>
          <a:bodyPr/>
          <a:lstStyle/>
          <a:p>
            <a:r>
              <a:rPr lang="en-US" dirty="0" smtClean="0"/>
              <a:t>Click to edit Master title style</a:t>
            </a:r>
            <a:endParaRPr lang="en-US" dirty="0"/>
          </a:p>
        </p:txBody>
      </p:sp>
      <p:sp>
        <p:nvSpPr>
          <p:cNvPr id="4" name="Slide Number Placeholder 7"/>
          <p:cNvSpPr>
            <a:spLocks noGrp="1"/>
          </p:cNvSpPr>
          <p:nvPr>
            <p:ph type="sldNum" sz="quarter" idx="12"/>
          </p:nvPr>
        </p:nvSpPr>
        <p:spPr>
          <a:xfrm>
            <a:off x="6400800" y="6248400"/>
            <a:ext cx="2133600" cy="476250"/>
          </a:xfrm>
          <a:prstGeom prst="rect">
            <a:avLst/>
          </a:prstGeom>
        </p:spPr>
        <p:txBody>
          <a:bodyPr/>
          <a:lstStyle>
            <a:lvl1pPr algn="r">
              <a:defRPr sz="1200"/>
            </a:lvl1pPr>
          </a:lstStyle>
          <a:p>
            <a:endParaRPr lang="en-US" smtClean="0"/>
          </a:p>
          <a:p>
            <a:fld id="{71029FB1-3E22-4390-B966-0CAAE3E64403}" type="slidenum">
              <a:rPr lang="en-US" smtClean="0"/>
              <a:pPr/>
              <a:t>‹#›</a:t>
            </a:fld>
            <a:endParaRPr lang="en-US" dirty="0"/>
          </a:p>
        </p:txBody>
      </p:sp>
    </p:spTree>
    <p:extLst>
      <p:ext uri="{BB962C8B-B14F-4D97-AF65-F5344CB8AC3E}">
        <p14:creationId xmlns:p14="http://schemas.microsoft.com/office/powerpoint/2010/main" val="2332158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extLst/>
          </a:lstStyle>
          <a:p>
            <a:r>
              <a:rPr kumimoji="0" lang="en-US" smtClean="0"/>
              <a:t>Click to edit Master title style</a:t>
            </a:r>
            <a:endParaRPr kumimoji="0" lang="en-US" dirty="0"/>
          </a:p>
        </p:txBody>
      </p:sp>
      <p:sp>
        <p:nvSpPr>
          <p:cNvPr id="3" name="Date Placeholder 2"/>
          <p:cNvSpPr>
            <a:spLocks noGrp="1"/>
          </p:cNvSpPr>
          <p:nvPr>
            <p:ph type="dt" sz="half" idx="10"/>
          </p:nvPr>
        </p:nvSpPr>
        <p:spPr/>
        <p:txBody>
          <a:bodyPr/>
          <a:lstStyle/>
          <a:p>
            <a:fld id="{E83DC487-D423-4C70-894A-A4D6218D9464}" type="datetime1">
              <a:rPr lang="en-US" smtClean="0"/>
              <a:t>6/4/2015</a:t>
            </a:fld>
            <a:endParaRPr lang="en-US" dirty="0"/>
          </a:p>
        </p:txBody>
      </p:sp>
      <p:sp>
        <p:nvSpPr>
          <p:cNvPr id="5" name="Slide Number Placeholder 4"/>
          <p:cNvSpPr>
            <a:spLocks noGrp="1"/>
          </p:cNvSpPr>
          <p:nvPr>
            <p:ph type="sldNum" sz="quarter" idx="12"/>
          </p:nvPr>
        </p:nvSpPr>
        <p:spPr/>
        <p:txBody>
          <a:bodyPr/>
          <a:lstStyle/>
          <a:p>
            <a:endParaRPr lang="en-US" dirty="0" smtClean="0"/>
          </a:p>
          <a:p>
            <a:fld id="{71029FB1-3E22-4390-B966-0CAAE3E64403}" type="slidenum">
              <a:rPr lang="en-US" smtClean="0"/>
              <a:pPr/>
              <a:t>‹#›</a:t>
            </a:fld>
            <a:endParaRPr lang="en-US" dirty="0"/>
          </a:p>
        </p:txBody>
      </p:sp>
    </p:spTree>
    <p:extLst>
      <p:ext uri="{BB962C8B-B14F-4D97-AF65-F5344CB8AC3E}">
        <p14:creationId xmlns:p14="http://schemas.microsoft.com/office/powerpoint/2010/main" val="570803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97120-8A36-4C5F-B9CD-58D7D353266B}" type="datetime1">
              <a:rPr lang="en-US" smtClean="0"/>
              <a:t>6/4/2015</a:t>
            </a:fld>
            <a:endParaRPr lang="en-US" dirty="0"/>
          </a:p>
        </p:txBody>
      </p:sp>
      <p:sp>
        <p:nvSpPr>
          <p:cNvPr id="3" name="Footer Placeholder 2"/>
          <p:cNvSpPr>
            <a:spLocks noGrp="1"/>
          </p:cNvSpPr>
          <p:nvPr>
            <p:ph type="ftr" sz="quarter" idx="11"/>
          </p:nvPr>
        </p:nvSpPr>
        <p:spPr/>
        <p:txBody>
          <a:bodyPr/>
          <a:lstStyle/>
          <a:p>
            <a:r>
              <a:rPr kumimoji="0" lang="en-US" smtClean="0"/>
              <a:t>Copyright September 2013 Analgesic Solutions. All rights reserved. </a:t>
            </a:r>
            <a:endParaRPr kumimoji="0" lang="en-US" dirty="0"/>
          </a:p>
        </p:txBody>
      </p:sp>
      <p:sp>
        <p:nvSpPr>
          <p:cNvPr id="4" name="Slide Number Placeholder 3"/>
          <p:cNvSpPr>
            <a:spLocks noGrp="1"/>
          </p:cNvSpPr>
          <p:nvPr>
            <p:ph type="sldNum" sz="quarter" idx="12"/>
          </p:nvPr>
        </p:nvSpPr>
        <p:spPr/>
        <p:txBody>
          <a:bodyPr/>
          <a:lstStyle/>
          <a:p>
            <a:endParaRPr lang="en-US" dirty="0" smtClean="0"/>
          </a:p>
          <a:p>
            <a:fld id="{71029FB1-3E22-4390-B966-0CAAE3E64403}" type="slidenum">
              <a:rPr lang="en-US" smtClean="0"/>
              <a:pPr/>
              <a:t>‹#›</a:t>
            </a:fld>
            <a:endParaRPr lang="en-US" dirty="0"/>
          </a:p>
        </p:txBody>
      </p:sp>
    </p:spTree>
    <p:extLst>
      <p:ext uri="{BB962C8B-B14F-4D97-AF65-F5344CB8AC3E}">
        <p14:creationId xmlns:p14="http://schemas.microsoft.com/office/powerpoint/2010/main" val="1290412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A91440-BCD3-43A7-8855-F6BC088F851E}" type="datetime1">
              <a:rPr lang="en-US" smtClean="0"/>
              <a:t>6/4/2015</a:t>
            </a:fld>
            <a:endParaRPr lang="en-US" dirty="0"/>
          </a:p>
        </p:txBody>
      </p:sp>
      <p:sp>
        <p:nvSpPr>
          <p:cNvPr id="6" name="Footer Placeholder 5"/>
          <p:cNvSpPr>
            <a:spLocks noGrp="1"/>
          </p:cNvSpPr>
          <p:nvPr>
            <p:ph type="ftr" sz="quarter" idx="11"/>
          </p:nvPr>
        </p:nvSpPr>
        <p:spPr/>
        <p:txBody>
          <a:bodyPr/>
          <a:lstStyle/>
          <a:p>
            <a:r>
              <a:rPr kumimoji="0" lang="en-US" smtClean="0"/>
              <a:t>Copyright September 2013 Analgesic Solutions. All rights reserved. </a:t>
            </a:r>
            <a:endParaRPr kumimoji="0" lang="en-US" dirty="0"/>
          </a:p>
        </p:txBody>
      </p:sp>
      <p:sp>
        <p:nvSpPr>
          <p:cNvPr id="7" name="Slide Number Placeholder 6"/>
          <p:cNvSpPr>
            <a:spLocks noGrp="1"/>
          </p:cNvSpPr>
          <p:nvPr>
            <p:ph type="sldNum" sz="quarter" idx="12"/>
          </p:nvPr>
        </p:nvSpPr>
        <p:spPr/>
        <p:txBody>
          <a:bodyPr/>
          <a:lstStyle/>
          <a:p>
            <a:endParaRPr lang="en-US" dirty="0" smtClean="0"/>
          </a:p>
          <a:p>
            <a:fld id="{71029FB1-3E22-4390-B966-0CAAE3E64403}"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extLst>
      <p:ext uri="{BB962C8B-B14F-4D97-AF65-F5344CB8AC3E}">
        <p14:creationId xmlns:p14="http://schemas.microsoft.com/office/powerpoint/2010/main" val="266866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kumimoji="0" lang="en-US" smtClean="0"/>
              <a:t>Copyright September 2013 Analgesic Solutions. All rights reserved. </a:t>
            </a:r>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042AED99-7FB4-404E-8A97-64753DCE42EC}" type="slidenum">
              <a:rPr kumimoji="0" lang="en-US" smtClean="0"/>
              <a:pPr/>
              <a:t>‹#›</a:t>
            </a:fld>
            <a:endParaRPr kumimoji="0" lang="en-US" dirty="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20455" r="22413"/>
          <a:stretch/>
        </p:blipFill>
        <p:spPr>
          <a:xfrm>
            <a:off x="0" y="1497076"/>
            <a:ext cx="2847878" cy="5437124"/>
          </a:xfrm>
          <a:prstGeom prst="rect">
            <a:avLst/>
          </a:prstGeom>
        </p:spPr>
      </p:pic>
      <p:pic>
        <p:nvPicPr>
          <p:cNvPr id="13" name="Picture 12" descr="AnalgesicSolutions_logo_CMY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419" y="381000"/>
            <a:ext cx="2161181" cy="667909"/>
          </a:xfrm>
          <a:prstGeom prst="rect">
            <a:avLst/>
          </a:prstGeom>
          <a:noFill/>
          <a:ln>
            <a:noFill/>
          </a:ln>
        </p:spPr>
      </p:pic>
      <p:sp>
        <p:nvSpPr>
          <p:cNvPr id="14" name="Title 1"/>
          <p:cNvSpPr>
            <a:spLocks noGrp="1"/>
          </p:cNvSpPr>
          <p:nvPr>
            <p:ph type="title"/>
          </p:nvPr>
        </p:nvSpPr>
        <p:spPr>
          <a:xfrm>
            <a:off x="2971800" y="152400"/>
            <a:ext cx="6101392" cy="1251062"/>
          </a:xfrm>
        </p:spPr>
        <p:txBody>
          <a:bodyPr>
            <a:normAutofit/>
          </a:bodyPr>
          <a:lstStyle>
            <a:lvl1pPr>
              <a:defRPr sz="3200"/>
            </a:lvl1pPr>
            <a:extLst/>
          </a:lstStyle>
          <a:p>
            <a:r>
              <a:rPr kumimoji="0" lang="en-US" smtClean="0"/>
              <a:t>Click to edit Master title style</a:t>
            </a:r>
            <a:endParaRPr kumimoji="0" lang="en-US" dirty="0"/>
          </a:p>
        </p:txBody>
      </p:sp>
      <p:sp>
        <p:nvSpPr>
          <p:cNvPr id="15" name="Text Placeholder 2"/>
          <p:cNvSpPr>
            <a:spLocks noGrp="1"/>
          </p:cNvSpPr>
          <p:nvPr>
            <p:ph idx="13"/>
          </p:nvPr>
        </p:nvSpPr>
        <p:spPr>
          <a:xfrm>
            <a:off x="2901457" y="1649476"/>
            <a:ext cx="6242543" cy="5360924"/>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0455" r="22413"/>
          <a:stretch/>
        </p:blipFill>
        <p:spPr>
          <a:xfrm>
            <a:off x="0" y="1497076"/>
            <a:ext cx="2847878" cy="5437124"/>
          </a:xfrm>
          <a:prstGeom prst="rect">
            <a:avLst/>
          </a:prstGeom>
        </p:spPr>
      </p:pic>
      <p:pic>
        <p:nvPicPr>
          <p:cNvPr id="17" name="Picture 16" descr="AnalgesicSolutions_logo_CMYK"/>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3419" y="381000"/>
            <a:ext cx="2161181" cy="667909"/>
          </a:xfrm>
          <a:prstGeom prst="rect">
            <a:avLst/>
          </a:prstGeom>
          <a:noFill/>
          <a:ln>
            <a:noFill/>
          </a:ln>
        </p:spPr>
      </p:pic>
    </p:spTree>
    <p:extLst>
      <p:ext uri="{BB962C8B-B14F-4D97-AF65-F5344CB8AC3E}">
        <p14:creationId xmlns:p14="http://schemas.microsoft.com/office/powerpoint/2010/main" val="2441128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76200" cap="flat" cmpd="sng" algn="ctr">
            <a:solidFill>
              <a:schemeClr val="tx1"/>
            </a:solid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4561432-67F4-458D-AD10-00836DDDC303}" type="datetime1">
              <a:rPr lang="en-US" smtClean="0"/>
              <a:t>6/4/2015</a:t>
            </a:fld>
            <a:endParaRPr lang="en-US" dirty="0">
              <a:solidFill>
                <a:schemeClr val="tx2">
                  <a:shade val="90000"/>
                </a:scheme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lgn="l" eaLnBrk="1" latinLnBrk="0" hangingPunct="1"/>
            <a:r>
              <a:rPr kumimoji="0" lang="en-US" smtClean="0">
                <a:solidFill>
                  <a:schemeClr val="tx2">
                    <a:shade val="90000"/>
                  </a:schemeClr>
                </a:solidFill>
              </a:rPr>
              <a:t>Copyright September 2013 Analgesic Solutions. All rights reserved. </a:t>
            </a:r>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42AED99-7FB4-404E-8A97-64753DCE42EC}" type="slidenum">
              <a:rPr kumimoji="0" lang="en-US" smtClean="0"/>
              <a:pPr/>
              <a:t>‹#›</a:t>
            </a:fld>
            <a:endParaRPr kumimoji="0" lang="en-US" dirty="0">
              <a:solidFill>
                <a:schemeClr val="tx2">
                  <a:shade val="90000"/>
                </a:schemeClr>
              </a:solidFill>
            </a:endParaRPr>
          </a:p>
        </p:txBody>
      </p:sp>
    </p:spTree>
    <p:extLst>
      <p:ext uri="{BB962C8B-B14F-4D97-AF65-F5344CB8AC3E}">
        <p14:creationId xmlns:p14="http://schemas.microsoft.com/office/powerpoint/2010/main" val="652599552"/>
      </p:ext>
    </p:extLst>
  </p:cSld>
  <p:clrMap bg1="dk1" tx1="lt1" bg2="dk2" tx2="lt2" accent1="accent1" accent2="accent2" accent3="accent3" accent4="accent4" accent5="accent5" accent6="accent6" hlink="hlink" folHlink="folHlink"/>
  <p:sldLayoutIdLst>
    <p:sldLayoutId id="2147485230" r:id="rId1"/>
    <p:sldLayoutId id="2147485231" r:id="rId2"/>
    <p:sldLayoutId id="2147485232" r:id="rId3"/>
    <p:sldLayoutId id="2147485233" r:id="rId4"/>
    <p:sldLayoutId id="2147485234" r:id="rId5"/>
    <p:sldLayoutId id="2147485235" r:id="rId6"/>
    <p:sldLayoutId id="2147485236" r:id="rId7"/>
    <p:sldLayoutId id="2147485237" r:id="rId8"/>
    <p:sldLayoutId id="2147485238" r:id="rId9"/>
    <p:sldLayoutId id="2147485239" r:id="rId10"/>
    <p:sldLayoutId id="2147485240" r:id="rId11"/>
    <p:sldLayoutId id="2147485241" r:id="rId12"/>
    <p:sldLayoutId id="2147485245" r:id="rId13"/>
    <p:sldLayoutId id="2147485246" r:id="rId14"/>
    <p:sldLayoutId id="2147485247" r:id="rId15"/>
    <p:sldLayoutId id="2147485248" r:id="rId16"/>
    <p:sldLayoutId id="2147485249" r:id="rId17"/>
    <p:sldLayoutId id="2147485250" r:id="rId18"/>
    <p:sldLayoutId id="2147485251" r:id="rId19"/>
    <p:sldLayoutId id="2147485252" r:id="rId20"/>
    <p:sldLayoutId id="2147485253" r:id="rId21"/>
    <p:sldLayoutId id="2147485254" r:id="rId22"/>
    <p:sldLayoutId id="2147485255" r:id="rId23"/>
    <p:sldLayoutId id="2147485256" r:id="rId24"/>
    <p:sldLayoutId id="2147485257" r:id="rId25"/>
    <p:sldLayoutId id="2147485258" r:id="rId26"/>
    <p:sldLayoutId id="2147485259" r:id="rId27"/>
    <p:sldLayoutId id="2147485261" r:id="rId28"/>
    <p:sldLayoutId id="2147485262" r:id="rId29"/>
    <p:sldLayoutId id="2147485263" r:id="rId30"/>
    <p:sldLayoutId id="2147485264" r:id="rId31"/>
    <p:sldLayoutId id="2147485265" r:id="rId32"/>
    <p:sldLayoutId id="2147485266" r:id="rId33"/>
    <p:sldLayoutId id="2147485162" r:id="rId34"/>
    <p:sldLayoutId id="2147485186" r:id="rId35"/>
    <p:sldLayoutId id="2147485167" r:id="rId36"/>
    <p:sldLayoutId id="2147485168" r:id="rId37"/>
    <p:sldLayoutId id="2147485169" r:id="rId38"/>
    <p:sldLayoutId id="2147485170" r:id="rId39"/>
    <p:sldLayoutId id="2147485171" r:id="rId40"/>
    <p:sldLayoutId id="2147485172" r:id="rId41"/>
    <p:sldLayoutId id="2147485173" r:id="rId42"/>
    <p:sldLayoutId id="2147485174" r:id="rId43"/>
    <p:sldLayoutId id="2147485175" r:id="rId44"/>
    <p:sldLayoutId id="2147485176" r:id="rId45"/>
    <p:sldLayoutId id="2147485177" r:id="rId46"/>
    <p:sldLayoutId id="2147485178" r:id="rId47"/>
    <p:sldLayoutId id="2147485179" r:id="rId48"/>
    <p:sldLayoutId id="2147485180" r:id="rId49"/>
    <p:sldLayoutId id="2147485181" r:id="rId50"/>
    <p:sldLayoutId id="2147485182" r:id="rId51"/>
    <p:sldLayoutId id="2147485183" r:id="rId52"/>
    <p:sldLayoutId id="2147485184" r:id="rId53"/>
    <p:sldLayoutId id="2147484812" r:id="rId54"/>
    <p:sldLayoutId id="2147484815" r:id="rId55"/>
    <p:sldLayoutId id="2147484816" r:id="rId56"/>
    <p:sldLayoutId id="2147485185" r:id="rId57"/>
    <p:sldLayoutId id="2147485267" r:id="rId5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9048"/>
            <a:ext cx="8077200" cy="1673352"/>
          </a:xfrm>
        </p:spPr>
        <p:txBody>
          <a:bodyPr>
            <a:normAutofit/>
          </a:bodyPr>
          <a:lstStyle/>
          <a:p>
            <a:r>
              <a:rPr lang="en-US" sz="5400" dirty="0" smtClean="0"/>
              <a:t>Clinical Trial Quality</a:t>
            </a:r>
            <a:endParaRPr lang="en-US" sz="5400" dirty="0"/>
          </a:p>
        </p:txBody>
      </p:sp>
      <p:sp>
        <p:nvSpPr>
          <p:cNvPr id="3" name="Subtitle 2"/>
          <p:cNvSpPr>
            <a:spLocks noGrp="1"/>
          </p:cNvSpPr>
          <p:nvPr>
            <p:ph type="subTitle" idx="1"/>
          </p:nvPr>
        </p:nvSpPr>
        <p:spPr>
          <a:xfrm>
            <a:off x="685800" y="3505200"/>
            <a:ext cx="8077200" cy="1499616"/>
          </a:xfrm>
        </p:spPr>
        <p:txBody>
          <a:bodyPr>
            <a:normAutofit/>
          </a:bodyPr>
          <a:lstStyle/>
          <a:p>
            <a:r>
              <a:rPr lang="en-US" sz="2800" dirty="0" smtClean="0"/>
              <a:t>Nathaniel Katz, MD, MS</a:t>
            </a:r>
          </a:p>
          <a:p>
            <a:r>
              <a:rPr lang="en-US" sz="2400" dirty="0" smtClean="0"/>
              <a:t>Analgesic Solutions, Natick, MA</a:t>
            </a:r>
          </a:p>
          <a:p>
            <a:r>
              <a:rPr lang="en-US" sz="2400" dirty="0" smtClean="0"/>
              <a:t>Tufts University School of Medicine, Boston, MA</a:t>
            </a:r>
            <a:endParaRPr lang="en-US" sz="2400" dirty="0"/>
          </a:p>
        </p:txBody>
      </p:sp>
      <p:sp>
        <p:nvSpPr>
          <p:cNvPr id="4" name="TextBox 3"/>
          <p:cNvSpPr txBox="1"/>
          <p:nvPr/>
        </p:nvSpPr>
        <p:spPr>
          <a:xfrm>
            <a:off x="685800" y="6096000"/>
            <a:ext cx="8077200" cy="400110"/>
          </a:xfrm>
          <a:prstGeom prst="rect">
            <a:avLst/>
          </a:prstGeom>
          <a:noFill/>
        </p:spPr>
        <p:txBody>
          <a:bodyPr wrap="square" rtlCol="0">
            <a:spAutoFit/>
          </a:bodyPr>
          <a:lstStyle/>
          <a:p>
            <a:r>
              <a:rPr lang="en-US" sz="2000" cap="small" dirty="0"/>
              <a:t>IMMPACT-XVIII	</a:t>
            </a:r>
            <a:r>
              <a:rPr lang="en-US" sz="2000" cap="small" dirty="0" smtClean="0"/>
              <a:t>	Washington, dc	</a:t>
            </a:r>
            <a:r>
              <a:rPr lang="en-US" sz="2000" cap="small" dirty="0"/>
              <a:t>June 4-5, 2015</a:t>
            </a:r>
          </a:p>
        </p:txBody>
      </p:sp>
    </p:spTree>
    <p:extLst>
      <p:ext uri="{BB962C8B-B14F-4D97-AF65-F5344CB8AC3E}">
        <p14:creationId xmlns:p14="http://schemas.microsoft.com/office/powerpoint/2010/main" val="1829719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138"/>
            <a:ext cx="8229600" cy="1251062"/>
          </a:xfrm>
        </p:spPr>
        <p:txBody>
          <a:bodyPr>
            <a:normAutofit/>
          </a:bodyPr>
          <a:lstStyle/>
          <a:p>
            <a:r>
              <a:rPr lang="en-US" sz="4000" dirty="0" smtClean="0"/>
              <a:t>First principle of experimental medicine</a:t>
            </a:r>
            <a:endParaRPr lang="en-US" sz="4000" dirty="0"/>
          </a:p>
        </p:txBody>
      </p:sp>
      <p:sp>
        <p:nvSpPr>
          <p:cNvPr id="3" name="Slide Number Placeholder 2"/>
          <p:cNvSpPr>
            <a:spLocks noGrp="1"/>
          </p:cNvSpPr>
          <p:nvPr>
            <p:ph type="sldNum" sz="quarter" idx="12"/>
          </p:nvPr>
        </p:nvSpPr>
        <p:spPr/>
        <p:txBody>
          <a:bodyPr/>
          <a:lstStyle/>
          <a:p>
            <a:endParaRPr lang="en-US" smtClean="0"/>
          </a:p>
          <a:p>
            <a:fld id="{71029FB1-3E22-4390-B966-0CAAE3E64403}" type="slidenum">
              <a:rPr lang="en-US" smtClean="0"/>
              <a:pPr/>
              <a:t>10</a:t>
            </a:fld>
            <a:endParaRPr lang="en-US" dirty="0"/>
          </a:p>
        </p:txBody>
      </p:sp>
      <p:sp>
        <p:nvSpPr>
          <p:cNvPr id="4" name="TextBox 3"/>
          <p:cNvSpPr txBox="1"/>
          <p:nvPr/>
        </p:nvSpPr>
        <p:spPr>
          <a:xfrm>
            <a:off x="990600" y="3559314"/>
            <a:ext cx="22860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smtClean="0"/>
              <a:t>Input</a:t>
            </a:r>
            <a:endParaRPr lang="en-US" sz="4000" dirty="0"/>
          </a:p>
        </p:txBody>
      </p:sp>
      <p:sp>
        <p:nvSpPr>
          <p:cNvPr id="5" name="TextBox 4"/>
          <p:cNvSpPr txBox="1"/>
          <p:nvPr/>
        </p:nvSpPr>
        <p:spPr>
          <a:xfrm>
            <a:off x="5486400" y="3559314"/>
            <a:ext cx="22860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smtClean="0"/>
              <a:t>Output</a:t>
            </a:r>
            <a:endParaRPr lang="en-US" sz="4000" dirty="0"/>
          </a:p>
        </p:txBody>
      </p:sp>
      <p:sp>
        <p:nvSpPr>
          <p:cNvPr id="6" name="Right Arrow 5"/>
          <p:cNvSpPr/>
          <p:nvPr/>
        </p:nvSpPr>
        <p:spPr>
          <a:xfrm>
            <a:off x="3505200" y="3655834"/>
            <a:ext cx="1828800" cy="479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76400" y="2239110"/>
            <a:ext cx="57912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3200" dirty="0" smtClean="0">
                <a:solidFill>
                  <a:srgbClr val="FFFF00"/>
                </a:solidFill>
              </a:rPr>
              <a:t>Hold everything else constant!</a:t>
            </a:r>
            <a:endParaRPr lang="en-US" sz="3200" dirty="0">
              <a:solidFill>
                <a:srgbClr val="FFFF00"/>
              </a:solidFill>
            </a:endParaRPr>
          </a:p>
        </p:txBody>
      </p:sp>
    </p:spTree>
    <p:extLst>
      <p:ext uri="{BB962C8B-B14F-4D97-AF65-F5344CB8AC3E}">
        <p14:creationId xmlns:p14="http://schemas.microsoft.com/office/powerpoint/2010/main" val="31935235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sources of measurement error in clinical experiments?</a:t>
            </a:r>
            <a:endParaRPr lang="en-US" dirty="0"/>
          </a:p>
        </p:txBody>
      </p:sp>
      <p:sp>
        <p:nvSpPr>
          <p:cNvPr id="3" name="Content Placeholder 2"/>
          <p:cNvSpPr>
            <a:spLocks noGrp="1"/>
          </p:cNvSpPr>
          <p:nvPr>
            <p:ph sz="half" idx="1"/>
          </p:nvPr>
        </p:nvSpPr>
        <p:spPr>
          <a:xfrm>
            <a:off x="457200" y="1524000"/>
            <a:ext cx="4038600" cy="4623816"/>
          </a:xfrm>
        </p:spPr>
        <p:txBody>
          <a:bodyPr>
            <a:noAutofit/>
          </a:bodyPr>
          <a:lstStyle/>
          <a:p>
            <a:r>
              <a:rPr lang="en-US" sz="2400" dirty="0" smtClean="0"/>
              <a:t>Fraud &amp; data fabrication</a:t>
            </a:r>
          </a:p>
          <a:p>
            <a:r>
              <a:rPr lang="en-US" sz="2400" dirty="0" smtClean="0"/>
              <a:t>Study design errors</a:t>
            </a:r>
          </a:p>
          <a:p>
            <a:r>
              <a:rPr lang="en-US" sz="2400" dirty="0" smtClean="0"/>
              <a:t>Errors in pain measurement</a:t>
            </a:r>
          </a:p>
          <a:p>
            <a:pPr lvl="1"/>
            <a:r>
              <a:rPr lang="en-US" sz="2000" dirty="0" smtClean="0"/>
              <a:t>Unreliable/invalid pain endpoint</a:t>
            </a:r>
          </a:p>
          <a:p>
            <a:pPr lvl="1"/>
            <a:r>
              <a:rPr lang="en-US" sz="2000" dirty="0" smtClean="0"/>
              <a:t>Poor pain reporting</a:t>
            </a:r>
          </a:p>
          <a:p>
            <a:r>
              <a:rPr lang="en-US" sz="2400" dirty="0" smtClean="0"/>
              <a:t>Study </a:t>
            </a:r>
            <a:r>
              <a:rPr lang="en-US" sz="2400" dirty="0"/>
              <a:t>conduct </a:t>
            </a:r>
            <a:r>
              <a:rPr lang="en-US" sz="2400" dirty="0" smtClean="0"/>
              <a:t>errors</a:t>
            </a:r>
          </a:p>
          <a:p>
            <a:pPr lvl="1"/>
            <a:r>
              <a:rPr lang="en-US" sz="2000" dirty="0"/>
              <a:t>Protocol </a:t>
            </a:r>
            <a:r>
              <a:rPr lang="en-US" sz="2000" dirty="0" smtClean="0"/>
              <a:t>violations</a:t>
            </a:r>
          </a:p>
          <a:p>
            <a:pPr lvl="1"/>
            <a:r>
              <a:rPr lang="en-US" sz="2000" dirty="0" smtClean="0"/>
              <a:t>Compromised randomization or blinding</a:t>
            </a:r>
          </a:p>
          <a:p>
            <a:pPr lvl="1"/>
            <a:r>
              <a:rPr lang="en-US" sz="2000" dirty="0" smtClean="0"/>
              <a:t>Poor medication compliance</a:t>
            </a:r>
          </a:p>
          <a:p>
            <a:pPr lvl="1"/>
            <a:r>
              <a:rPr lang="en-US" sz="2000" dirty="0"/>
              <a:t>V</a:t>
            </a:r>
            <a:r>
              <a:rPr lang="en-US" sz="2000" dirty="0" smtClean="0"/>
              <a:t>ariable patient expectation</a:t>
            </a:r>
          </a:p>
          <a:p>
            <a:pPr lvl="1"/>
            <a:r>
              <a:rPr lang="en-US" sz="2000" dirty="0"/>
              <a:t>N</a:t>
            </a:r>
            <a:r>
              <a:rPr lang="en-US" sz="2000" dirty="0" smtClean="0"/>
              <a:t>on-study treatments</a:t>
            </a:r>
          </a:p>
        </p:txBody>
      </p:sp>
      <p:sp>
        <p:nvSpPr>
          <p:cNvPr id="6" name="Content Placeholder 5"/>
          <p:cNvSpPr>
            <a:spLocks noGrp="1"/>
          </p:cNvSpPr>
          <p:nvPr>
            <p:ph sz="half" idx="2"/>
          </p:nvPr>
        </p:nvSpPr>
        <p:spPr>
          <a:xfrm>
            <a:off x="4648200" y="1524000"/>
            <a:ext cx="4038600" cy="4623816"/>
          </a:xfrm>
        </p:spPr>
        <p:txBody>
          <a:bodyPr>
            <a:noAutofit/>
          </a:bodyPr>
          <a:lstStyle/>
          <a:p>
            <a:r>
              <a:rPr lang="en-US" sz="2400" dirty="0"/>
              <a:t>Covariates</a:t>
            </a:r>
          </a:p>
          <a:p>
            <a:pPr lvl="1"/>
            <a:r>
              <a:rPr lang="en-US" dirty="0"/>
              <a:t>Activity</a:t>
            </a:r>
          </a:p>
          <a:p>
            <a:pPr lvl="1"/>
            <a:r>
              <a:rPr lang="en-US" dirty="0"/>
              <a:t>Sleep</a:t>
            </a:r>
          </a:p>
          <a:p>
            <a:pPr lvl="1"/>
            <a:r>
              <a:rPr lang="en-US" dirty="0"/>
              <a:t>Assistive devices</a:t>
            </a:r>
          </a:p>
          <a:p>
            <a:pPr lvl="1"/>
            <a:r>
              <a:rPr lang="en-US" dirty="0"/>
              <a:t>Additional treatments</a:t>
            </a:r>
          </a:p>
          <a:p>
            <a:r>
              <a:rPr lang="en-US" sz="2400" dirty="0"/>
              <a:t>Data storage and management</a:t>
            </a:r>
          </a:p>
          <a:p>
            <a:pPr lvl="1"/>
            <a:r>
              <a:rPr lang="en-US" sz="2000" dirty="0"/>
              <a:t>Data entry or transformation errors</a:t>
            </a:r>
          </a:p>
          <a:p>
            <a:r>
              <a:rPr lang="en-US" sz="2400" dirty="0"/>
              <a:t>Data analysis</a:t>
            </a:r>
          </a:p>
          <a:p>
            <a:pPr lvl="1"/>
            <a:r>
              <a:rPr lang="en-US" sz="2000" dirty="0"/>
              <a:t>Faulty statistical analysis plan or execution </a:t>
            </a:r>
            <a:endParaRPr lang="en-US" sz="2800" dirty="0" smtClean="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11</a:t>
            </a:fld>
            <a:endParaRPr kumimoji="0" lang="en-US" dirty="0"/>
          </a:p>
        </p:txBody>
      </p:sp>
    </p:spTree>
    <p:extLst>
      <p:ext uri="{BB962C8B-B14F-4D97-AF65-F5344CB8AC3E}">
        <p14:creationId xmlns:p14="http://schemas.microsoft.com/office/powerpoint/2010/main" val="2181955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09800"/>
            <a:ext cx="8077200" cy="1673352"/>
          </a:xfrm>
        </p:spPr>
        <p:txBody>
          <a:bodyPr>
            <a:normAutofit fontScale="90000"/>
          </a:bodyPr>
          <a:lstStyle/>
          <a:p>
            <a:pPr algn="ctr"/>
            <a:r>
              <a:rPr lang="en-US" dirty="0" smtClean="0"/>
              <a:t>How can we systematically determine the causes of measurement error (i.e. loss of assay sensitivity) in pain studies?</a:t>
            </a:r>
            <a:endParaRPr lang="en-US" dirty="0"/>
          </a:p>
        </p:txBody>
      </p:sp>
    </p:spTree>
    <p:extLst>
      <p:ext uri="{BB962C8B-B14F-4D97-AF65-F5344CB8AC3E}">
        <p14:creationId xmlns:p14="http://schemas.microsoft.com/office/powerpoint/2010/main" val="298066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543800" cy="1252728"/>
          </a:xfrm>
        </p:spPr>
        <p:txBody>
          <a:bodyPr>
            <a:normAutofit/>
          </a:bodyPr>
          <a:lstStyle/>
          <a:p>
            <a:r>
              <a:rPr lang="en-US" b="0" dirty="0" smtClean="0">
                <a:latin typeface="Arial" panose="020B0604020202020204" pitchFamily="34" charset="0"/>
                <a:cs typeface="Arial" panose="020B0604020202020204" pitchFamily="34" charset="0"/>
              </a:rPr>
              <a:t>Candidate variable approach </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15FC477-0A05-4F3E-8EE9-E015C9089D56}" type="slidenum">
              <a:rPr lang="en-US" smtClean="0">
                <a:solidFill>
                  <a:prstClr val="black">
                    <a:tint val="75000"/>
                  </a:prstClr>
                </a:solidFill>
              </a:rPr>
              <a:pPr/>
              <a:t>13</a:t>
            </a:fld>
            <a:endParaRPr lang="en-US">
              <a:solidFill>
                <a:prstClr val="black">
                  <a:tint val="75000"/>
                </a:prstClr>
              </a:solidFill>
            </a:endParaRPr>
          </a:p>
        </p:txBody>
      </p:sp>
      <p:grpSp>
        <p:nvGrpSpPr>
          <p:cNvPr id="8" name="Group 7"/>
          <p:cNvGrpSpPr/>
          <p:nvPr/>
        </p:nvGrpSpPr>
        <p:grpSpPr>
          <a:xfrm>
            <a:off x="5105400" y="1676400"/>
            <a:ext cx="3584550" cy="3962399"/>
            <a:chOff x="3886200" y="1638609"/>
            <a:chExt cx="4727550" cy="483839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749449"/>
              <a:ext cx="4727550" cy="4727550"/>
            </a:xfrm>
            <a:prstGeom prst="rect">
              <a:avLst/>
            </a:prstGeom>
          </p:spPr>
        </p:pic>
        <p:cxnSp>
          <p:nvCxnSpPr>
            <p:cNvPr id="9" name="Straight Connector 8"/>
            <p:cNvCxnSpPr/>
            <p:nvPr/>
          </p:nvCxnSpPr>
          <p:spPr>
            <a:xfrm flipV="1">
              <a:off x="4596245" y="1638609"/>
              <a:ext cx="3408677" cy="37444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956285" y="2070657"/>
              <a:ext cx="3528392" cy="37748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398489" y="2040791"/>
            <a:ext cx="4038600" cy="3293209"/>
          </a:xfrm>
          <a:prstGeom prst="rect">
            <a:avLst/>
          </a:prstGeom>
          <a:noFill/>
        </p:spPr>
        <p:txBody>
          <a:bodyPr wrap="square" rtlCol="0">
            <a:spAutoFit/>
          </a:bodyPr>
          <a:lstStyle/>
          <a:p>
            <a:r>
              <a:rPr lang="en-US" sz="2000" u="sng" dirty="0" smtClean="0"/>
              <a:t>Variables that reflect study quality</a:t>
            </a:r>
          </a:p>
          <a:p>
            <a:pPr marL="342900" indent="-342900">
              <a:buFont typeface="Arial" panose="020B0604020202020204" pitchFamily="34" charset="0"/>
              <a:buChar char="•"/>
            </a:pPr>
            <a:r>
              <a:rPr lang="en-US" sz="2000" dirty="0" smtClean="0"/>
              <a:t>Baseline pain variability</a:t>
            </a:r>
            <a:r>
              <a:rPr lang="en-US" sz="2000" baseline="30000" dirty="0" smtClean="0"/>
              <a:t>1</a:t>
            </a:r>
          </a:p>
          <a:p>
            <a:pPr marL="342900" indent="-342900">
              <a:buFont typeface="Arial" panose="020B0604020202020204" pitchFamily="34" charset="0"/>
              <a:buChar char="•"/>
            </a:pPr>
            <a:r>
              <a:rPr lang="en-US" sz="2000" dirty="0" smtClean="0"/>
              <a:t>Subject enrollment rate</a:t>
            </a:r>
            <a:r>
              <a:rPr lang="en-US" sz="2000" baseline="30000" dirty="0" smtClean="0"/>
              <a:t>2</a:t>
            </a:r>
          </a:p>
          <a:p>
            <a:pPr marL="342900" indent="-342900">
              <a:buFont typeface="Arial" panose="020B0604020202020204" pitchFamily="34" charset="0"/>
              <a:buChar char="•"/>
            </a:pPr>
            <a:r>
              <a:rPr lang="en-US" sz="2000" dirty="0" smtClean="0"/>
              <a:t>Placebo response rate</a:t>
            </a:r>
            <a:r>
              <a:rPr lang="en-US" sz="2000" baseline="30000" dirty="0" smtClean="0"/>
              <a:t>3</a:t>
            </a:r>
          </a:p>
          <a:p>
            <a:pPr marL="342900" indent="-342900">
              <a:buFont typeface="Arial" panose="020B0604020202020204" pitchFamily="34" charset="0"/>
              <a:buChar char="•"/>
            </a:pPr>
            <a:r>
              <a:rPr lang="en-US" sz="2000" dirty="0" smtClean="0"/>
              <a:t>E-diary compliance</a:t>
            </a:r>
            <a:r>
              <a:rPr lang="en-US" sz="2000" baseline="30000" dirty="0" smtClean="0"/>
              <a:t>4</a:t>
            </a:r>
          </a:p>
          <a:p>
            <a:pPr marL="342900" indent="-342900">
              <a:buFont typeface="Arial" panose="020B0604020202020204" pitchFamily="34" charset="0"/>
              <a:buChar char="•"/>
            </a:pPr>
            <a:r>
              <a:rPr lang="en-US" sz="2000" dirty="0" smtClean="0"/>
              <a:t>Medication adherence</a:t>
            </a:r>
            <a:r>
              <a:rPr lang="en-US" sz="2000" baseline="30000" dirty="0" smtClean="0"/>
              <a:t>4</a:t>
            </a:r>
          </a:p>
          <a:p>
            <a:pPr marL="342900" indent="-342900">
              <a:buFont typeface="Arial" panose="020B0604020202020204" pitchFamily="34" charset="0"/>
              <a:buChar char="•"/>
            </a:pPr>
            <a:r>
              <a:rPr lang="en-US" sz="2000" dirty="0" smtClean="0"/>
              <a:t>Correlation between two different pain measures</a:t>
            </a:r>
            <a:r>
              <a:rPr lang="en-US" sz="2000" baseline="30000" dirty="0" smtClean="0"/>
              <a:t>4</a:t>
            </a:r>
          </a:p>
          <a:p>
            <a:pPr marL="342900" indent="-342900">
              <a:buFont typeface="Arial" panose="020B0604020202020204" pitchFamily="34" charset="0"/>
              <a:buChar char="•"/>
            </a:pPr>
            <a:r>
              <a:rPr lang="en-US" sz="2000" dirty="0" smtClean="0"/>
              <a:t>Subject ability to report pain accurately</a:t>
            </a:r>
            <a:r>
              <a:rPr lang="en-US" sz="2000" baseline="30000" dirty="0" smtClean="0"/>
              <a:t>5</a:t>
            </a:r>
            <a:endParaRPr lang="en-US" sz="2000" baseline="30000" dirty="0"/>
          </a:p>
        </p:txBody>
      </p:sp>
      <p:sp>
        <p:nvSpPr>
          <p:cNvPr id="12" name="TextBox 11"/>
          <p:cNvSpPr txBox="1"/>
          <p:nvPr/>
        </p:nvSpPr>
        <p:spPr>
          <a:xfrm>
            <a:off x="533400" y="6044625"/>
            <a:ext cx="7772400" cy="584775"/>
          </a:xfrm>
          <a:prstGeom prst="rect">
            <a:avLst/>
          </a:prstGeom>
          <a:noFill/>
        </p:spPr>
        <p:txBody>
          <a:bodyPr wrap="square" rtlCol="0">
            <a:spAutoFit/>
          </a:bodyPr>
          <a:lstStyle/>
          <a:p>
            <a:pPr algn="ctr"/>
            <a:r>
              <a:rPr lang="en-US" sz="1600" dirty="0" smtClean="0"/>
              <a:t>1. Farrar J, Pain, 2014; 2. </a:t>
            </a:r>
            <a:r>
              <a:rPr lang="en-US" sz="1600" dirty="0" err="1" smtClean="0"/>
              <a:t>Singla</a:t>
            </a:r>
            <a:r>
              <a:rPr lang="en-US" sz="1600" dirty="0" smtClean="0"/>
              <a:t> N, J Pain Res, 2014; 3. Katz J, Neurology, 2008; 4. Katz N, American Pain Society, May 2015; 5. Trudeau J, IASP, 2012</a:t>
            </a:r>
            <a:endParaRPr lang="en-US" sz="1600" dirty="0"/>
          </a:p>
        </p:txBody>
      </p:sp>
    </p:spTree>
    <p:extLst>
      <p:ext uri="{BB962C8B-B14F-4D97-AF65-F5344CB8AC3E}">
        <p14:creationId xmlns:p14="http://schemas.microsoft.com/office/powerpoint/2010/main" val="3451562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738"/>
            <a:ext cx="8229600" cy="1251062"/>
          </a:xfrm>
        </p:spPr>
        <p:txBody>
          <a:bodyPr>
            <a:normAutofit/>
          </a:bodyPr>
          <a:lstStyle/>
          <a:p>
            <a:r>
              <a:rPr lang="en-US" sz="3600" dirty="0" smtClean="0"/>
              <a:t>Statistical Process Control Methods in Manufacturing</a:t>
            </a:r>
            <a:endParaRPr lang="en-US" sz="3600" dirty="0"/>
          </a:p>
        </p:txBody>
      </p:sp>
      <p:sp>
        <p:nvSpPr>
          <p:cNvPr id="3" name="Slide Number Placeholder 2"/>
          <p:cNvSpPr>
            <a:spLocks noGrp="1"/>
          </p:cNvSpPr>
          <p:nvPr>
            <p:ph type="sldNum" sz="quarter" idx="12"/>
          </p:nvPr>
        </p:nvSpPr>
        <p:spPr/>
        <p:txBody>
          <a:bodyPr/>
          <a:lstStyle/>
          <a:p>
            <a:endParaRPr lang="en-US" smtClean="0"/>
          </a:p>
          <a:p>
            <a:fld id="{71029FB1-3E22-4390-B966-0CAAE3E64403}" type="slidenum">
              <a:rPr lang="en-US" smtClean="0"/>
              <a:pPr/>
              <a:t>14</a:t>
            </a:fld>
            <a:endParaRPr lang="en-US" dirty="0"/>
          </a:p>
        </p:txBody>
      </p:sp>
      <p:pic>
        <p:nvPicPr>
          <p:cNvPr id="4" name="Picture 3"/>
          <p:cNvPicPr>
            <a:picLocks noChangeAspect="1"/>
          </p:cNvPicPr>
          <p:nvPr/>
        </p:nvPicPr>
        <p:blipFill>
          <a:blip r:embed="rId3"/>
          <a:stretch>
            <a:fillRect/>
          </a:stretch>
        </p:blipFill>
        <p:spPr>
          <a:xfrm>
            <a:off x="685800" y="1981200"/>
            <a:ext cx="2057400" cy="2743200"/>
          </a:xfrm>
          <a:prstGeom prst="rect">
            <a:avLst/>
          </a:prstGeom>
        </p:spPr>
      </p:pic>
      <p:sp>
        <p:nvSpPr>
          <p:cNvPr id="5" name="Rectangle 4"/>
          <p:cNvSpPr/>
          <p:nvPr/>
        </p:nvSpPr>
        <p:spPr>
          <a:xfrm>
            <a:off x="530329" y="4930914"/>
            <a:ext cx="2368341" cy="707886"/>
          </a:xfrm>
          <a:prstGeom prst="rect">
            <a:avLst/>
          </a:prstGeom>
        </p:spPr>
        <p:txBody>
          <a:bodyPr wrap="none">
            <a:spAutoFit/>
          </a:bodyPr>
          <a:lstStyle/>
          <a:p>
            <a:pPr algn="ctr"/>
            <a:r>
              <a:rPr lang="en-US" sz="2000" dirty="0">
                <a:latin typeface="Arial" panose="020B0604020202020204" pitchFamily="34" charset="0"/>
              </a:rPr>
              <a:t>Walter A. </a:t>
            </a:r>
            <a:r>
              <a:rPr lang="en-US" sz="2000" dirty="0" err="1" smtClean="0">
                <a:latin typeface="Arial" panose="020B0604020202020204" pitchFamily="34" charset="0"/>
              </a:rPr>
              <a:t>Shewhart</a:t>
            </a:r>
            <a:endParaRPr lang="en-US" sz="2000" dirty="0" smtClean="0">
              <a:latin typeface="Arial" panose="020B0604020202020204" pitchFamily="34" charset="0"/>
            </a:endParaRPr>
          </a:p>
          <a:p>
            <a:pPr algn="ctr"/>
            <a:r>
              <a:rPr lang="en-US" sz="2000" dirty="0" smtClean="0">
                <a:latin typeface="Arial" panose="020B0604020202020204" pitchFamily="34" charset="0"/>
              </a:rPr>
              <a:t>1891-1967</a:t>
            </a:r>
            <a:endParaRPr lang="en-US" sz="2000" dirty="0"/>
          </a:p>
        </p:txBody>
      </p:sp>
      <p:pic>
        <p:nvPicPr>
          <p:cNvPr id="6" name="Picture 5"/>
          <p:cNvPicPr>
            <a:picLocks noChangeAspect="1"/>
          </p:cNvPicPr>
          <p:nvPr/>
        </p:nvPicPr>
        <p:blipFill>
          <a:blip r:embed="rId4"/>
          <a:stretch>
            <a:fillRect/>
          </a:stretch>
        </p:blipFill>
        <p:spPr>
          <a:xfrm>
            <a:off x="3276600" y="1830405"/>
            <a:ext cx="2752725" cy="4233079"/>
          </a:xfrm>
          <a:prstGeom prst="rect">
            <a:avLst/>
          </a:prstGeom>
        </p:spPr>
      </p:pic>
      <p:pic>
        <p:nvPicPr>
          <p:cNvPr id="7" name="Picture 6"/>
          <p:cNvPicPr>
            <a:picLocks noChangeAspect="1"/>
          </p:cNvPicPr>
          <p:nvPr/>
        </p:nvPicPr>
        <p:blipFill>
          <a:blip r:embed="rId5"/>
          <a:stretch>
            <a:fillRect/>
          </a:stretch>
        </p:blipFill>
        <p:spPr>
          <a:xfrm>
            <a:off x="6629400" y="1881266"/>
            <a:ext cx="1828800" cy="2895600"/>
          </a:xfrm>
          <a:prstGeom prst="rect">
            <a:avLst/>
          </a:prstGeom>
        </p:spPr>
      </p:pic>
      <p:sp>
        <p:nvSpPr>
          <p:cNvPr id="8" name="Rectangle 7"/>
          <p:cNvSpPr/>
          <p:nvPr/>
        </p:nvSpPr>
        <p:spPr>
          <a:xfrm>
            <a:off x="6289963" y="4919046"/>
            <a:ext cx="2507673" cy="707886"/>
          </a:xfrm>
          <a:prstGeom prst="rect">
            <a:avLst/>
          </a:prstGeom>
        </p:spPr>
        <p:txBody>
          <a:bodyPr wrap="none">
            <a:spAutoFit/>
          </a:bodyPr>
          <a:lstStyle/>
          <a:p>
            <a:pPr algn="ctr"/>
            <a:r>
              <a:rPr lang="en-US" sz="2000" dirty="0">
                <a:latin typeface="Arial" panose="020B0604020202020204" pitchFamily="34" charset="0"/>
              </a:rPr>
              <a:t>W. Edwards </a:t>
            </a:r>
            <a:r>
              <a:rPr lang="en-US" sz="2000" dirty="0" smtClean="0">
                <a:latin typeface="Arial" panose="020B0604020202020204" pitchFamily="34" charset="0"/>
              </a:rPr>
              <a:t>Deming</a:t>
            </a:r>
          </a:p>
          <a:p>
            <a:pPr algn="ctr"/>
            <a:r>
              <a:rPr lang="en-US" sz="2000" dirty="0" smtClean="0">
                <a:latin typeface="Arial" panose="020B0604020202020204" pitchFamily="34" charset="0"/>
              </a:rPr>
              <a:t>1900-1993</a:t>
            </a:r>
            <a:endParaRPr lang="en-US" sz="2000" dirty="0">
              <a:latin typeface="Arial" panose="020B0604020202020204" pitchFamily="34" charset="0"/>
            </a:endParaRPr>
          </a:p>
        </p:txBody>
      </p:sp>
    </p:spTree>
    <p:extLst>
      <p:ext uri="{BB962C8B-B14F-4D97-AF65-F5344CB8AC3E}">
        <p14:creationId xmlns:p14="http://schemas.microsoft.com/office/powerpoint/2010/main" val="3664538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1272"/>
            <a:ext cx="8382000" cy="1252728"/>
          </a:xfrm>
        </p:spPr>
        <p:txBody>
          <a:bodyPr/>
          <a:lstStyle/>
          <a:p>
            <a:r>
              <a:rPr lang="en-US" dirty="0" smtClean="0"/>
              <a:t>Principles of manufacturing quality control</a:t>
            </a:r>
            <a:endParaRPr lang="en-US" dirty="0"/>
          </a:p>
        </p:txBody>
      </p:sp>
      <p:sp>
        <p:nvSpPr>
          <p:cNvPr id="3" name="Content Placeholder 2"/>
          <p:cNvSpPr>
            <a:spLocks noGrp="1"/>
          </p:cNvSpPr>
          <p:nvPr>
            <p:ph idx="1"/>
          </p:nvPr>
        </p:nvSpPr>
        <p:spPr>
          <a:xfrm>
            <a:off x="457200" y="1775191"/>
            <a:ext cx="4800600" cy="4625609"/>
          </a:xfrm>
        </p:spPr>
        <p:txBody>
          <a:bodyPr>
            <a:normAutofit fontScale="77500" lnSpcReduction="20000"/>
          </a:bodyPr>
          <a:lstStyle/>
          <a:p>
            <a:r>
              <a:rPr lang="en-US" dirty="0" smtClean="0">
                <a:solidFill>
                  <a:schemeClr val="accent5"/>
                </a:solidFill>
              </a:rPr>
              <a:t>Process:</a:t>
            </a:r>
            <a:r>
              <a:rPr lang="en-US" dirty="0" smtClean="0"/>
              <a:t> a </a:t>
            </a:r>
            <a:r>
              <a:rPr lang="en-US" dirty="0"/>
              <a:t>unique combination of tools, materials, methods, and people engaged in producing a measurable output; for example a manufacturing line for machine </a:t>
            </a:r>
            <a:r>
              <a:rPr lang="en-US" dirty="0" smtClean="0"/>
              <a:t>parts</a:t>
            </a:r>
          </a:p>
          <a:p>
            <a:pPr marL="118872" indent="0">
              <a:buNone/>
            </a:pPr>
            <a:endParaRPr lang="en-US" dirty="0" smtClean="0"/>
          </a:p>
          <a:p>
            <a:r>
              <a:rPr lang="en-US" dirty="0" smtClean="0">
                <a:solidFill>
                  <a:schemeClr val="accent5"/>
                </a:solidFill>
              </a:rPr>
              <a:t>Control chart (or process behavior chart): </a:t>
            </a:r>
            <a:r>
              <a:rPr lang="en-US" dirty="0" smtClean="0"/>
              <a:t>a graphical display illustrating variation over time in the output of a process, </a:t>
            </a:r>
            <a:r>
              <a:rPr lang="en-US" dirty="0"/>
              <a:t>usually showing boundaries of statistical control limits</a:t>
            </a:r>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15</a:t>
            </a:fld>
            <a:endParaRPr kumimoji="0" lang="en-US" dirty="0"/>
          </a:p>
        </p:txBody>
      </p:sp>
      <p:pic>
        <p:nvPicPr>
          <p:cNvPr id="5" name="Picture 4"/>
          <p:cNvPicPr>
            <a:picLocks noChangeAspect="1"/>
          </p:cNvPicPr>
          <p:nvPr/>
        </p:nvPicPr>
        <p:blipFill>
          <a:blip r:embed="rId3"/>
          <a:stretch>
            <a:fillRect/>
          </a:stretch>
        </p:blipFill>
        <p:spPr>
          <a:xfrm>
            <a:off x="5638799" y="1904999"/>
            <a:ext cx="3070485" cy="236220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404938"/>
            <a:ext cx="3070484" cy="209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24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113" y="1223665"/>
            <a:ext cx="4511287" cy="2514600"/>
          </a:xfrm>
          <a:prstGeom prst="rect">
            <a:avLst/>
          </a:prstGeom>
        </p:spPr>
      </p:pic>
      <p:sp>
        <p:nvSpPr>
          <p:cNvPr id="3" name="Title 1"/>
          <p:cNvSpPr txBox="1">
            <a:spLocks/>
          </p:cNvSpPr>
          <p:nvPr/>
        </p:nvSpPr>
        <p:spPr>
          <a:xfrm>
            <a:off x="76200" y="0"/>
            <a:ext cx="8991600" cy="914400"/>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fontAlgn="auto">
              <a:spcAft>
                <a:spcPts val="0"/>
              </a:spcAft>
            </a:pPr>
            <a:r>
              <a:rPr lang="en-US" sz="4000" dirty="0" smtClean="0"/>
              <a:t>QDSS System</a:t>
            </a:r>
          </a:p>
        </p:txBody>
      </p:sp>
      <p:sp>
        <p:nvSpPr>
          <p:cNvPr id="4" name="Rectangle 3"/>
          <p:cNvSpPr/>
          <p:nvPr/>
        </p:nvSpPr>
        <p:spPr>
          <a:xfrm>
            <a:off x="1673379" y="762000"/>
            <a:ext cx="1719573" cy="461665"/>
          </a:xfrm>
          <a:prstGeom prst="rect">
            <a:avLst/>
          </a:prstGeom>
        </p:spPr>
        <p:txBody>
          <a:bodyPr wrap="none">
            <a:spAutoFit/>
          </a:bodyPr>
          <a:lstStyle/>
          <a:p>
            <a:pPr algn="ctr" fontAlgn="auto">
              <a:spcAft>
                <a:spcPts val="0"/>
              </a:spcAft>
            </a:pPr>
            <a:r>
              <a:rPr lang="en-US" dirty="0">
                <a:solidFill>
                  <a:srgbClr val="FFFF00"/>
                </a:solidFill>
              </a:rPr>
              <a:t>Study View</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1225296"/>
            <a:ext cx="4038600" cy="2514600"/>
          </a:xfrm>
          <a:prstGeom prst="rect">
            <a:avLst/>
          </a:prstGeom>
        </p:spPr>
      </p:pic>
      <p:sp>
        <p:nvSpPr>
          <p:cNvPr id="6" name="Rectangle 5"/>
          <p:cNvSpPr/>
          <p:nvPr/>
        </p:nvSpPr>
        <p:spPr>
          <a:xfrm>
            <a:off x="6181067" y="765048"/>
            <a:ext cx="1463094" cy="461665"/>
          </a:xfrm>
          <a:prstGeom prst="rect">
            <a:avLst/>
          </a:prstGeom>
        </p:spPr>
        <p:txBody>
          <a:bodyPr wrap="none">
            <a:spAutoFit/>
          </a:bodyPr>
          <a:lstStyle/>
          <a:p>
            <a:pPr algn="ctr" fontAlgn="auto">
              <a:spcAft>
                <a:spcPts val="0"/>
              </a:spcAft>
            </a:pPr>
            <a:r>
              <a:rPr lang="en-US" dirty="0" smtClean="0">
                <a:solidFill>
                  <a:srgbClr val="FFFF00"/>
                </a:solidFill>
              </a:rPr>
              <a:t>Site View</a:t>
            </a:r>
            <a:endParaRPr lang="en-US" dirty="0">
              <a:solidFill>
                <a:srgbClr val="FFFF00"/>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4267200"/>
            <a:ext cx="4532922" cy="2438400"/>
          </a:xfrm>
          <a:prstGeom prst="rect">
            <a:avLst/>
          </a:prstGeom>
        </p:spPr>
      </p:pic>
      <p:sp>
        <p:nvSpPr>
          <p:cNvPr id="8" name="Rectangle 7"/>
          <p:cNvSpPr/>
          <p:nvPr/>
        </p:nvSpPr>
        <p:spPr>
          <a:xfrm>
            <a:off x="1507220" y="3805535"/>
            <a:ext cx="1770869" cy="461665"/>
          </a:xfrm>
          <a:prstGeom prst="rect">
            <a:avLst/>
          </a:prstGeom>
        </p:spPr>
        <p:txBody>
          <a:bodyPr wrap="none">
            <a:spAutoFit/>
          </a:bodyPr>
          <a:lstStyle/>
          <a:p>
            <a:pPr algn="ctr" fontAlgn="auto">
              <a:spcAft>
                <a:spcPts val="0"/>
              </a:spcAft>
            </a:pPr>
            <a:r>
              <a:rPr lang="en-US" dirty="0" smtClean="0">
                <a:solidFill>
                  <a:srgbClr val="FFFF00"/>
                </a:solidFill>
              </a:rPr>
              <a:t>Metric View</a:t>
            </a:r>
            <a:endParaRPr lang="en-US" dirty="0">
              <a:solidFill>
                <a:srgbClr val="FFFF00"/>
              </a:solidFil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6800" y="4267200"/>
            <a:ext cx="4086721" cy="2438400"/>
          </a:xfrm>
          <a:prstGeom prst="rect">
            <a:avLst/>
          </a:prstGeom>
        </p:spPr>
      </p:pic>
      <p:sp>
        <p:nvSpPr>
          <p:cNvPr id="10" name="Rectangle 9"/>
          <p:cNvSpPr/>
          <p:nvPr/>
        </p:nvSpPr>
        <p:spPr>
          <a:xfrm>
            <a:off x="6059354" y="3810000"/>
            <a:ext cx="1960025" cy="461665"/>
          </a:xfrm>
          <a:prstGeom prst="rect">
            <a:avLst/>
          </a:prstGeom>
        </p:spPr>
        <p:txBody>
          <a:bodyPr wrap="none">
            <a:spAutoFit/>
          </a:bodyPr>
          <a:lstStyle/>
          <a:p>
            <a:pPr algn="ctr" fontAlgn="auto">
              <a:spcAft>
                <a:spcPts val="0"/>
              </a:spcAft>
            </a:pPr>
            <a:r>
              <a:rPr lang="en-US" dirty="0" smtClean="0">
                <a:solidFill>
                  <a:srgbClr val="FFFF00"/>
                </a:solidFill>
              </a:rPr>
              <a:t>Subject View</a:t>
            </a:r>
            <a:endParaRPr lang="en-US" dirty="0">
              <a:solidFill>
                <a:srgbClr val="FFFF00"/>
              </a:solidFill>
            </a:endParaRPr>
          </a:p>
        </p:txBody>
      </p:sp>
    </p:spTree>
    <p:extLst>
      <p:ext uri="{BB962C8B-B14F-4D97-AF65-F5344CB8AC3E}">
        <p14:creationId xmlns:p14="http://schemas.microsoft.com/office/powerpoint/2010/main" val="2137513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1272"/>
            <a:ext cx="7543800" cy="1252728"/>
          </a:xfrm>
        </p:spPr>
        <p:txBody>
          <a:bodyPr/>
          <a:lstStyle/>
          <a:p>
            <a:r>
              <a:rPr lang="en-US" sz="4000" dirty="0" smtClean="0"/>
              <a:t>Summary</a:t>
            </a:r>
            <a:endParaRPr lang="en-US" sz="4000" dirty="0"/>
          </a:p>
        </p:txBody>
      </p:sp>
      <p:sp>
        <p:nvSpPr>
          <p:cNvPr id="3" name="Content Placeholder 2"/>
          <p:cNvSpPr>
            <a:spLocks noGrp="1"/>
          </p:cNvSpPr>
          <p:nvPr>
            <p:ph idx="1"/>
          </p:nvPr>
        </p:nvSpPr>
        <p:spPr/>
        <p:txBody>
          <a:bodyPr>
            <a:normAutofit fontScale="85000" lnSpcReduction="20000"/>
          </a:bodyPr>
          <a:lstStyle/>
          <a:p>
            <a:pPr>
              <a:spcBef>
                <a:spcPts val="300"/>
              </a:spcBef>
              <a:spcAft>
                <a:spcPts val="300"/>
              </a:spcAft>
            </a:pPr>
            <a:r>
              <a:rPr lang="en-US" sz="2800" dirty="0" smtClean="0"/>
              <a:t>Quality in clinical trials is the identification and minimization of sources of error that compromise accuracy of measurement of treatment effect</a:t>
            </a:r>
          </a:p>
          <a:p>
            <a:pPr>
              <a:spcBef>
                <a:spcPts val="300"/>
              </a:spcBef>
              <a:spcAft>
                <a:spcPts val="300"/>
              </a:spcAft>
            </a:pPr>
            <a:r>
              <a:rPr lang="en-US" sz="2800" dirty="0" smtClean="0"/>
              <a:t>Quality control rests on evidence that specific variables, amenable to surveillance, are relevant to study output</a:t>
            </a:r>
          </a:p>
          <a:p>
            <a:pPr lvl="1">
              <a:spcBef>
                <a:spcPts val="300"/>
              </a:spcBef>
              <a:spcAft>
                <a:spcPts val="300"/>
              </a:spcAft>
            </a:pPr>
            <a:r>
              <a:rPr lang="en-US" sz="2400" dirty="0" smtClean="0"/>
              <a:t>Variables that appear to influence study output include pain variability, accuracy of pain reporting, medication compliance, and diary compliance</a:t>
            </a:r>
          </a:p>
          <a:p>
            <a:pPr>
              <a:spcBef>
                <a:spcPts val="300"/>
              </a:spcBef>
              <a:spcAft>
                <a:spcPts val="300"/>
              </a:spcAft>
            </a:pPr>
            <a:r>
              <a:rPr lang="en-US" sz="2800" dirty="0" smtClean="0"/>
              <a:t>From a statistical quality control perspective, a clinical trial can be conceived as a process (with many components), yielding a measurable output (a measurement of magnitude of treatment effect)</a:t>
            </a:r>
          </a:p>
          <a:p>
            <a:pPr>
              <a:spcBef>
                <a:spcPts val="300"/>
              </a:spcBef>
              <a:spcAft>
                <a:spcPts val="300"/>
              </a:spcAft>
            </a:pPr>
            <a:r>
              <a:rPr lang="en-US" sz="2800" dirty="0" smtClean="0"/>
              <a:t>Further research is needed to further define relevant quality variables and the best method for surveillance and correction</a:t>
            </a:r>
          </a:p>
          <a:p>
            <a:endParaRPr lang="en-US" sz="2800"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17</a:t>
            </a:fld>
            <a:endParaRPr kumimoji="0" lang="en-US" dirty="0"/>
          </a:p>
        </p:txBody>
      </p:sp>
    </p:spTree>
    <p:extLst>
      <p:ext uri="{BB962C8B-B14F-4D97-AF65-F5344CB8AC3E}">
        <p14:creationId xmlns:p14="http://schemas.microsoft.com/office/powerpoint/2010/main" val="1612768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51062"/>
          </a:xfrm>
        </p:spPr>
        <p:txBody>
          <a:bodyPr>
            <a:normAutofit/>
          </a:bodyPr>
          <a:lstStyle/>
          <a:p>
            <a:r>
              <a:rPr lang="en-US" sz="4000" dirty="0" smtClean="0"/>
              <a:t>Regulatory vs. Scientific Quality</a:t>
            </a:r>
            <a:endParaRPr lang="en-US" sz="4000" dirty="0"/>
          </a:p>
        </p:txBody>
      </p:sp>
      <p:sp>
        <p:nvSpPr>
          <p:cNvPr id="3" name="Slide Number Placeholder 2"/>
          <p:cNvSpPr>
            <a:spLocks noGrp="1"/>
          </p:cNvSpPr>
          <p:nvPr>
            <p:ph type="sldNum" sz="quarter" idx="12"/>
          </p:nvPr>
        </p:nvSpPr>
        <p:spPr/>
        <p:txBody>
          <a:bodyPr/>
          <a:lstStyle/>
          <a:p>
            <a:endParaRPr lang="en-US" smtClean="0"/>
          </a:p>
          <a:p>
            <a:fld id="{71029FB1-3E22-4390-B966-0CAAE3E64403}" type="slidenum">
              <a:rPr lang="en-US" smtClean="0"/>
              <a:pPr/>
              <a:t>2</a:t>
            </a:fld>
            <a:endParaRPr lang="en-US" dirty="0"/>
          </a:p>
        </p:txBody>
      </p:sp>
      <p:sp>
        <p:nvSpPr>
          <p:cNvPr id="4" name="TextBox 3"/>
          <p:cNvSpPr txBox="1"/>
          <p:nvPr/>
        </p:nvSpPr>
        <p:spPr>
          <a:xfrm>
            <a:off x="2667000" y="2532965"/>
            <a:ext cx="1905000"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spcBef>
                <a:spcPts val="600"/>
              </a:spcBef>
              <a:spcAft>
                <a:spcPts val="600"/>
              </a:spcAft>
            </a:pPr>
            <a:r>
              <a:rPr lang="en-US" sz="3200" dirty="0" smtClean="0"/>
              <a:t>Quality</a:t>
            </a:r>
            <a:endParaRPr lang="en-US" sz="3200" dirty="0"/>
          </a:p>
        </p:txBody>
      </p:sp>
      <p:sp>
        <p:nvSpPr>
          <p:cNvPr id="5" name="TextBox 4"/>
          <p:cNvSpPr txBox="1"/>
          <p:nvPr/>
        </p:nvSpPr>
        <p:spPr>
          <a:xfrm>
            <a:off x="990600" y="4596825"/>
            <a:ext cx="2057400"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dirty="0" smtClean="0"/>
              <a:t>Regulatory</a:t>
            </a:r>
          </a:p>
          <a:p>
            <a:pPr algn="ctr"/>
            <a:r>
              <a:rPr lang="en-US" sz="3200" dirty="0" smtClean="0"/>
              <a:t>Quality</a:t>
            </a:r>
            <a:endParaRPr lang="en-US" sz="3200" dirty="0"/>
          </a:p>
        </p:txBody>
      </p:sp>
      <p:sp>
        <p:nvSpPr>
          <p:cNvPr id="6" name="TextBox 5"/>
          <p:cNvSpPr txBox="1"/>
          <p:nvPr/>
        </p:nvSpPr>
        <p:spPr>
          <a:xfrm>
            <a:off x="4191000" y="4601980"/>
            <a:ext cx="1905000"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dirty="0" smtClean="0"/>
              <a:t>Scientific</a:t>
            </a:r>
          </a:p>
          <a:p>
            <a:pPr algn="ctr"/>
            <a:r>
              <a:rPr lang="en-US" sz="3200" dirty="0" smtClean="0"/>
              <a:t>Quality</a:t>
            </a:r>
            <a:endParaRPr lang="en-US" sz="3200" dirty="0"/>
          </a:p>
        </p:txBody>
      </p:sp>
      <p:cxnSp>
        <p:nvCxnSpPr>
          <p:cNvPr id="8" name="Elbow Connector 7"/>
          <p:cNvCxnSpPr/>
          <p:nvPr/>
        </p:nvCxnSpPr>
        <p:spPr>
          <a:xfrm>
            <a:off x="3048000" y="4876800"/>
            <a:ext cx="1143000" cy="533400"/>
          </a:xfrm>
          <a:prstGeom prst="bentConnector3">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2"/>
            <a:endCxn id="5" idx="0"/>
          </p:cNvCxnSpPr>
          <p:nvPr/>
        </p:nvCxnSpPr>
        <p:spPr>
          <a:xfrm flipH="1">
            <a:off x="2019300" y="3117740"/>
            <a:ext cx="1600200" cy="1479085"/>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2"/>
            <a:endCxn id="6" idx="0"/>
          </p:cNvCxnSpPr>
          <p:nvPr/>
        </p:nvCxnSpPr>
        <p:spPr>
          <a:xfrm>
            <a:off x="3619500" y="3117740"/>
            <a:ext cx="1524000" cy="1484240"/>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Line Callout 1 (Border and Accent Bar) 13"/>
          <p:cNvSpPr/>
          <p:nvPr/>
        </p:nvSpPr>
        <p:spPr>
          <a:xfrm>
            <a:off x="6347460" y="1680283"/>
            <a:ext cx="2590800" cy="3095569"/>
          </a:xfrm>
          <a:prstGeom prst="accentBorderCallout1">
            <a:avLst>
              <a:gd name="adj1" fmla="val 18750"/>
              <a:gd name="adj2" fmla="val -8333"/>
              <a:gd name="adj3" fmla="val 72502"/>
              <a:gd name="adj4" fmla="val -760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buFont typeface="Arial" panose="020B0604020202020204" pitchFamily="34" charset="0"/>
              <a:buChar char="•"/>
            </a:pPr>
            <a:r>
              <a:rPr lang="en-US" i="1" dirty="0"/>
              <a:t>Principles of experimentation</a:t>
            </a:r>
          </a:p>
          <a:p>
            <a:pPr marL="274320" indent="-274320">
              <a:buFont typeface="Arial" panose="020B0604020202020204" pitchFamily="34" charset="0"/>
              <a:buChar char="•"/>
            </a:pPr>
            <a:r>
              <a:rPr lang="en-US" i="1" dirty="0" smtClean="0"/>
              <a:t>Definitions</a:t>
            </a:r>
          </a:p>
          <a:p>
            <a:pPr marL="274320" indent="-274320">
              <a:buFont typeface="Arial" panose="020B0604020202020204" pitchFamily="34" charset="0"/>
              <a:buChar char="•"/>
            </a:pPr>
            <a:r>
              <a:rPr lang="en-US" i="1" dirty="0" smtClean="0"/>
              <a:t>Science of clinical study conduct</a:t>
            </a:r>
            <a:endParaRPr lang="en-US" i="1" dirty="0"/>
          </a:p>
          <a:p>
            <a:pPr marL="274320" indent="-274320">
              <a:buFont typeface="Arial" panose="020B0604020202020204" pitchFamily="34" charset="0"/>
              <a:buChar char="•"/>
            </a:pPr>
            <a:r>
              <a:rPr lang="en-US" i="1" dirty="0"/>
              <a:t>Manufacturing quality</a:t>
            </a:r>
          </a:p>
        </p:txBody>
      </p:sp>
    </p:spTree>
    <p:extLst>
      <p:ext uri="{BB962C8B-B14F-4D97-AF65-F5344CB8AC3E}">
        <p14:creationId xmlns:p14="http://schemas.microsoft.com/office/powerpoint/2010/main" val="1623760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1272"/>
            <a:ext cx="7543800" cy="1252728"/>
          </a:xfrm>
        </p:spPr>
        <p:txBody>
          <a:bodyPr/>
          <a:lstStyle/>
          <a:p>
            <a:r>
              <a:rPr lang="en-US" sz="4000" dirty="0" smtClean="0"/>
              <a:t>A Recent Quality Audit</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34219178"/>
              </p:ext>
            </p:extLst>
          </p:nvPr>
        </p:nvGraphicFramePr>
        <p:xfrm>
          <a:off x="457200" y="1833880"/>
          <a:ext cx="8153400" cy="4602480"/>
        </p:xfrm>
        <a:graphic>
          <a:graphicData uri="http://schemas.openxmlformats.org/drawingml/2006/table">
            <a:tbl>
              <a:tblPr firstRow="1" bandRow="1">
                <a:tableStyleId>{5C22544A-7EE6-4342-B048-85BDC9FD1C3A}</a:tableStyleId>
              </a:tblPr>
              <a:tblGrid>
                <a:gridCol w="1600200"/>
                <a:gridCol w="6553200"/>
              </a:tblGrid>
              <a:tr h="370840">
                <a:tc>
                  <a:txBody>
                    <a:bodyPr/>
                    <a:lstStyle/>
                    <a:p>
                      <a:r>
                        <a:rPr lang="en-US" sz="2000" dirty="0" smtClean="0"/>
                        <a:t>Rating</a:t>
                      </a:r>
                      <a:endParaRPr lang="en-US" sz="2000" dirty="0"/>
                    </a:p>
                  </a:txBody>
                  <a:tcPr/>
                </a:tc>
                <a:tc>
                  <a:txBody>
                    <a:bodyPr/>
                    <a:lstStyle/>
                    <a:p>
                      <a:r>
                        <a:rPr lang="en-US" sz="2000" dirty="0" smtClean="0"/>
                        <a:t>Finding</a:t>
                      </a:r>
                      <a:endParaRPr lang="en-US" sz="2000" dirty="0"/>
                    </a:p>
                  </a:txBody>
                  <a:tcPr/>
                </a:tc>
              </a:tr>
              <a:tr h="370840">
                <a:tc>
                  <a:txBody>
                    <a:bodyPr/>
                    <a:lstStyle/>
                    <a:p>
                      <a:r>
                        <a:rPr lang="en-US" sz="2000" dirty="0" smtClean="0"/>
                        <a:t>Critical</a:t>
                      </a:r>
                      <a:endParaRPr lang="en-US" sz="2000" dirty="0"/>
                    </a:p>
                  </a:txBody>
                  <a:tcPr/>
                </a:tc>
                <a:tc>
                  <a:txBody>
                    <a:bodyPr/>
                    <a:lstStyle/>
                    <a:p>
                      <a:r>
                        <a:rPr lang="en-US" sz="2000" dirty="0" smtClean="0"/>
                        <a:t>Inadequate security system in facility</a:t>
                      </a:r>
                      <a:endParaRPr lang="en-US" sz="2000" dirty="0"/>
                    </a:p>
                  </a:txBody>
                  <a:tcPr/>
                </a:tc>
              </a:tr>
              <a:tr h="370840">
                <a:tc>
                  <a:txBody>
                    <a:bodyPr/>
                    <a:lstStyle/>
                    <a:p>
                      <a:r>
                        <a:rPr lang="en-US" sz="2000" dirty="0" smtClean="0"/>
                        <a:t>Critical</a:t>
                      </a:r>
                      <a:endParaRPr lang="en-US" sz="2000" dirty="0"/>
                    </a:p>
                  </a:txBody>
                  <a:tcPr/>
                </a:tc>
                <a:tc>
                  <a:txBody>
                    <a:bodyPr/>
                    <a:lstStyle/>
                    <a:p>
                      <a:r>
                        <a:rPr lang="en-US" sz="2000" dirty="0" smtClean="0"/>
                        <a:t>SOPs 2 days out of date</a:t>
                      </a:r>
                    </a:p>
                    <a:p>
                      <a:r>
                        <a:rPr lang="en-US" sz="2000" dirty="0" smtClean="0"/>
                        <a:t>Handwritten notes found on some SOPs</a:t>
                      </a:r>
                      <a:endParaRPr lang="en-US" sz="2000" dirty="0"/>
                    </a:p>
                  </a:txBody>
                  <a:tcPr/>
                </a:tc>
              </a:tr>
              <a:tr h="370840">
                <a:tc>
                  <a:txBody>
                    <a:bodyPr/>
                    <a:lstStyle/>
                    <a:p>
                      <a:r>
                        <a:rPr lang="en-US" sz="2000" dirty="0" smtClean="0"/>
                        <a:t>Critical</a:t>
                      </a:r>
                      <a:endParaRPr lang="en-US" sz="2000" dirty="0"/>
                    </a:p>
                  </a:txBody>
                  <a:tcPr/>
                </a:tc>
                <a:tc>
                  <a:txBody>
                    <a:bodyPr/>
                    <a:lstStyle/>
                    <a:p>
                      <a:r>
                        <a:rPr lang="en-US" sz="2000" dirty="0" smtClean="0"/>
                        <a:t>No independent Quality Assurance department</a:t>
                      </a:r>
                    </a:p>
                    <a:p>
                      <a:r>
                        <a:rPr lang="en-US" sz="2000" dirty="0" smtClean="0"/>
                        <a:t>Missing</a:t>
                      </a:r>
                      <a:r>
                        <a:rPr lang="en-US" sz="2000" baseline="0" dirty="0" smtClean="0"/>
                        <a:t> independent vendor audits</a:t>
                      </a:r>
                      <a:endParaRPr lang="en-US" sz="2000" dirty="0"/>
                    </a:p>
                  </a:txBody>
                  <a:tcPr/>
                </a:tc>
              </a:tr>
              <a:tr h="370840">
                <a:tc>
                  <a:txBody>
                    <a:bodyPr/>
                    <a:lstStyle/>
                    <a:p>
                      <a:r>
                        <a:rPr lang="en-US" sz="2000" dirty="0" smtClean="0"/>
                        <a:t>Critical</a:t>
                      </a:r>
                      <a:endParaRPr lang="en-US" sz="2000" dirty="0"/>
                    </a:p>
                  </a:txBody>
                  <a:tcPr/>
                </a:tc>
                <a:tc>
                  <a:txBody>
                    <a:bodyPr/>
                    <a:lstStyle/>
                    <a:p>
                      <a:r>
                        <a:rPr lang="en-US" sz="2000" dirty="0" smtClean="0"/>
                        <a:t>Certain</a:t>
                      </a:r>
                      <a:r>
                        <a:rPr lang="en-US" sz="2000" baseline="0" dirty="0" smtClean="0"/>
                        <a:t> protocol versions in TMF lacking signatures</a:t>
                      </a:r>
                    </a:p>
                    <a:p>
                      <a:r>
                        <a:rPr lang="en-US" sz="2000" baseline="0" dirty="0" smtClean="0"/>
                        <a:t>One version of the ICF missing from TMF</a:t>
                      </a:r>
                    </a:p>
                    <a:p>
                      <a:r>
                        <a:rPr lang="en-US" sz="2000" baseline="0" dirty="0" smtClean="0"/>
                        <a:t>CRF approval form missing a signature</a:t>
                      </a:r>
                      <a:endParaRPr lang="en-US" sz="2000" dirty="0"/>
                    </a:p>
                  </a:txBody>
                  <a:tcPr/>
                </a:tc>
              </a:tr>
              <a:tr h="370840">
                <a:tc>
                  <a:txBody>
                    <a:bodyPr/>
                    <a:lstStyle/>
                    <a:p>
                      <a:r>
                        <a:rPr lang="en-US" sz="2000" dirty="0" smtClean="0"/>
                        <a:t>Critical</a:t>
                      </a:r>
                      <a:endParaRPr lang="en-US" sz="2000" dirty="0"/>
                    </a:p>
                  </a:txBody>
                  <a:tcPr/>
                </a:tc>
                <a:tc>
                  <a:txBody>
                    <a:bodyPr/>
                    <a:lstStyle/>
                    <a:p>
                      <a:r>
                        <a:rPr lang="en-US" sz="2000" dirty="0" smtClean="0"/>
                        <a:t>Section 10.4 of TMF referred</a:t>
                      </a:r>
                      <a:r>
                        <a:rPr lang="en-US" sz="2000" baseline="0" dirty="0" smtClean="0"/>
                        <a:t> to section 10.4 instead of 10.3</a:t>
                      </a:r>
                    </a:p>
                    <a:p>
                      <a:r>
                        <a:rPr lang="en-US" sz="2000" baseline="0" dirty="0" smtClean="0"/>
                        <a:t>A CV was 2 weeks beyond update window</a:t>
                      </a:r>
                      <a:endParaRPr lang="en-US" sz="2000" dirty="0"/>
                    </a:p>
                  </a:txBody>
                  <a:tcPr/>
                </a:tc>
              </a:tr>
              <a:tr h="370840">
                <a:tc>
                  <a:txBody>
                    <a:bodyPr/>
                    <a:lstStyle/>
                    <a:p>
                      <a:r>
                        <a:rPr lang="en-US" sz="2000" dirty="0" smtClean="0"/>
                        <a:t>Critical</a:t>
                      </a:r>
                      <a:endParaRPr lang="en-US" sz="2000" dirty="0"/>
                    </a:p>
                  </a:txBody>
                  <a:tcPr/>
                </a:tc>
                <a:tc>
                  <a:txBody>
                    <a:bodyPr/>
                    <a:lstStyle/>
                    <a:p>
                      <a:r>
                        <a:rPr lang="en-US" sz="2000" dirty="0" smtClean="0"/>
                        <a:t>Inconsistency</a:t>
                      </a:r>
                      <a:r>
                        <a:rPr lang="en-US" sz="2000" baseline="0" dirty="0" smtClean="0"/>
                        <a:t> between Site Submission Form and Delegation of Authority Log</a:t>
                      </a:r>
                      <a:endParaRPr lang="en-US" sz="2000" dirty="0"/>
                    </a:p>
                  </a:txBody>
                  <a:tcPr/>
                </a:tc>
              </a:tr>
            </a:tbl>
          </a:graphicData>
        </a:graphic>
      </p:graphicFrame>
      <p:sp>
        <p:nvSpPr>
          <p:cNvPr id="4" name="Slide Number Placeholder 3"/>
          <p:cNvSpPr>
            <a:spLocks noGrp="1"/>
          </p:cNvSpPr>
          <p:nvPr>
            <p:ph type="sldNum" sz="quarter" idx="12"/>
          </p:nvPr>
        </p:nvSpPr>
        <p:spPr/>
        <p:txBody>
          <a:bodyPr/>
          <a:lstStyle/>
          <a:p>
            <a:fld id="{042AED99-7FB4-404E-8A97-64753DCE42EC}" type="slidenum">
              <a:rPr kumimoji="0" lang="en-US" smtClean="0"/>
              <a:pPr/>
              <a:t>3</a:t>
            </a:fld>
            <a:endParaRPr kumimoji="0" lang="en-US" dirty="0"/>
          </a:p>
        </p:txBody>
      </p:sp>
    </p:spTree>
    <p:extLst>
      <p:ext uri="{BB962C8B-B14F-4D97-AF65-F5344CB8AC3E}">
        <p14:creationId xmlns:p14="http://schemas.microsoft.com/office/powerpoint/2010/main" val="79200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Current quality approaches measure what’s easy, not what’s most relevant, to clinical trial quality</a:t>
            </a:r>
            <a:endParaRPr lang="en-US" dirty="0"/>
          </a:p>
        </p:txBody>
      </p:sp>
      <p:sp>
        <p:nvSpPr>
          <p:cNvPr id="3" name="Slide Number Placeholder 2"/>
          <p:cNvSpPr>
            <a:spLocks noGrp="1"/>
          </p:cNvSpPr>
          <p:nvPr>
            <p:ph type="sldNum" sz="quarter" idx="12"/>
          </p:nvPr>
        </p:nvSpPr>
        <p:spPr/>
        <p:txBody>
          <a:bodyPr/>
          <a:lstStyle/>
          <a:p>
            <a:endParaRPr lang="en-US" smtClean="0"/>
          </a:p>
          <a:p>
            <a:fld id="{71029FB1-3E22-4390-B966-0CAAE3E64403}" type="slidenum">
              <a:rPr lang="en-US" smtClean="0"/>
              <a:pPr/>
              <a:t>4</a:t>
            </a:fld>
            <a:endParaRPr lang="en-US" dirty="0"/>
          </a:p>
        </p:txBody>
      </p:sp>
      <p:pic>
        <p:nvPicPr>
          <p:cNvPr id="4" name="Picture 3"/>
          <p:cNvPicPr>
            <a:picLocks noChangeAspect="1"/>
          </p:cNvPicPr>
          <p:nvPr/>
        </p:nvPicPr>
        <p:blipFill>
          <a:blip r:embed="rId3"/>
          <a:stretch>
            <a:fillRect/>
          </a:stretch>
        </p:blipFill>
        <p:spPr>
          <a:xfrm>
            <a:off x="333219" y="2057400"/>
            <a:ext cx="8500111" cy="3505200"/>
          </a:xfrm>
          <a:prstGeom prst="rect">
            <a:avLst/>
          </a:prstGeom>
        </p:spPr>
      </p:pic>
      <p:sp>
        <p:nvSpPr>
          <p:cNvPr id="5" name="TextBox 4"/>
          <p:cNvSpPr txBox="1"/>
          <p:nvPr/>
        </p:nvSpPr>
        <p:spPr>
          <a:xfrm>
            <a:off x="2960932" y="6076889"/>
            <a:ext cx="5943600" cy="400110"/>
          </a:xfrm>
          <a:prstGeom prst="rect">
            <a:avLst/>
          </a:prstGeom>
          <a:noFill/>
        </p:spPr>
        <p:txBody>
          <a:bodyPr wrap="square" rtlCol="0">
            <a:spAutoFit/>
          </a:bodyPr>
          <a:lstStyle/>
          <a:p>
            <a:r>
              <a:rPr lang="en-US" sz="2000" dirty="0" smtClean="0"/>
              <a:t>Bud Fisher, Mutt and Jeff comic strip, June 3, 1942</a:t>
            </a:r>
            <a:endParaRPr lang="en-US" sz="2000" dirty="0"/>
          </a:p>
        </p:txBody>
      </p:sp>
    </p:spTree>
    <p:extLst>
      <p:ext uri="{BB962C8B-B14F-4D97-AF65-F5344CB8AC3E}">
        <p14:creationId xmlns:p14="http://schemas.microsoft.com/office/powerpoint/2010/main" val="785161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1800"/>
            <a:ext cx="8077200" cy="1673352"/>
          </a:xfrm>
        </p:spPr>
        <p:txBody>
          <a:bodyPr/>
          <a:lstStyle/>
          <a:p>
            <a:pPr algn="ctr"/>
            <a:r>
              <a:rPr lang="en-US" dirty="0" smtClean="0"/>
              <a:t>What is quality?</a:t>
            </a:r>
            <a:endParaRPr lang="en-US" dirty="0"/>
          </a:p>
        </p:txBody>
      </p:sp>
    </p:spTree>
    <p:extLst>
      <p:ext uri="{BB962C8B-B14F-4D97-AF65-F5344CB8AC3E}">
        <p14:creationId xmlns:p14="http://schemas.microsoft.com/office/powerpoint/2010/main" val="623543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endParaRPr lang="en-US" smtClean="0"/>
          </a:p>
          <a:p>
            <a:fld id="{71029FB1-3E22-4390-B966-0CAAE3E64403}" type="slidenum">
              <a:rPr lang="en-US" smtClean="0"/>
              <a:pPr/>
              <a:t>6</a:t>
            </a:fld>
            <a:endParaRPr lang="en-US" dirty="0"/>
          </a:p>
        </p:txBody>
      </p:sp>
      <p:pic>
        <p:nvPicPr>
          <p:cNvPr id="4" name="Picture 3"/>
          <p:cNvPicPr>
            <a:picLocks noChangeAspect="1"/>
          </p:cNvPicPr>
          <p:nvPr/>
        </p:nvPicPr>
        <p:blipFill>
          <a:blip r:embed="rId3"/>
          <a:stretch>
            <a:fillRect/>
          </a:stretch>
        </p:blipFill>
        <p:spPr>
          <a:xfrm>
            <a:off x="-255058" y="-172337"/>
            <a:ext cx="9654116" cy="7202673"/>
          </a:xfrm>
          <a:prstGeom prst="rect">
            <a:avLst/>
          </a:prstGeom>
        </p:spPr>
      </p:pic>
    </p:spTree>
    <p:extLst>
      <p:ext uri="{BB962C8B-B14F-4D97-AF65-F5344CB8AC3E}">
        <p14:creationId xmlns:p14="http://schemas.microsoft.com/office/powerpoint/2010/main" val="2391555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640596" y="6400800"/>
            <a:ext cx="5507719" cy="274320"/>
          </a:xfrm>
        </p:spPr>
        <p:txBody>
          <a:bodyPr/>
          <a:lstStyle/>
          <a:p>
            <a:pPr algn="r"/>
            <a:r>
              <a:rPr kumimoji="0" lang="en-US" sz="2000" dirty="0" smtClean="0"/>
              <a:t>Ball LK, CTTI Meeting, October 2010</a:t>
            </a:r>
            <a:endParaRPr kumimoji="0" lang="en-US" sz="2000" dirty="0"/>
          </a:p>
        </p:txBody>
      </p:sp>
      <p:sp>
        <p:nvSpPr>
          <p:cNvPr id="3" name="Slide Number Placeholder 2"/>
          <p:cNvSpPr>
            <a:spLocks noGrp="1"/>
          </p:cNvSpPr>
          <p:nvPr>
            <p:ph type="sldNum" sz="quarter" idx="12"/>
          </p:nvPr>
        </p:nvSpPr>
        <p:spPr/>
        <p:txBody>
          <a:bodyPr/>
          <a:lstStyle/>
          <a:p>
            <a:endParaRPr lang="en-US" smtClean="0"/>
          </a:p>
          <a:p>
            <a:fld id="{71029FB1-3E22-4390-B966-0CAAE3E64403}" type="slidenum">
              <a:rPr lang="en-US" smtClean="0"/>
              <a:pPr/>
              <a:t>7</a:t>
            </a:fld>
            <a:endParaRPr lang="en-US" dirty="0"/>
          </a:p>
        </p:txBody>
      </p:sp>
      <p:pic>
        <p:nvPicPr>
          <p:cNvPr id="4" name="Picture 3"/>
          <p:cNvPicPr>
            <a:picLocks noChangeAspect="1"/>
          </p:cNvPicPr>
          <p:nvPr/>
        </p:nvPicPr>
        <p:blipFill>
          <a:blip r:embed="rId3"/>
          <a:stretch>
            <a:fillRect/>
          </a:stretch>
        </p:blipFill>
        <p:spPr>
          <a:xfrm>
            <a:off x="381000" y="1561359"/>
            <a:ext cx="8383837" cy="3010641"/>
          </a:xfrm>
          <a:prstGeom prst="rect">
            <a:avLst/>
          </a:prstGeom>
        </p:spPr>
      </p:pic>
    </p:spTree>
    <p:extLst>
      <p:ext uri="{BB962C8B-B14F-4D97-AF65-F5344CB8AC3E}">
        <p14:creationId xmlns:p14="http://schemas.microsoft.com/office/powerpoint/2010/main" val="3509861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dirty="0"/>
              <a:t>What is the intended question of a clinical trial</a:t>
            </a:r>
            <a:r>
              <a:rPr lang="en-US" sz="4000" dirty="0" smtClean="0"/>
              <a:t>?</a:t>
            </a:r>
            <a:endParaRPr lang="en-US" sz="4000"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8</a:t>
            </a:fld>
            <a:endParaRPr kumimoji="0" lang="en-US" dirty="0"/>
          </a:p>
        </p:txBody>
      </p:sp>
      <p:sp>
        <p:nvSpPr>
          <p:cNvPr id="7" name="TextBox 6"/>
          <p:cNvSpPr txBox="1"/>
          <p:nvPr/>
        </p:nvSpPr>
        <p:spPr>
          <a:xfrm>
            <a:off x="1219200" y="1752600"/>
            <a:ext cx="6629400" cy="1077218"/>
          </a:xfrm>
          <a:prstGeom prst="rect">
            <a:avLst/>
          </a:prstGeom>
          <a:noFill/>
        </p:spPr>
        <p:txBody>
          <a:bodyPr wrap="square" rtlCol="0">
            <a:spAutoFit/>
          </a:bodyPr>
          <a:lstStyle/>
          <a:p>
            <a:pPr algn="ctr"/>
            <a:r>
              <a:rPr lang="en-US" sz="3200" dirty="0">
                <a:solidFill>
                  <a:srgbClr val="FFFF00"/>
                </a:solidFill>
              </a:rPr>
              <a:t>What is the magnitude of </a:t>
            </a:r>
            <a:r>
              <a:rPr lang="en-US" sz="3200" dirty="0" smtClean="0">
                <a:solidFill>
                  <a:srgbClr val="FFFF00"/>
                </a:solidFill>
              </a:rPr>
              <a:t>effect of </a:t>
            </a:r>
            <a:r>
              <a:rPr lang="en-US" sz="3200" dirty="0">
                <a:solidFill>
                  <a:srgbClr val="FFFF00"/>
                </a:solidFill>
              </a:rPr>
              <a:t>treatment compared to placebo</a:t>
            </a:r>
            <a:r>
              <a:rPr lang="en-US" sz="3200" dirty="0" smtClean="0">
                <a:solidFill>
                  <a:srgbClr val="FFFF00"/>
                </a:solidFill>
              </a:rPr>
              <a:t>.</a:t>
            </a:r>
            <a:endParaRPr lang="en-US" sz="3200" dirty="0">
              <a:solidFill>
                <a:srgbClr val="FFFF00"/>
              </a:solidFill>
            </a:endParaRPr>
          </a:p>
        </p:txBody>
      </p:sp>
      <p:sp>
        <p:nvSpPr>
          <p:cNvPr id="8" name="TextBox 7"/>
          <p:cNvSpPr txBox="1"/>
          <p:nvPr/>
        </p:nvSpPr>
        <p:spPr>
          <a:xfrm>
            <a:off x="1219200" y="5124271"/>
            <a:ext cx="6985196" cy="1200329"/>
          </a:xfrm>
          <a:prstGeom prst="rect">
            <a:avLst/>
          </a:prstGeom>
          <a:noFill/>
        </p:spPr>
        <p:txBody>
          <a:bodyPr wrap="square" rtlCol="0">
            <a:spAutoFit/>
          </a:bodyPr>
          <a:lstStyle/>
          <a:p>
            <a:pPr algn="ctr">
              <a:spcBef>
                <a:spcPts val="600"/>
              </a:spcBef>
              <a:spcAft>
                <a:spcPts val="600"/>
              </a:spcAft>
            </a:pPr>
            <a:r>
              <a:rPr lang="en-US" dirty="0" smtClean="0">
                <a:solidFill>
                  <a:srgbClr val="FFFF00"/>
                </a:solidFill>
              </a:rPr>
              <a:t>Quality means minimizing sources of error that compromise the accuracy of measurement of treatment effect.</a:t>
            </a:r>
            <a:endParaRPr lang="en-US" dirty="0">
              <a:solidFill>
                <a:srgbClr val="FFFF00"/>
              </a:solidFill>
            </a:endParaRPr>
          </a:p>
        </p:txBody>
      </p:sp>
      <p:sp>
        <p:nvSpPr>
          <p:cNvPr id="9" name="Rectangle 8"/>
          <p:cNvSpPr/>
          <p:nvPr/>
        </p:nvSpPr>
        <p:spPr>
          <a:xfrm>
            <a:off x="2555262" y="3124200"/>
            <a:ext cx="4033475" cy="461665"/>
          </a:xfrm>
          <a:prstGeom prst="rect">
            <a:avLst/>
          </a:prstGeom>
        </p:spPr>
        <p:txBody>
          <a:bodyPr wrap="none">
            <a:spAutoFit/>
          </a:bodyPr>
          <a:lstStyle/>
          <a:p>
            <a:pPr algn="ctr">
              <a:spcBef>
                <a:spcPts val="600"/>
              </a:spcBef>
              <a:spcAft>
                <a:spcPts val="600"/>
              </a:spcAft>
            </a:pPr>
            <a:r>
              <a:rPr lang="en-US" dirty="0"/>
              <a:t>This is a measurement task.</a:t>
            </a:r>
          </a:p>
        </p:txBody>
      </p:sp>
      <p:sp>
        <p:nvSpPr>
          <p:cNvPr id="10" name="Rectangle 9"/>
          <p:cNvSpPr/>
          <p:nvPr/>
        </p:nvSpPr>
        <p:spPr>
          <a:xfrm>
            <a:off x="812701" y="3733442"/>
            <a:ext cx="7518596" cy="1200329"/>
          </a:xfrm>
          <a:prstGeom prst="rect">
            <a:avLst/>
          </a:prstGeom>
        </p:spPr>
        <p:txBody>
          <a:bodyPr wrap="square">
            <a:spAutoFit/>
          </a:bodyPr>
          <a:lstStyle/>
          <a:p>
            <a:pPr algn="ctr">
              <a:spcBef>
                <a:spcPts val="600"/>
              </a:spcBef>
              <a:spcAft>
                <a:spcPts val="600"/>
              </a:spcAft>
            </a:pPr>
            <a:r>
              <a:rPr lang="en-US" dirty="0"/>
              <a:t>A clinical trial can be considered a </a:t>
            </a:r>
            <a:r>
              <a:rPr lang="en-US" i="1" dirty="0"/>
              <a:t>measurement system</a:t>
            </a:r>
            <a:r>
              <a:rPr lang="en-US" dirty="0"/>
              <a:t>, designed to measure the magnitude of efficacy of a treatment.</a:t>
            </a:r>
          </a:p>
        </p:txBody>
      </p:sp>
    </p:spTree>
    <p:extLst>
      <p:ext uri="{BB962C8B-B14F-4D97-AF65-F5344CB8AC3E}">
        <p14:creationId xmlns:p14="http://schemas.microsoft.com/office/powerpoint/2010/main" val="2817100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51062"/>
          </a:xfrm>
        </p:spPr>
        <p:txBody>
          <a:bodyPr>
            <a:normAutofit/>
          </a:bodyPr>
          <a:lstStyle/>
          <a:p>
            <a:r>
              <a:rPr lang="en-US" sz="4000" dirty="0" err="1" smtClean="0"/>
              <a:t>Bunionectomy</a:t>
            </a:r>
            <a:endParaRPr lang="en-US" sz="4000" dirty="0"/>
          </a:p>
        </p:txBody>
      </p:sp>
      <p:sp>
        <p:nvSpPr>
          <p:cNvPr id="3" name="Slide Number Placeholder 2"/>
          <p:cNvSpPr>
            <a:spLocks noGrp="1"/>
          </p:cNvSpPr>
          <p:nvPr>
            <p:ph type="sldNum" sz="quarter" idx="12"/>
          </p:nvPr>
        </p:nvSpPr>
        <p:spPr/>
        <p:txBody>
          <a:bodyPr/>
          <a:lstStyle/>
          <a:p>
            <a:endParaRPr lang="en-US" smtClean="0"/>
          </a:p>
          <a:p>
            <a:fld id="{71029FB1-3E22-4390-B966-0CAAE3E64403}" type="slidenum">
              <a:rPr lang="en-US" smtClean="0"/>
              <a:pPr/>
              <a:t>9</a:t>
            </a:fld>
            <a:endParaRPr lang="en-US" dirty="0"/>
          </a:p>
        </p:txBody>
      </p:sp>
      <p:sp>
        <p:nvSpPr>
          <p:cNvPr id="4" name="TextBox 3"/>
          <p:cNvSpPr txBox="1"/>
          <p:nvPr/>
        </p:nvSpPr>
        <p:spPr>
          <a:xfrm>
            <a:off x="457200" y="6068762"/>
            <a:ext cx="2952750" cy="646331"/>
          </a:xfrm>
          <a:prstGeom prst="rect">
            <a:avLst/>
          </a:prstGeom>
          <a:noFill/>
        </p:spPr>
        <p:txBody>
          <a:bodyPr wrap="square" rtlCol="0">
            <a:spAutoFit/>
          </a:bodyPr>
          <a:lstStyle/>
          <a:p>
            <a:pPr algn="r"/>
            <a:r>
              <a:rPr lang="en-US" sz="1800" dirty="0" smtClean="0"/>
              <a:t>Perspective courtesy of Paul Desjardins</a:t>
            </a:r>
            <a:endParaRPr lang="en-US" sz="1800" dirty="0"/>
          </a:p>
        </p:txBody>
      </p:sp>
      <p:pic>
        <p:nvPicPr>
          <p:cNvPr id="5" name="Picture 4"/>
          <p:cNvPicPr>
            <a:picLocks noChangeAspect="1"/>
          </p:cNvPicPr>
          <p:nvPr/>
        </p:nvPicPr>
        <p:blipFill>
          <a:blip r:embed="rId3"/>
          <a:stretch>
            <a:fillRect/>
          </a:stretch>
        </p:blipFill>
        <p:spPr>
          <a:xfrm>
            <a:off x="3648075" y="1578269"/>
            <a:ext cx="1847850" cy="2466975"/>
          </a:xfrm>
          <a:prstGeom prst="rect">
            <a:avLst/>
          </a:prstGeom>
        </p:spPr>
      </p:pic>
      <p:pic>
        <p:nvPicPr>
          <p:cNvPr id="6" name="Picture 5"/>
          <p:cNvPicPr>
            <a:picLocks noChangeAspect="1"/>
          </p:cNvPicPr>
          <p:nvPr/>
        </p:nvPicPr>
        <p:blipFill>
          <a:blip r:embed="rId4"/>
          <a:stretch>
            <a:fillRect/>
          </a:stretch>
        </p:blipFill>
        <p:spPr>
          <a:xfrm>
            <a:off x="609600" y="1847529"/>
            <a:ext cx="2857500" cy="1600200"/>
          </a:xfrm>
          <a:prstGeom prst="rect">
            <a:avLst/>
          </a:prstGeom>
        </p:spPr>
      </p:pic>
      <p:pic>
        <p:nvPicPr>
          <p:cNvPr id="7" name="Picture 6"/>
          <p:cNvPicPr>
            <a:picLocks noChangeAspect="1"/>
          </p:cNvPicPr>
          <p:nvPr/>
        </p:nvPicPr>
        <p:blipFill>
          <a:blip r:embed="rId5"/>
          <a:stretch>
            <a:fillRect/>
          </a:stretch>
        </p:blipFill>
        <p:spPr>
          <a:xfrm>
            <a:off x="1000125" y="4067652"/>
            <a:ext cx="2466975" cy="1847850"/>
          </a:xfrm>
          <a:prstGeom prst="rect">
            <a:avLst/>
          </a:prstGeom>
        </p:spPr>
      </p:pic>
      <p:pic>
        <p:nvPicPr>
          <p:cNvPr id="8" name="Picture 7"/>
          <p:cNvPicPr>
            <a:picLocks noChangeAspect="1"/>
          </p:cNvPicPr>
          <p:nvPr/>
        </p:nvPicPr>
        <p:blipFill>
          <a:blip r:embed="rId6"/>
          <a:stretch>
            <a:fillRect/>
          </a:stretch>
        </p:blipFill>
        <p:spPr>
          <a:xfrm>
            <a:off x="3930748" y="4207847"/>
            <a:ext cx="1847850" cy="2466975"/>
          </a:xfrm>
          <a:prstGeom prst="rect">
            <a:avLst/>
          </a:prstGeom>
        </p:spPr>
      </p:pic>
      <p:sp>
        <p:nvSpPr>
          <p:cNvPr id="9" name="TextBox 8"/>
          <p:cNvSpPr txBox="1"/>
          <p:nvPr/>
        </p:nvSpPr>
        <p:spPr>
          <a:xfrm>
            <a:off x="6248400" y="1752600"/>
            <a:ext cx="2689860" cy="3170099"/>
          </a:xfrm>
          <a:prstGeom prst="rect">
            <a:avLst/>
          </a:prstGeom>
          <a:noFill/>
          <a:ln>
            <a:solidFill>
              <a:schemeClr val="tx2"/>
            </a:solidFill>
          </a:ln>
        </p:spPr>
        <p:txBody>
          <a:bodyPr wrap="square" rtlCol="0">
            <a:spAutoFit/>
          </a:bodyPr>
          <a:lstStyle/>
          <a:p>
            <a:r>
              <a:rPr lang="en-US" sz="2000" dirty="0" smtClean="0"/>
              <a:t>Sources of experimental error:</a:t>
            </a:r>
          </a:p>
          <a:p>
            <a:pPr marL="342900" indent="-342900">
              <a:buFont typeface="Arial" panose="020B0604020202020204" pitchFamily="34" charset="0"/>
              <a:buChar char="•"/>
            </a:pPr>
            <a:r>
              <a:rPr lang="en-US" sz="2000" dirty="0" smtClean="0"/>
              <a:t>Type of surgery</a:t>
            </a:r>
          </a:p>
          <a:p>
            <a:pPr marL="342900" indent="-342900">
              <a:buFont typeface="Arial" panose="020B0604020202020204" pitchFamily="34" charset="0"/>
              <a:buChar char="•"/>
            </a:pPr>
            <a:r>
              <a:rPr lang="en-US" sz="2000" dirty="0" smtClean="0"/>
              <a:t>Timing of assessments</a:t>
            </a:r>
          </a:p>
          <a:p>
            <a:pPr marL="342900" indent="-342900">
              <a:buFont typeface="Arial" panose="020B0604020202020204" pitchFamily="34" charset="0"/>
              <a:buChar char="•"/>
            </a:pPr>
            <a:r>
              <a:rPr lang="en-US" sz="2000" dirty="0" smtClean="0"/>
              <a:t>Training of coordinator</a:t>
            </a:r>
          </a:p>
          <a:p>
            <a:pPr marL="342900" indent="-342900">
              <a:buFont typeface="Arial" panose="020B0604020202020204" pitchFamily="34" charset="0"/>
              <a:buChar char="•"/>
            </a:pPr>
            <a:r>
              <a:rPr lang="en-US" sz="2000" dirty="0" smtClean="0"/>
              <a:t>Dressings</a:t>
            </a:r>
          </a:p>
          <a:p>
            <a:pPr marL="342900" indent="-342900">
              <a:buFont typeface="Arial" panose="020B0604020202020204" pitchFamily="34" charset="0"/>
              <a:buChar char="•"/>
            </a:pPr>
            <a:r>
              <a:rPr lang="en-US" sz="2000" dirty="0" smtClean="0"/>
              <a:t>Timing of PT</a:t>
            </a:r>
          </a:p>
          <a:p>
            <a:pPr marL="342900" indent="-342900">
              <a:buFont typeface="Arial" panose="020B0604020202020204" pitchFamily="34" charset="0"/>
              <a:buChar char="•"/>
            </a:pPr>
            <a:r>
              <a:rPr lang="en-US" sz="2000" dirty="0" smtClean="0"/>
              <a:t>Rescue medication</a:t>
            </a:r>
          </a:p>
        </p:txBody>
      </p:sp>
    </p:spTree>
    <p:extLst>
      <p:ext uri="{BB962C8B-B14F-4D97-AF65-F5344CB8AC3E}">
        <p14:creationId xmlns:p14="http://schemas.microsoft.com/office/powerpoint/2010/main" val="3209584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AS Template" id="{CC7A98B6-78C3-4421-9DAD-552AB692DDE1}" vid="{8D6A5B99-AC07-42F0-A6ED-7876EA00224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11990</TotalTime>
  <Words>3316</Words>
  <Application>Microsoft Office PowerPoint</Application>
  <PresentationFormat>On-screen Show (4:3)</PresentationFormat>
  <Paragraphs>187</Paragraphs>
  <Slides>17</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MS PGothic</vt:lpstr>
      <vt:lpstr>Arial</vt:lpstr>
      <vt:lpstr>Calibri</vt:lpstr>
      <vt:lpstr>Calibri Light</vt:lpstr>
      <vt:lpstr>Geneva</vt:lpstr>
      <vt:lpstr>Proxima Sans</vt:lpstr>
      <vt:lpstr>Times New Roman</vt:lpstr>
      <vt:lpstr>Wingdings</vt:lpstr>
      <vt:lpstr>Wingdings 2</vt:lpstr>
      <vt:lpstr>Wingdings 3</vt:lpstr>
      <vt:lpstr>AS Template</vt:lpstr>
      <vt:lpstr>Clinical Trial Quality</vt:lpstr>
      <vt:lpstr>Regulatory vs. Scientific Quality</vt:lpstr>
      <vt:lpstr>A Recent Quality Audit</vt:lpstr>
      <vt:lpstr>Current quality approaches measure what’s easy, not what’s most relevant, to clinical trial quality</vt:lpstr>
      <vt:lpstr>What is quality?</vt:lpstr>
      <vt:lpstr>PowerPoint Presentation</vt:lpstr>
      <vt:lpstr>PowerPoint Presentation</vt:lpstr>
      <vt:lpstr>What is the intended question of a clinical trial?</vt:lpstr>
      <vt:lpstr>Bunionectomy</vt:lpstr>
      <vt:lpstr>First principle of experimental medicine</vt:lpstr>
      <vt:lpstr>What are the sources of measurement error in clinical experiments?</vt:lpstr>
      <vt:lpstr>How can we systematically determine the causes of measurement error (i.e. loss of assay sensitivity) in pain studies?</vt:lpstr>
      <vt:lpstr>Candidate variable approach </vt:lpstr>
      <vt:lpstr>Statistical Process Control Methods in Manufacturing</vt:lpstr>
      <vt:lpstr>Principles of manufacturing quality control</vt:lpstr>
      <vt:lpstr>PowerPoint Presentation</vt:lpstr>
      <vt:lpstr>Summary</vt:lpstr>
    </vt:vector>
  </TitlesOfParts>
  <Company>Margie Doucette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Kickoff Meeting Template</dc:title>
  <dc:creator>Margie Doucette</dc:creator>
  <cp:lastModifiedBy>Nathaniel Katz</cp:lastModifiedBy>
  <cp:revision>1609</cp:revision>
  <cp:lastPrinted>2013-05-29T18:21:08Z</cp:lastPrinted>
  <dcterms:created xsi:type="dcterms:W3CDTF">2010-04-14T12:17:14Z</dcterms:created>
  <dcterms:modified xsi:type="dcterms:W3CDTF">2015-06-04T12:01:19Z</dcterms:modified>
</cp:coreProperties>
</file>