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58" r:id="rId3"/>
    <p:sldId id="271" r:id="rId4"/>
    <p:sldId id="260" r:id="rId5"/>
    <p:sldId id="261" r:id="rId6"/>
    <p:sldId id="300" r:id="rId7"/>
    <p:sldId id="291" r:id="rId8"/>
    <p:sldId id="262" r:id="rId9"/>
    <p:sldId id="263" r:id="rId10"/>
    <p:sldId id="266" r:id="rId11"/>
    <p:sldId id="274" r:id="rId12"/>
    <p:sldId id="285" r:id="rId13"/>
    <p:sldId id="290" r:id="rId14"/>
    <p:sldId id="275" r:id="rId15"/>
    <p:sldId id="273" r:id="rId16"/>
    <p:sldId id="292" r:id="rId17"/>
    <p:sldId id="293" r:id="rId18"/>
    <p:sldId id="299" r:id="rId19"/>
    <p:sldId id="294" r:id="rId20"/>
    <p:sldId id="272" r:id="rId21"/>
    <p:sldId id="301" r:id="rId22"/>
    <p:sldId id="302" r:id="rId23"/>
    <p:sldId id="298" r:id="rId24"/>
    <p:sldId id="307" r:id="rId25"/>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Kirkwood" initials="AK" lastIdx="1" clrIdx="0">
    <p:extLst>
      <p:ext uri="{19B8F6BF-5375-455C-9EA6-DF929625EA0E}">
        <p15:presenceInfo xmlns:p15="http://schemas.microsoft.com/office/powerpoint/2012/main" userId="S-1-5-21-795626602-2118520636-1846952604-3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76140" autoAdjust="0"/>
  </p:normalViewPr>
  <p:slideViewPr>
    <p:cSldViewPr snapToGrid="0">
      <p:cViewPr>
        <p:scale>
          <a:sx n="67" d="100"/>
          <a:sy n="67" d="100"/>
        </p:scale>
        <p:origin x="736" y="-244"/>
      </p:cViewPr>
      <p:guideLst/>
    </p:cSldViewPr>
  </p:slideViewPr>
  <p:notesTextViewPr>
    <p:cViewPr>
      <p:scale>
        <a:sx n="1" d="1"/>
        <a:sy n="1" d="1"/>
      </p:scale>
      <p:origin x="0" y="0"/>
    </p:cViewPr>
  </p:notesTextViewPr>
  <p:notesViewPr>
    <p:cSldViewPr snapToGrid="0">
      <p:cViewPr varScale="1">
        <p:scale>
          <a:sx n="70" d="100"/>
          <a:sy n="70" d="100"/>
        </p:scale>
        <p:origin x="27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238" y="0"/>
            <a:ext cx="2911475" cy="493713"/>
          </a:xfrm>
          <a:prstGeom prst="rect">
            <a:avLst/>
          </a:prstGeom>
        </p:spPr>
        <p:txBody>
          <a:bodyPr vert="horz" lIns="91440" tIns="45720" rIns="91440" bIns="45720" rtlCol="0"/>
          <a:lstStyle>
            <a:lvl1pPr algn="r">
              <a:defRPr sz="1200"/>
            </a:lvl1pPr>
          </a:lstStyle>
          <a:p>
            <a:fld id="{39416CD4-C056-4246-BD4B-44CBB033DCC6}" type="datetimeFigureOut">
              <a:rPr lang="en-GB" smtClean="0"/>
              <a:t>03/06/2015</a:t>
            </a:fld>
            <a:endParaRPr lang="en-GB"/>
          </a:p>
        </p:txBody>
      </p:sp>
      <p:sp>
        <p:nvSpPr>
          <p:cNvPr id="4" name="Footer Placeholder 3"/>
          <p:cNvSpPr>
            <a:spLocks noGrp="1"/>
          </p:cNvSpPr>
          <p:nvPr>
            <p:ph type="ftr" sz="quarter" idx="2"/>
          </p:nvPr>
        </p:nvSpPr>
        <p:spPr>
          <a:xfrm>
            <a:off x="0" y="9361488"/>
            <a:ext cx="2911475"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238" y="9361488"/>
            <a:ext cx="2911475" cy="493712"/>
          </a:xfrm>
          <a:prstGeom prst="rect">
            <a:avLst/>
          </a:prstGeom>
        </p:spPr>
        <p:txBody>
          <a:bodyPr vert="horz" lIns="91440" tIns="45720" rIns="91440" bIns="45720" rtlCol="0" anchor="b"/>
          <a:lstStyle>
            <a:lvl1pPr algn="r">
              <a:defRPr sz="1200"/>
            </a:lvl1pPr>
          </a:lstStyle>
          <a:p>
            <a:fld id="{CE2B88C5-BBEC-499C-B499-90FB6AFE2353}" type="slidenum">
              <a:rPr lang="en-GB" smtClean="0"/>
              <a:t>‹#›</a:t>
            </a:fld>
            <a:endParaRPr lang="en-GB"/>
          </a:p>
        </p:txBody>
      </p:sp>
    </p:spTree>
    <p:extLst>
      <p:ext uri="{BB962C8B-B14F-4D97-AF65-F5344CB8AC3E}">
        <p14:creationId xmlns:p14="http://schemas.microsoft.com/office/powerpoint/2010/main" val="429470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482" y="0"/>
            <a:ext cx="2911263" cy="494472"/>
          </a:xfrm>
          <a:prstGeom prst="rect">
            <a:avLst/>
          </a:prstGeom>
        </p:spPr>
        <p:txBody>
          <a:bodyPr vert="horz" lIns="91440" tIns="45720" rIns="91440" bIns="45720" rtlCol="0"/>
          <a:lstStyle>
            <a:lvl1pPr algn="r">
              <a:defRPr sz="1200"/>
            </a:lvl1pPr>
          </a:lstStyle>
          <a:p>
            <a:fld id="{B353E469-F6E3-46B6-8E28-F59C5D59C34B}" type="datetimeFigureOut">
              <a:rPr lang="en-GB" smtClean="0"/>
              <a:t>03/06/2015</a:t>
            </a:fld>
            <a:endParaRPr lang="en-GB"/>
          </a:p>
        </p:txBody>
      </p:sp>
      <p:sp>
        <p:nvSpPr>
          <p:cNvPr id="4" name="Slide Image Placeholder 3"/>
          <p:cNvSpPr>
            <a:spLocks noGrp="1" noRot="1" noChangeAspect="1"/>
          </p:cNvSpPr>
          <p:nvPr>
            <p:ph type="sldImg" idx="2"/>
          </p:nvPr>
        </p:nvSpPr>
        <p:spPr>
          <a:xfrm>
            <a:off x="1143000" y="1231900"/>
            <a:ext cx="4432300" cy="3325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830" y="4742815"/>
            <a:ext cx="5374640" cy="38804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0730"/>
            <a:ext cx="2911263" cy="4944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482" y="9360730"/>
            <a:ext cx="2911263" cy="494470"/>
          </a:xfrm>
          <a:prstGeom prst="rect">
            <a:avLst/>
          </a:prstGeom>
        </p:spPr>
        <p:txBody>
          <a:bodyPr vert="horz" lIns="91440" tIns="45720" rIns="91440" bIns="45720" rtlCol="0" anchor="b"/>
          <a:lstStyle>
            <a:lvl1pPr algn="r">
              <a:defRPr sz="1200"/>
            </a:lvl1pPr>
          </a:lstStyle>
          <a:p>
            <a:fld id="{924B078F-BBAA-4093-8AAF-6007C7B906F7}" type="slidenum">
              <a:rPr lang="en-GB" smtClean="0"/>
              <a:t>‹#›</a:t>
            </a:fld>
            <a:endParaRPr lang="en-GB"/>
          </a:p>
        </p:txBody>
      </p:sp>
    </p:spTree>
    <p:extLst>
      <p:ext uri="{BB962C8B-B14F-4D97-AF65-F5344CB8AC3E}">
        <p14:creationId xmlns:p14="http://schemas.microsoft.com/office/powerpoint/2010/main" val="34484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924B078F-BBAA-4093-8AAF-6007C7B906F7}" type="slidenum">
              <a:rPr lang="en-GB" smtClean="0"/>
              <a:t>1</a:t>
            </a:fld>
            <a:endParaRPr lang="en-GB"/>
          </a:p>
        </p:txBody>
      </p:sp>
    </p:spTree>
    <p:extLst>
      <p:ext uri="{BB962C8B-B14F-4D97-AF65-F5344CB8AC3E}">
        <p14:creationId xmlns:p14="http://schemas.microsoft.com/office/powerpoint/2010/main" val="132152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10</a:t>
            </a:fld>
            <a:endParaRPr lang="en-GB"/>
          </a:p>
        </p:txBody>
      </p:sp>
    </p:spTree>
    <p:extLst>
      <p:ext uri="{BB962C8B-B14F-4D97-AF65-F5344CB8AC3E}">
        <p14:creationId xmlns:p14="http://schemas.microsoft.com/office/powerpoint/2010/main" val="189445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24B078F-BBAA-4093-8AAF-6007C7B906F7}" type="slidenum">
              <a:rPr lang="en-GB" smtClean="0"/>
              <a:t>11</a:t>
            </a:fld>
            <a:endParaRPr lang="en-GB"/>
          </a:p>
        </p:txBody>
      </p:sp>
    </p:spTree>
    <p:extLst>
      <p:ext uri="{BB962C8B-B14F-4D97-AF65-F5344CB8AC3E}">
        <p14:creationId xmlns:p14="http://schemas.microsoft.com/office/powerpoint/2010/main" val="226495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24B078F-BBAA-4093-8AAF-6007C7B906F7}" type="slidenum">
              <a:rPr lang="en-GB" smtClean="0"/>
              <a:t>12</a:t>
            </a:fld>
            <a:endParaRPr lang="en-GB"/>
          </a:p>
        </p:txBody>
      </p:sp>
    </p:spTree>
    <p:extLst>
      <p:ext uri="{BB962C8B-B14F-4D97-AF65-F5344CB8AC3E}">
        <p14:creationId xmlns:p14="http://schemas.microsoft.com/office/powerpoint/2010/main" val="366545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13</a:t>
            </a:fld>
            <a:endParaRPr lang="en-GB"/>
          </a:p>
        </p:txBody>
      </p:sp>
    </p:spTree>
    <p:extLst>
      <p:ext uri="{BB962C8B-B14F-4D97-AF65-F5344CB8AC3E}">
        <p14:creationId xmlns:p14="http://schemas.microsoft.com/office/powerpoint/2010/main" val="195143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anose="020B0600070205080204" pitchFamily="34" charset="-128"/>
              </a:rPr>
              <a:t>The site circled (35 patients, 35 months in the trial) could have up to 13 SAEs and still be picked up as low...</a:t>
            </a:r>
          </a:p>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14</a:t>
            </a:fld>
            <a:endParaRPr lang="en-GB"/>
          </a:p>
        </p:txBody>
      </p:sp>
    </p:spTree>
    <p:extLst>
      <p:ext uri="{BB962C8B-B14F-4D97-AF65-F5344CB8AC3E}">
        <p14:creationId xmlns:p14="http://schemas.microsoft.com/office/powerpoint/2010/main" val="251028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15</a:t>
            </a:fld>
            <a:endParaRPr lang="en-GB"/>
          </a:p>
        </p:txBody>
      </p:sp>
    </p:spTree>
    <p:extLst>
      <p:ext uri="{BB962C8B-B14F-4D97-AF65-F5344CB8AC3E}">
        <p14:creationId xmlns:p14="http://schemas.microsoft.com/office/powerpoint/2010/main" val="157108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16</a:t>
            </a:fld>
            <a:endParaRPr lang="en-GB"/>
          </a:p>
        </p:txBody>
      </p:sp>
    </p:spTree>
    <p:extLst>
      <p:ext uri="{BB962C8B-B14F-4D97-AF65-F5344CB8AC3E}">
        <p14:creationId xmlns:p14="http://schemas.microsoft.com/office/powerpoint/2010/main" val="3292389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17</a:t>
            </a:fld>
            <a:endParaRPr lang="en-GB"/>
          </a:p>
        </p:txBody>
      </p:sp>
    </p:spTree>
    <p:extLst>
      <p:ext uri="{BB962C8B-B14F-4D97-AF65-F5344CB8AC3E}">
        <p14:creationId xmlns:p14="http://schemas.microsoft.com/office/powerpoint/2010/main" val="365485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18</a:t>
            </a:fld>
            <a:endParaRPr lang="en-GB"/>
          </a:p>
        </p:txBody>
      </p:sp>
    </p:spTree>
    <p:extLst>
      <p:ext uri="{BB962C8B-B14F-4D97-AF65-F5344CB8AC3E}">
        <p14:creationId xmlns:p14="http://schemas.microsoft.com/office/powerpoint/2010/main" val="149936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Methods include:</a:t>
            </a:r>
            <a:endParaRPr lang="en-GB" baseline="0" dirty="0" smtClean="0"/>
          </a:p>
          <a:p>
            <a:r>
              <a:rPr lang="en-GB" baseline="0" dirty="0" smtClean="0"/>
              <a:t>Means, SD, proportion of missing data, proportion of outliers, within patient SD, proportional identical values. </a:t>
            </a:r>
          </a:p>
          <a:p>
            <a:r>
              <a:rPr lang="en-GB" baseline="0" dirty="0" smtClean="0"/>
              <a:t>10,000 to 1,000, 000 p-values generated for a phase III trial </a:t>
            </a:r>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19</a:t>
            </a:fld>
            <a:endParaRPr lang="en-GB"/>
          </a:p>
        </p:txBody>
      </p:sp>
    </p:spTree>
    <p:extLst>
      <p:ext uri="{BB962C8B-B14F-4D97-AF65-F5344CB8AC3E}">
        <p14:creationId xmlns:p14="http://schemas.microsoft.com/office/powerpoint/2010/main" val="252609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2</a:t>
            </a:fld>
            <a:endParaRPr lang="en-GB"/>
          </a:p>
        </p:txBody>
      </p:sp>
    </p:spTree>
    <p:extLst>
      <p:ext uri="{BB962C8B-B14F-4D97-AF65-F5344CB8AC3E}">
        <p14:creationId xmlns:p14="http://schemas.microsoft.com/office/powerpoint/2010/main" val="298356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20</a:t>
            </a:fld>
            <a:endParaRPr lang="en-GB"/>
          </a:p>
        </p:txBody>
      </p:sp>
    </p:spTree>
    <p:extLst>
      <p:ext uri="{BB962C8B-B14F-4D97-AF65-F5344CB8AC3E}">
        <p14:creationId xmlns:p14="http://schemas.microsoft.com/office/powerpoint/2010/main" val="185419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4B078F-BBAA-4093-8AAF-6007C7B906F7}" type="slidenum">
              <a:rPr lang="en-GB" smtClean="0"/>
              <a:t>21</a:t>
            </a:fld>
            <a:endParaRPr lang="en-GB"/>
          </a:p>
        </p:txBody>
      </p:sp>
    </p:spTree>
    <p:extLst>
      <p:ext uri="{BB962C8B-B14F-4D97-AF65-F5344CB8AC3E}">
        <p14:creationId xmlns:p14="http://schemas.microsoft.com/office/powerpoint/2010/main" val="1627772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22</a:t>
            </a:fld>
            <a:endParaRPr lang="en-GB"/>
          </a:p>
        </p:txBody>
      </p:sp>
    </p:spTree>
    <p:extLst>
      <p:ext uri="{BB962C8B-B14F-4D97-AF65-F5344CB8AC3E}">
        <p14:creationId xmlns:p14="http://schemas.microsoft.com/office/powerpoint/2010/main" val="252858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 little bit about</a:t>
            </a:r>
            <a:r>
              <a:rPr lang="en-GB" b="1" baseline="0" dirty="0" smtClean="0"/>
              <a:t> our centre …</a:t>
            </a:r>
            <a:endParaRPr lang="en-GB" b="1" dirty="0" smtClean="0"/>
          </a:p>
          <a:p>
            <a:endParaRPr lang="en-GB" b="1" dirty="0"/>
          </a:p>
        </p:txBody>
      </p:sp>
      <p:sp>
        <p:nvSpPr>
          <p:cNvPr id="4" name="Slide Number Placeholder 3"/>
          <p:cNvSpPr>
            <a:spLocks noGrp="1"/>
          </p:cNvSpPr>
          <p:nvPr>
            <p:ph type="sldNum" sz="quarter" idx="10"/>
          </p:nvPr>
        </p:nvSpPr>
        <p:spPr/>
        <p:txBody>
          <a:bodyPr/>
          <a:lstStyle/>
          <a:p>
            <a:fld id="{924B078F-BBAA-4093-8AAF-6007C7B906F7}" type="slidenum">
              <a:rPr lang="en-GB" smtClean="0"/>
              <a:t>3</a:t>
            </a:fld>
            <a:endParaRPr lang="en-GB"/>
          </a:p>
        </p:txBody>
      </p:sp>
    </p:spTree>
    <p:extLst>
      <p:ext uri="{BB962C8B-B14F-4D97-AF65-F5344CB8AC3E}">
        <p14:creationId xmlns:p14="http://schemas.microsoft.com/office/powerpoint/2010/main" val="236801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4</a:t>
            </a:fld>
            <a:endParaRPr lang="en-GB"/>
          </a:p>
        </p:txBody>
      </p:sp>
    </p:spTree>
    <p:extLst>
      <p:ext uri="{BB962C8B-B14F-4D97-AF65-F5344CB8AC3E}">
        <p14:creationId xmlns:p14="http://schemas.microsoft.com/office/powerpoint/2010/main" val="25688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24B078F-BBAA-4093-8AAF-6007C7B906F7}" type="slidenum">
              <a:rPr lang="en-GB" smtClean="0"/>
              <a:t>5</a:t>
            </a:fld>
            <a:endParaRPr lang="en-GB"/>
          </a:p>
        </p:txBody>
      </p:sp>
    </p:spTree>
    <p:extLst>
      <p:ext uri="{BB962C8B-B14F-4D97-AF65-F5344CB8AC3E}">
        <p14:creationId xmlns:p14="http://schemas.microsoft.com/office/powerpoint/2010/main" val="94681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6</a:t>
            </a:fld>
            <a:endParaRPr lang="en-GB"/>
          </a:p>
        </p:txBody>
      </p:sp>
    </p:spTree>
    <p:extLst>
      <p:ext uri="{BB962C8B-B14F-4D97-AF65-F5344CB8AC3E}">
        <p14:creationId xmlns:p14="http://schemas.microsoft.com/office/powerpoint/2010/main" val="263154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24B078F-BBAA-4093-8AAF-6007C7B906F7}" type="slidenum">
              <a:rPr lang="en-GB" smtClean="0"/>
              <a:t>7</a:t>
            </a:fld>
            <a:endParaRPr lang="en-GB"/>
          </a:p>
        </p:txBody>
      </p:sp>
    </p:spTree>
    <p:extLst>
      <p:ext uri="{BB962C8B-B14F-4D97-AF65-F5344CB8AC3E}">
        <p14:creationId xmlns:p14="http://schemas.microsoft.com/office/powerpoint/2010/main" val="374363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8</a:t>
            </a:fld>
            <a:endParaRPr lang="en-GB"/>
          </a:p>
        </p:txBody>
      </p:sp>
    </p:spTree>
    <p:extLst>
      <p:ext uri="{BB962C8B-B14F-4D97-AF65-F5344CB8AC3E}">
        <p14:creationId xmlns:p14="http://schemas.microsoft.com/office/powerpoint/2010/main" val="304126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4B078F-BBAA-4093-8AAF-6007C7B906F7}" type="slidenum">
              <a:rPr lang="en-GB" smtClean="0"/>
              <a:t>9</a:t>
            </a:fld>
            <a:endParaRPr lang="en-GB"/>
          </a:p>
        </p:txBody>
      </p:sp>
    </p:spTree>
    <p:extLst>
      <p:ext uri="{BB962C8B-B14F-4D97-AF65-F5344CB8AC3E}">
        <p14:creationId xmlns:p14="http://schemas.microsoft.com/office/powerpoint/2010/main" val="276698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97C4CB-DA30-4C0F-8C20-DB4EEBFC83B5}" type="datetimeFigureOut">
              <a:rPr lang="en-GB" smtClean="0"/>
              <a:t>03/06/2015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232104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7C4CB-DA30-4C0F-8C20-DB4EEBFC83B5}" type="datetimeFigureOut">
              <a:rPr lang="en-GB" smtClean="0"/>
              <a:t>03/06/2015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234920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7C4CB-DA30-4C0F-8C20-DB4EEBFC83B5}" type="datetimeFigureOut">
              <a:rPr lang="en-GB" smtClean="0"/>
              <a:t>03/06/2015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111213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7C4CB-DA30-4C0F-8C20-DB4EEBFC83B5}" type="datetimeFigureOut">
              <a:rPr lang="en-GB" smtClean="0"/>
              <a:t>03/06/2015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1987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7C4CB-DA30-4C0F-8C20-DB4EEBFC83B5}" type="datetimeFigureOut">
              <a:rPr lang="en-GB" smtClean="0"/>
              <a:t>03/06/2015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38930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97C4CB-DA30-4C0F-8C20-DB4EEBFC83B5}" type="datetimeFigureOut">
              <a:rPr lang="en-GB" smtClean="0"/>
              <a:t>03/06/2015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149811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97C4CB-DA30-4C0F-8C20-DB4EEBFC83B5}" type="datetimeFigureOut">
              <a:rPr lang="en-GB" smtClean="0"/>
              <a:t>03/06/2015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269173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97C4CB-DA30-4C0F-8C20-DB4EEBFC83B5}" type="datetimeFigureOut">
              <a:rPr lang="en-GB" smtClean="0"/>
              <a:t>03/06/2015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384861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7C4CB-DA30-4C0F-8C20-DB4EEBFC83B5}" type="datetimeFigureOut">
              <a:rPr lang="en-GB" smtClean="0"/>
              <a:t>03/06/2015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68491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7C4CB-DA30-4C0F-8C20-DB4EEBFC83B5}" type="datetimeFigureOut">
              <a:rPr lang="en-GB" smtClean="0"/>
              <a:t>03/06/2015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221749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7C4CB-DA30-4C0F-8C20-DB4EEBFC83B5}" type="datetimeFigureOut">
              <a:rPr lang="en-GB" smtClean="0"/>
              <a:t>03/06/2015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BFFD5-9C01-46E9-9E11-99F2C5EF67B0}" type="slidenum">
              <a:rPr lang="en-GB" smtClean="0"/>
              <a:t>‹#›</a:t>
            </a:fld>
            <a:endParaRPr lang="en-GB"/>
          </a:p>
        </p:txBody>
      </p:sp>
    </p:spTree>
    <p:extLst>
      <p:ext uri="{BB962C8B-B14F-4D97-AF65-F5344CB8AC3E}">
        <p14:creationId xmlns:p14="http://schemas.microsoft.com/office/powerpoint/2010/main" val="270997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C4CB-DA30-4C0F-8C20-DB4EEBFC83B5}" type="datetimeFigureOut">
              <a:rPr lang="en-GB" smtClean="0"/>
              <a:t>03/06/2015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BFFD5-9C01-46E9-9E11-99F2C5EF67B0}" type="slidenum">
              <a:rPr lang="en-GB" smtClean="0"/>
              <a:t>‹#›</a:t>
            </a:fld>
            <a:endParaRPr lang="en-GB"/>
          </a:p>
        </p:txBody>
      </p:sp>
    </p:spTree>
    <p:extLst>
      <p:ext uri="{BB962C8B-B14F-4D97-AF65-F5344CB8AC3E}">
        <p14:creationId xmlns:p14="http://schemas.microsoft.com/office/powerpoint/2010/main" val="3260430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w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media1.m4a"/><Relationship Id="rId7" Type="http://schemas.openxmlformats.org/officeDocument/2006/relationships/image" Target="../media/image17.png"/><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812" y="923704"/>
            <a:ext cx="7867650" cy="1200150"/>
          </a:xfrm>
          <a:solidFill>
            <a:schemeClr val="accent1">
              <a:lumMod val="75000"/>
            </a:schemeClr>
          </a:solidFill>
        </p:spPr>
        <p:txBody>
          <a:bodyPr>
            <a:noAutofit/>
          </a:bodyPr>
          <a:lstStyle/>
          <a:p>
            <a:r>
              <a:rPr lang="en-GB" altLang="en-US" sz="3600" b="1" dirty="0">
                <a:solidFill>
                  <a:schemeClr val="bg1"/>
                </a:solidFill>
                <a:latin typeface="Arial" panose="020B0604020202020204" pitchFamily="34" charset="0"/>
              </a:rPr>
              <a:t>Central Statistical Monitoring in Clinical Trials</a:t>
            </a:r>
          </a:p>
        </p:txBody>
      </p:sp>
      <p:sp>
        <p:nvSpPr>
          <p:cNvPr id="3" name="Subtitle 2"/>
          <p:cNvSpPr>
            <a:spLocks noGrp="1"/>
          </p:cNvSpPr>
          <p:nvPr>
            <p:ph type="subTitle" idx="1"/>
          </p:nvPr>
        </p:nvSpPr>
        <p:spPr>
          <a:xfrm>
            <a:off x="829614" y="2509284"/>
            <a:ext cx="7362826" cy="2064045"/>
          </a:xfrm>
        </p:spPr>
        <p:txBody>
          <a:bodyPr>
            <a:normAutofit lnSpcReduction="10000"/>
          </a:bodyPr>
          <a:lstStyle/>
          <a:p>
            <a:pPr>
              <a:spcBef>
                <a:spcPct val="0"/>
              </a:spcBef>
            </a:pPr>
            <a:r>
              <a:rPr lang="en-GB" altLang="en-US" sz="2800" b="1" dirty="0">
                <a:latin typeface="Arial" panose="020B0604020202020204" pitchFamily="34" charset="0"/>
              </a:rPr>
              <a:t>Amy Kirkwood</a:t>
            </a:r>
          </a:p>
          <a:p>
            <a:pPr>
              <a:spcBef>
                <a:spcPct val="0"/>
              </a:spcBef>
            </a:pPr>
            <a:r>
              <a:rPr lang="en-GB" altLang="en-US" dirty="0" smtClean="0">
                <a:latin typeface="Arial" panose="020B0604020202020204" pitchFamily="34" charset="0"/>
              </a:rPr>
              <a:t>Statistician</a:t>
            </a:r>
          </a:p>
          <a:p>
            <a:pPr>
              <a:spcBef>
                <a:spcPct val="0"/>
              </a:spcBef>
            </a:pPr>
            <a:r>
              <a:rPr lang="en-GB" altLang="en-US" dirty="0" smtClean="0">
                <a:latin typeface="Arial" panose="020B0604020202020204" pitchFamily="34" charset="0"/>
              </a:rPr>
              <a:t>CR UK and UCL Cancer Trials Centre</a:t>
            </a:r>
          </a:p>
          <a:p>
            <a:pPr>
              <a:spcBef>
                <a:spcPct val="0"/>
              </a:spcBef>
            </a:pPr>
            <a:endParaRPr lang="en-GB" dirty="0">
              <a:latin typeface="Arial" panose="020B0604020202020204" pitchFamily="34" charset="0"/>
            </a:endParaRPr>
          </a:p>
          <a:p>
            <a:pPr>
              <a:spcBef>
                <a:spcPct val="0"/>
              </a:spcBef>
            </a:pPr>
            <a:endParaRPr lang="en-GB" dirty="0">
              <a:latin typeface="Arial" panose="020B0604020202020204" pitchFamily="34" charset="0"/>
            </a:endParaRPr>
          </a:p>
          <a:p>
            <a:pPr>
              <a:spcBef>
                <a:spcPct val="0"/>
              </a:spcBef>
            </a:pPr>
            <a:r>
              <a:rPr lang="en-GB" dirty="0" smtClean="0">
                <a:latin typeface="Arial" panose="020B0604020202020204" pitchFamily="34" charset="0"/>
              </a:rPr>
              <a:t>IMMPACT-XVIII June 4</a:t>
            </a:r>
            <a:r>
              <a:rPr lang="en-GB" baseline="30000" dirty="0" smtClean="0">
                <a:latin typeface="Arial" panose="020B0604020202020204" pitchFamily="34" charset="0"/>
              </a:rPr>
              <a:t>th</a:t>
            </a:r>
            <a:r>
              <a:rPr lang="en-GB" dirty="0" smtClean="0">
                <a:latin typeface="Arial" panose="020B0604020202020204" pitchFamily="34" charset="0"/>
              </a:rPr>
              <a:t> 2015 Washington DC</a:t>
            </a:r>
            <a:endParaRPr lang="en-GB" dirty="0" smtClean="0"/>
          </a:p>
          <a:p>
            <a:endParaRPr lang="en-GB" dirty="0"/>
          </a:p>
        </p:txBody>
      </p:sp>
      <p:pic>
        <p:nvPicPr>
          <p:cNvPr id="4" name="Picture 2" descr="logo_sml_b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5033" y="5065372"/>
            <a:ext cx="1897414" cy="65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 descr="CRUK Logo for DIGITAL format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829" y="4886598"/>
            <a:ext cx="2017622" cy="946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S:\CTC\CTC Headed Paper, Logos &amp; Templates\Logos\CTC logos\CTC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4951" y="5137852"/>
            <a:ext cx="2567373" cy="39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338328"/>
      </p:ext>
    </p:extLst>
  </p:cSld>
  <p:clrMapOvr>
    <a:masterClrMapping/>
  </p:clrMapOvr>
  <mc:AlternateContent xmlns:mc="http://schemas.openxmlformats.org/markup-compatibility/2006" xmlns:p14="http://schemas.microsoft.com/office/powerpoint/2010/main">
    <mc:Choice Requires="p14">
      <p:transition spd="slow" p14:dur="2000" advTm="43381"/>
    </mc:Choice>
    <mc:Fallback xmlns="">
      <p:transition spd="slow" advTm="433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Examples of centre level checks: Digit preference and rounding</a:t>
            </a:r>
            <a:endParaRPr lang="en-GB" sz="4000" b="1" dirty="0">
              <a:solidFill>
                <a:schemeClr val="bg1"/>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112712" y="1045250"/>
            <a:ext cx="8815388" cy="1137503"/>
          </a:xfrm>
        </p:spPr>
        <p:txBody>
          <a:bodyPr>
            <a:normAutofit/>
          </a:bodyPr>
          <a:lstStyle/>
          <a:p>
            <a:pPr marL="0" indent="0">
              <a:buNone/>
            </a:pPr>
            <a:endParaRPr lang="en-GB"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1600" dirty="0" smtClean="0">
                <a:latin typeface="Arial" panose="020B0604020202020204" pitchFamily="34" charset="0"/>
                <a:ea typeface="ＭＳ Ｐゴシック" panose="020B0600070205080204" pitchFamily="34" charset="-128"/>
                <a:cs typeface="Arial" panose="020B0604020202020204" pitchFamily="34" charset="0"/>
              </a:rPr>
              <a:t>The distribution of the leading digits (1-9) in each site was compared with the distribution of the leading digits in all the other sites put together.</a:t>
            </a:r>
          </a:p>
          <a:p>
            <a:endParaRPr lang="en-GB" altLang="en-US" sz="8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200"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p:cNvPicPr>
            <a:picLocks noChangeAspect="1"/>
          </p:cNvPicPr>
          <p:nvPr/>
        </p:nvPicPr>
        <p:blipFill rotWithShape="1">
          <a:blip r:embed="rId3"/>
          <a:srcRect l="7419" t="32082" r="61552" b="43725"/>
          <a:stretch/>
        </p:blipFill>
        <p:spPr>
          <a:xfrm>
            <a:off x="1168137" y="4547890"/>
            <a:ext cx="6704538" cy="1968012"/>
          </a:xfrm>
          <a:prstGeom prst="rect">
            <a:avLst/>
          </a:prstGeom>
          <a:ln>
            <a:solidFill>
              <a:schemeClr val="tx1"/>
            </a:solidFill>
          </a:ln>
        </p:spPr>
      </p:pic>
      <p:sp>
        <p:nvSpPr>
          <p:cNvPr id="9" name="Content Placeholder 2"/>
          <p:cNvSpPr txBox="1">
            <a:spLocks/>
          </p:cNvSpPr>
          <p:nvPr/>
        </p:nvSpPr>
        <p:spPr>
          <a:xfrm>
            <a:off x="112712" y="3437606"/>
            <a:ext cx="8815388" cy="4776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8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1600" dirty="0" smtClean="0">
                <a:latin typeface="Arial" panose="020B0604020202020204" pitchFamily="34" charset="0"/>
                <a:ea typeface="ＭＳ Ｐゴシック" panose="020B0600070205080204" pitchFamily="34" charset="-128"/>
                <a:cs typeface="Arial" panose="020B0604020202020204" pitchFamily="34" charset="0"/>
              </a:rPr>
              <a:t>Rounding can be checked in a similar way (using the last digit rather than the first) or graphically. </a:t>
            </a:r>
          </a:p>
          <a:p>
            <a:endParaRPr lang="en-GB" altLang="en-US" sz="1200" dirty="0" smtClean="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364800429"/>
              </p:ext>
            </p:extLst>
          </p:nvPr>
        </p:nvGraphicFramePr>
        <p:xfrm>
          <a:off x="2060675" y="1900657"/>
          <a:ext cx="5041900" cy="2053590"/>
        </p:xfrm>
        <a:graphic>
          <a:graphicData uri="http://schemas.openxmlformats.org/drawingml/2006/table">
            <a:tbl>
              <a:tblPr/>
              <a:tblGrid>
                <a:gridCol w="609600"/>
                <a:gridCol w="1016000"/>
                <a:gridCol w="722095"/>
                <a:gridCol w="1309905"/>
                <a:gridCol w="1384300"/>
              </a:tblGrid>
              <a:tr h="222250">
                <a:tc>
                  <a:txBody>
                    <a:bodyPr/>
                    <a:lstStyle/>
                    <a:p>
                      <a:pPr algn="ctr" fontAlgn="b"/>
                      <a:r>
                        <a:rPr lang="en-GB" sz="1100" b="1" i="0" u="none" strike="noStrike">
                          <a:solidFill>
                            <a:srgbClr val="000000"/>
                          </a:solidFill>
                          <a:effectLst/>
                          <a:latin typeface="Calibri" panose="020F0502020204030204" pitchFamily="34" charset="0"/>
                        </a:rPr>
                        <a:t>Digit</a:t>
                      </a: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Site frequency</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Site percent</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100" b="1" i="0" u="none" strike="noStrike">
                          <a:solidFill>
                            <a:srgbClr val="000000"/>
                          </a:solidFill>
                          <a:effectLst/>
                          <a:latin typeface="Calibri" panose="020F0502020204030204" pitchFamily="34" charset="0"/>
                        </a:rPr>
                        <a:t>All other frequency</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All other percentage</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44472">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344</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33.05</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8419</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32.29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159</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15.27</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4048</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15.53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181</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17.39</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3500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13.42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4</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9.61</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3201</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12.28</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5</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73</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7.01</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1881</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7.21</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6</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60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5.76</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1430</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5.49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7</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53</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5.09</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1242</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4.76</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8</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35</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3.36</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1134</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4.35</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9</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36</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3.46</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1216</a:t>
                      </a:r>
                    </a:p>
                  </a:txBody>
                  <a:tcPr marL="6350" marR="6350" marT="635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4.66</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tcPr>
                </a:tc>
              </a:tr>
              <a:tr h="184150">
                <a:tc>
                  <a:txBody>
                    <a:bodyPr/>
                    <a:lstStyle/>
                    <a:p>
                      <a:pPr algn="ctr" fontAlgn="b"/>
                      <a:r>
                        <a:rPr lang="en-GB" sz="1100" b="0" i="0" u="none" strike="noStrike">
                          <a:solidFill>
                            <a:srgbClr val="000000"/>
                          </a:solidFill>
                          <a:effectLst/>
                          <a:latin typeface="Calibri" panose="020F0502020204030204" pitchFamily="34" charset="0"/>
                        </a:rPr>
                        <a:t>p-value:</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0.00277738</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7649887"/>
      </p:ext>
    </p:extLst>
  </p:cSld>
  <p:clrMapOvr>
    <a:masterClrMapping/>
  </p:clrMapOvr>
  <mc:AlternateContent xmlns:mc="http://schemas.openxmlformats.org/markup-compatibility/2006" xmlns:p14="http://schemas.microsoft.com/office/powerpoint/2010/main">
    <mc:Choice Requires="p14">
      <p:transition spd="slow" p14:dur="2000" advTm="539"/>
    </mc:Choice>
    <mc:Fallback xmlns="">
      <p:transition spd="slow" advTm="53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chemeClr val="bg1"/>
                </a:solidFill>
                <a:latin typeface="Arial" panose="020B0604020202020204" pitchFamily="34" charset="0"/>
                <a:cs typeface="Arial" panose="020B0604020202020204" pitchFamily="34" charset="0"/>
              </a:rPr>
              <a:t>Examples of centre level checks: Inliers</a:t>
            </a:r>
            <a:endParaRPr lang="en-GB" sz="3600" b="1" dirty="0">
              <a:solidFill>
                <a:schemeClr val="bg1"/>
              </a:solidFill>
              <a:latin typeface="Arial" panose="020B0604020202020204" pitchFamily="34" charset="0"/>
              <a:cs typeface="Arial" panose="020B0604020202020204" pitchFamily="34" charset="0"/>
            </a:endParaRPr>
          </a:p>
        </p:txBody>
      </p:sp>
      <p:pic>
        <p:nvPicPr>
          <p:cNvPr id="4" name="Picture 1" descr="Inliers_TOPICAL_2.5_pretreat_2011-06-01_plots_2.wmf"/>
          <p:cNvPicPr>
            <a:picLocks noChangeAspect="1" noChangeArrowheads="1"/>
          </p:cNvPicPr>
          <p:nvPr/>
        </p:nvPicPr>
        <p:blipFill rotWithShape="1">
          <a:blip r:embed="rId4"/>
          <a:srcRect r="33829" b="33603"/>
          <a:stretch/>
        </p:blipFill>
        <p:spPr bwMode="auto">
          <a:xfrm>
            <a:off x="332368" y="1642651"/>
            <a:ext cx="3715524" cy="3726916"/>
          </a:xfrm>
          <a:prstGeom prst="rect">
            <a:avLst/>
          </a:prstGeom>
          <a:noFill/>
          <a:ln w="9525">
            <a:solidFill>
              <a:schemeClr val="bg1">
                <a:lumMod val="65000"/>
              </a:schemeClr>
            </a:solidFill>
            <a:miter lim="800000"/>
            <a:headEnd/>
            <a:tailEnd/>
          </a:ln>
        </p:spPr>
      </p:pic>
      <p:sp>
        <p:nvSpPr>
          <p:cNvPr id="5" name="Content Placeholder 2"/>
          <p:cNvSpPr>
            <a:spLocks noGrp="1"/>
          </p:cNvSpPr>
          <p:nvPr>
            <p:ph idx="1"/>
          </p:nvPr>
        </p:nvSpPr>
        <p:spPr>
          <a:xfrm>
            <a:off x="4282410" y="1603135"/>
            <a:ext cx="4649717" cy="1396544"/>
          </a:xfrm>
        </p:spPr>
        <p:txBody>
          <a:bodyPr>
            <a:normAutofit/>
          </a:bodyPr>
          <a:lstStyle/>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The program picks out multivariate inliers (participants which fall close to the mean on several variables) which could indicate falsified data.</a:t>
            </a:r>
          </a:p>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These are automatically circled in red.</a:t>
            </a:r>
          </a:p>
        </p:txBody>
      </p:sp>
      <p:pic>
        <p:nvPicPr>
          <p:cNvPr id="7" name="Picture 3" descr="Inliers_5ABC-02_site13_1fake_0.3_Entry_2011-07-21_plots.wmf"/>
          <p:cNvPicPr>
            <a:picLocks noChangeAspect="1" noChangeArrowheads="1"/>
          </p:cNvPicPr>
          <p:nvPr/>
        </p:nvPicPr>
        <p:blipFill>
          <a:blip r:embed="rId5"/>
          <a:srcRect/>
          <a:stretch>
            <a:fillRect/>
          </a:stretch>
        </p:blipFill>
        <p:spPr bwMode="auto">
          <a:xfrm>
            <a:off x="4282410" y="3226066"/>
            <a:ext cx="2160000" cy="2160000"/>
          </a:xfrm>
          <a:prstGeom prst="rect">
            <a:avLst/>
          </a:prstGeom>
          <a:noFill/>
          <a:ln w="9525">
            <a:solidFill>
              <a:schemeClr val="bg1">
                <a:lumMod val="65000"/>
              </a:schemeClr>
            </a:solidFill>
            <a:miter lim="800000"/>
            <a:headEnd/>
            <a:tailEnd/>
          </a:ln>
        </p:spPr>
      </p:pic>
      <p:pic>
        <p:nvPicPr>
          <p:cNvPr id="8" name="Picture 6" descr="Inliers_25ABC-02_site17_2fake_0.2_0.2_Entry_2011-07-21_plots.wmf"/>
          <p:cNvPicPr>
            <a:picLocks noChangeAspect="1" noChangeArrowheads="1"/>
          </p:cNvPicPr>
          <p:nvPr/>
        </p:nvPicPr>
        <p:blipFill>
          <a:blip r:embed="rId6"/>
          <a:srcRect/>
          <a:stretch>
            <a:fillRect/>
          </a:stretch>
        </p:blipFill>
        <p:spPr bwMode="auto">
          <a:xfrm>
            <a:off x="6676928" y="3209567"/>
            <a:ext cx="2160000" cy="2160000"/>
          </a:xfrm>
          <a:prstGeom prst="rect">
            <a:avLst/>
          </a:prstGeom>
          <a:noFill/>
          <a:ln w="9525">
            <a:solidFill>
              <a:schemeClr val="bg1">
                <a:lumMod val="65000"/>
              </a:schemeClr>
            </a:solidFill>
            <a:miter lim="800000"/>
            <a:headEnd/>
            <a:tailEnd/>
          </a:ln>
        </p:spPr>
      </p:pic>
      <p:sp>
        <p:nvSpPr>
          <p:cNvPr id="9" name="Content Placeholder 2"/>
          <p:cNvSpPr txBox="1">
            <a:spLocks/>
          </p:cNvSpPr>
          <p:nvPr/>
        </p:nvSpPr>
        <p:spPr>
          <a:xfrm>
            <a:off x="153535" y="5545387"/>
            <a:ext cx="8836928" cy="1193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Subjects which appear too similar to the rest of the data within a site are output.</a:t>
            </a:r>
          </a:p>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Both plots and listings should be checked as multiple inliers within one site may not be picked out as extreme.</a:t>
            </a:r>
          </a:p>
        </p:txBody>
      </p:sp>
      <p:sp>
        <p:nvSpPr>
          <p:cNvPr id="11" name="Oval 10"/>
          <p:cNvSpPr/>
          <p:nvPr/>
        </p:nvSpPr>
        <p:spPr>
          <a:xfrm>
            <a:off x="8238206" y="4690496"/>
            <a:ext cx="566987" cy="566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86765207"/>
      </p:ext>
    </p:extLst>
  </p:cSld>
  <p:clrMapOvr>
    <a:masterClrMapping/>
  </p:clrMapOvr>
  <mc:AlternateContent xmlns:mc="http://schemas.openxmlformats.org/markup-compatibility/2006" xmlns:p14="http://schemas.microsoft.com/office/powerpoint/2010/main">
    <mc:Choice Requires="p14">
      <p:transition spd="slow" p14:dur="2000" advTm="158458"/>
    </mc:Choice>
    <mc:Fallback xmlns="">
      <p:transition spd="slow" advTm="158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chemeClr val="bg1"/>
                </a:solidFill>
                <a:latin typeface="Arial" panose="020B0604020202020204" pitchFamily="34" charset="0"/>
                <a:cs typeface="Arial" panose="020B0604020202020204" pitchFamily="34" charset="0"/>
              </a:rPr>
              <a:t>Examples of centre level checks: Correlation checks</a:t>
            </a:r>
            <a:endParaRPr lang="en-GB" sz="3600" b="1" dirty="0">
              <a:solidFill>
                <a:schemeClr val="bg1"/>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136692" y="1569570"/>
            <a:ext cx="3700943" cy="4666130"/>
          </a:xfrm>
        </p:spPr>
        <p:txBody>
          <a:bodyPr>
            <a:normAutofit lnSpcReduction="10000"/>
          </a:bodyPr>
          <a:lstStyle/>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This method examines whether a site appears to have a different correlation structure (in several variables) from the other centres</a:t>
            </a:r>
          </a:p>
          <a:p>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Values for each variable may be easy enough to falsify but the way they interact with each other may be more difficult.</a:t>
            </a:r>
          </a:p>
          <a:p>
            <a:pPr marL="0" indent="0">
              <a:buNone/>
            </a:pPr>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As with the inlier checks, both plots and p-values should be considered.</a:t>
            </a:r>
          </a:p>
          <a:p>
            <a:endParaRPr lang="en-GB" altLang="en-US" sz="1800"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7" name="Picture 6" descr="Correlations_ABC02_ENTRYOLD_30fake_2011-07-20_Grey_scale_plots_1.wmf"/>
          <p:cNvPicPr>
            <a:picLocks noChangeAspect="1" noChangeArrowheads="1"/>
          </p:cNvPicPr>
          <p:nvPr/>
        </p:nvPicPr>
        <p:blipFill rotWithShape="1">
          <a:blip r:embed="rId4"/>
          <a:srcRect l="2869" r="48680"/>
          <a:stretch/>
        </p:blipFill>
        <p:spPr bwMode="auto">
          <a:xfrm>
            <a:off x="3993776" y="1474788"/>
            <a:ext cx="2407025" cy="4968000"/>
          </a:xfrm>
          <a:prstGeom prst="rect">
            <a:avLst/>
          </a:prstGeom>
          <a:noFill/>
          <a:ln w="9525">
            <a:solidFill>
              <a:schemeClr val="bg1">
                <a:lumMod val="75000"/>
              </a:schemeClr>
            </a:solidFill>
            <a:miter lim="800000"/>
            <a:headEnd/>
            <a:tailEnd/>
          </a:ln>
        </p:spPr>
      </p:pic>
      <p:pic>
        <p:nvPicPr>
          <p:cNvPr id="9" name="Picture 2" descr="ABC02 entry - 10 fake,with -p vals.bmp"/>
          <p:cNvPicPr>
            <a:picLocks noChangeAspect="1" noChangeArrowheads="1"/>
          </p:cNvPicPr>
          <p:nvPr/>
        </p:nvPicPr>
        <p:blipFill rotWithShape="1">
          <a:blip r:embed="rId5"/>
          <a:srcRect l="2366" r="49184"/>
          <a:stretch/>
        </p:blipFill>
        <p:spPr bwMode="auto">
          <a:xfrm>
            <a:off x="6548716" y="1474788"/>
            <a:ext cx="2407026" cy="4968000"/>
          </a:xfrm>
          <a:prstGeom prst="rect">
            <a:avLst/>
          </a:prstGeom>
          <a:noFill/>
          <a:ln w="9525">
            <a:solidFill>
              <a:schemeClr val="bg1">
                <a:lumMod val="65000"/>
              </a:schemeClr>
            </a:solidFill>
            <a:miter lim="800000"/>
            <a:headEnd/>
            <a:tailEnd/>
          </a:ln>
        </p:spPr>
      </p:pic>
      <p:sp>
        <p:nvSpPr>
          <p:cNvPr id="3" name="Rectangle 2"/>
          <p:cNvSpPr/>
          <p:nvPr/>
        </p:nvSpPr>
        <p:spPr>
          <a:xfrm>
            <a:off x="4222376" y="3482788"/>
            <a:ext cx="766483" cy="363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790765" y="3482787"/>
            <a:ext cx="766483" cy="363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71488706"/>
      </p:ext>
    </p:extLst>
  </p:cSld>
  <p:clrMapOvr>
    <a:masterClrMapping/>
  </p:clrMapOvr>
  <mc:AlternateContent xmlns:mc="http://schemas.openxmlformats.org/markup-compatibility/2006" xmlns:p14="http://schemas.microsoft.com/office/powerpoint/2010/main">
    <mc:Choice Requires="p14">
      <p:transition spd="slow" p14:dur="2000" advTm="1569"/>
    </mc:Choice>
    <mc:Fallback xmlns="">
      <p:transition spd="slow" advTm="15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Examples of centre level checks: Variance checks</a:t>
            </a:r>
            <a:endParaRPr lang="en-GB" sz="4000" b="1" dirty="0">
              <a:solidFill>
                <a:schemeClr val="bg1"/>
              </a:solidFill>
              <a:latin typeface="Arial" panose="020B0604020202020204" pitchFamily="34" charset="0"/>
              <a:cs typeface="Arial" panose="020B0604020202020204" pitchFamily="34" charset="0"/>
            </a:endParaRPr>
          </a:p>
        </p:txBody>
      </p:sp>
      <p:pic>
        <p:nvPicPr>
          <p:cNvPr id="4" name="Picture 27" descr="Variance_scatter_ABC02_TREAT_2sd_trtplatelets_2011-07-25_sites_22-25.wmf"/>
          <p:cNvPicPr>
            <a:picLocks noChangeAspect="1" noChangeArrowheads="1"/>
          </p:cNvPicPr>
          <p:nvPr/>
        </p:nvPicPr>
        <p:blipFill>
          <a:blip r:embed="rId4"/>
          <a:srcRect/>
          <a:stretch>
            <a:fillRect/>
          </a:stretch>
        </p:blipFill>
        <p:spPr bwMode="auto">
          <a:xfrm>
            <a:off x="3873500" y="1436688"/>
            <a:ext cx="5062538" cy="5068887"/>
          </a:xfrm>
          <a:prstGeom prst="rect">
            <a:avLst/>
          </a:prstGeom>
          <a:noFill/>
          <a:ln w="9525">
            <a:solidFill>
              <a:schemeClr val="bg1">
                <a:lumMod val="65000"/>
              </a:schemeClr>
            </a:solidFill>
            <a:miter lim="800000"/>
            <a:headEnd/>
            <a:tailEnd/>
          </a:ln>
        </p:spPr>
      </p:pic>
      <p:sp>
        <p:nvSpPr>
          <p:cNvPr id="5" name="Content Placeholder 2"/>
          <p:cNvSpPr>
            <a:spLocks noGrp="1"/>
          </p:cNvSpPr>
          <p:nvPr>
            <p:ph idx="1"/>
          </p:nvPr>
        </p:nvSpPr>
        <p:spPr>
          <a:xfrm>
            <a:off x="78741" y="1467888"/>
            <a:ext cx="3552825" cy="5027751"/>
          </a:xfrm>
        </p:spPr>
        <p:txBody>
          <a:bodyPr>
            <a:noAutofit/>
          </a:bodyPr>
          <a:lstStyle/>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The variance checker can be used on variables with repeated measurements. For example blood values at each cycle of chemotherapy.</a:t>
            </a:r>
          </a:p>
          <a:p>
            <a:endParaRPr lang="en-GB" altLang="en-US" sz="1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It looks at the within patient variability. </a:t>
            </a:r>
          </a:p>
          <a:p>
            <a:endParaRPr lang="en-GB" altLang="en-US" sz="1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Colours are used to automatically flag patients with high variance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m</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ay indicate data errors; coloured in red/pink) and low variance (possible fraud; coloured in blue)</a:t>
            </a:r>
          </a:p>
        </p:txBody>
      </p:sp>
      <p:sp>
        <p:nvSpPr>
          <p:cNvPr id="3" name="Rectangle 2"/>
          <p:cNvSpPr/>
          <p:nvPr/>
        </p:nvSpPr>
        <p:spPr>
          <a:xfrm>
            <a:off x="5284694" y="2245658"/>
            <a:ext cx="1021977" cy="766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71929240"/>
      </p:ext>
    </p:extLst>
  </p:cSld>
  <p:clrMapOvr>
    <a:masterClrMapping/>
  </p:clrMapOvr>
  <mc:AlternateContent xmlns:mc="http://schemas.openxmlformats.org/markup-compatibility/2006" xmlns:p14="http://schemas.microsoft.com/office/powerpoint/2010/main">
    <mc:Choice Requires="p14">
      <p:transition spd="slow" p14:dur="2000" advTm="84268"/>
    </mc:Choice>
    <mc:Fallback xmlns="">
      <p:transition spd="slow" advTm="842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Examples of centre level checks: Adverse Event rates</a:t>
            </a:r>
            <a:endParaRPr lang="en-GB" sz="4000" b="1" dirty="0">
              <a:solidFill>
                <a:schemeClr val="bg1"/>
              </a:solidFill>
              <a:latin typeface="Arial" panose="020B0604020202020204" pitchFamily="34" charset="0"/>
              <a:cs typeface="Arial" panose="020B0604020202020204" pitchFamily="34" charset="0"/>
            </a:endParaRPr>
          </a:p>
        </p:txBody>
      </p:sp>
      <p:pic>
        <p:nvPicPr>
          <p:cNvPr id="4" name="Picture 3" descr="SAE_rate_VS_site_size_10_ABC02_fake_30months_35pats_16saes_2011-06-16.wmf"/>
          <p:cNvPicPr>
            <a:picLocks noChangeAspect="1"/>
          </p:cNvPicPr>
          <p:nvPr/>
        </p:nvPicPr>
        <p:blipFill>
          <a:blip r:embed="rId3"/>
          <a:stretch>
            <a:fillRect/>
          </a:stretch>
        </p:blipFill>
        <p:spPr>
          <a:xfrm>
            <a:off x="5016780" y="1965978"/>
            <a:ext cx="3921125" cy="3921125"/>
          </a:xfrm>
          <a:prstGeom prst="rect">
            <a:avLst/>
          </a:prstGeom>
          <a:ln>
            <a:solidFill>
              <a:schemeClr val="bg1">
                <a:lumMod val="65000"/>
              </a:schemeClr>
            </a:solidFill>
          </a:ln>
        </p:spPr>
      </p:pic>
      <p:sp>
        <p:nvSpPr>
          <p:cNvPr id="5" name="Content Placeholder 2"/>
          <p:cNvSpPr>
            <a:spLocks noGrp="1"/>
          </p:cNvSpPr>
          <p:nvPr>
            <p:ph idx="1"/>
          </p:nvPr>
        </p:nvSpPr>
        <p:spPr>
          <a:xfrm>
            <a:off x="-1" y="1873385"/>
            <a:ext cx="4835723" cy="2053155"/>
          </a:xfrm>
        </p:spPr>
        <p:txBody>
          <a:bodyPr>
            <a:normAutofit/>
          </a:bodyPr>
          <a:lstStyle/>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Under-reporting of AEs is a potential problem.</a:t>
            </a:r>
          </a:p>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SAE (severe adverse event) rates for each site are calculated as the number of patients with an SAE divided by the number of patients and the time in the trial.</a:t>
            </a:r>
          </a:p>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All sites with zero SAEs, plus the lowest 10% of rates are shown as black squares. </a:t>
            </a:r>
          </a:p>
        </p:txBody>
      </p:sp>
      <p:sp>
        <p:nvSpPr>
          <p:cNvPr id="7" name="Content Placeholder 2"/>
          <p:cNvSpPr txBox="1">
            <a:spLocks/>
          </p:cNvSpPr>
          <p:nvPr/>
        </p:nvSpPr>
        <p:spPr>
          <a:xfrm>
            <a:off x="0" y="4104714"/>
            <a:ext cx="4835723" cy="2548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Other points to consider when assessing the output:</a:t>
            </a:r>
          </a:p>
          <a:p>
            <a:pPr lvl="1"/>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How many SAEs in total has the site recorded?</a:t>
            </a:r>
          </a:p>
          <a:p>
            <a:pPr lvl="1"/>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How does the site rate compare to the overall rate?</a:t>
            </a:r>
          </a:p>
          <a:p>
            <a:r>
              <a:rPr lang="en-GB" altLang="en-US" sz="1700" dirty="0" smtClean="0">
                <a:latin typeface="Arial" panose="020B0604020202020204" pitchFamily="34" charset="0"/>
                <a:ea typeface="ＭＳ Ｐゴシック" panose="020B0600070205080204" pitchFamily="34" charset="-128"/>
                <a:cs typeface="Arial" panose="020B0604020202020204" pitchFamily="34" charset="0"/>
              </a:rPr>
              <a:t>Program could be adapted to look at incident reports; high rates, with low numbers of patients may be concerning. </a:t>
            </a:r>
            <a:endParaRPr lang="en-GB" altLang="en-US" sz="17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03462658"/>
      </p:ext>
    </p:extLst>
  </p:cSld>
  <p:clrMapOvr>
    <a:masterClrMapping/>
  </p:clrMapOvr>
  <mc:AlternateContent xmlns:mc="http://schemas.openxmlformats.org/markup-compatibility/2006" xmlns:p14="http://schemas.microsoft.com/office/powerpoint/2010/main">
    <mc:Choice Requires="p14">
      <p:transition spd="slow" p14:dur="2000" advTm="655"/>
    </mc:Choice>
    <mc:Fallback xmlns="">
      <p:transition spd="slow" advTm="65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Examples of centre level checks: Comparisons of means</a:t>
            </a:r>
            <a:endParaRPr lang="en-GB" sz="4000" b="1" dirty="0">
              <a:solidFill>
                <a:schemeClr val="bg1"/>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119250" y="1442196"/>
            <a:ext cx="4237597" cy="4733457"/>
          </a:xfrm>
        </p:spPr>
        <p:txBody>
          <a:bodyPr>
            <a:normAutofit/>
          </a:bodyPr>
          <a:lstStyle/>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We looked at several ways of comparing the means of many variables within a site at once.</a:t>
            </a: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Other authors had suggested </a:t>
            </a:r>
            <a:r>
              <a:rPr lang="en-GB" altLang="en-US" sz="2000" dirty="0" err="1" smtClean="0">
                <a:latin typeface="Arial" panose="020B0604020202020204" pitchFamily="34" charset="0"/>
                <a:ea typeface="ＭＳ Ｐゴシック" panose="020B0600070205080204" pitchFamily="34" charset="-128"/>
                <a:cs typeface="Arial" panose="020B0604020202020204" pitchFamily="34" charset="0"/>
              </a:rPr>
              <a:t>Chernoff</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 face plots or Star plots. </a:t>
            </a: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We found both to be difficult to interpret.</a:t>
            </a:r>
          </a:p>
          <a:p>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Right is a </a:t>
            </a:r>
            <a:r>
              <a:rPr lang="en-GB" altLang="en-US" sz="2000" dirty="0" err="1" smtClean="0">
                <a:latin typeface="Arial" panose="020B0604020202020204" pitchFamily="34" charset="0"/>
                <a:ea typeface="ＭＳ Ｐゴシック" panose="020B0600070205080204" pitchFamily="34" charset="-128"/>
                <a:cs typeface="Arial" panose="020B0604020202020204" pitchFamily="34" charset="0"/>
              </a:rPr>
              <a:t>Chernoff</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 face plot for a single CRF (pre chemotherapy lab values).</a:t>
            </a:r>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Each variable controls one of 15 different facial features.</a:t>
            </a:r>
          </a:p>
          <a:p>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descr="FACES_STUDY12_CHEMO_2012-05-17_plots.bmp"/>
          <p:cNvPicPr>
            <a:picLocks noChangeAspect="1"/>
          </p:cNvPicPr>
          <p:nvPr/>
        </p:nvPicPr>
        <p:blipFill>
          <a:blip r:embed="rId4"/>
          <a:srcRect l="8741" r="9768" b="12597"/>
          <a:stretch>
            <a:fillRect/>
          </a:stretch>
        </p:blipFill>
        <p:spPr>
          <a:xfrm>
            <a:off x="4356847" y="1442197"/>
            <a:ext cx="4669584" cy="5008004"/>
          </a:xfrm>
          <a:prstGeom prst="rect">
            <a:avLst/>
          </a:prstGeom>
          <a:ln>
            <a:solidFill>
              <a:schemeClr val="bg1">
                <a:lumMod val="65000"/>
              </a:schemeClr>
            </a:solidFill>
          </a:ln>
        </p:spPr>
      </p:pic>
      <p:sp>
        <p:nvSpPr>
          <p:cNvPr id="3" name="Rectangle 2"/>
          <p:cNvSpPr/>
          <p:nvPr/>
        </p:nvSpPr>
        <p:spPr>
          <a:xfrm>
            <a:off x="5069542" y="2580169"/>
            <a:ext cx="551330" cy="605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012023" y="2882727"/>
            <a:ext cx="2016000" cy="20160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0794" t="9706" r="59794" b="60882"/>
          <a:stretch/>
        </p:blipFill>
        <p:spPr>
          <a:xfrm>
            <a:off x="1983440" y="2882728"/>
            <a:ext cx="2017059" cy="2017059"/>
          </a:xfrm>
          <a:prstGeom prst="rect">
            <a:avLst/>
          </a:prstGeom>
        </p:spPr>
      </p:pic>
      <p:cxnSp>
        <p:nvCxnSpPr>
          <p:cNvPr id="15" name="Straight Connector 14"/>
          <p:cNvCxnSpPr/>
          <p:nvPr/>
        </p:nvCxnSpPr>
        <p:spPr>
          <a:xfrm flipV="1">
            <a:off x="4020770" y="2580169"/>
            <a:ext cx="1048772" cy="302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039183" y="3185287"/>
            <a:ext cx="1030359" cy="1713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45288184"/>
      </p:ext>
    </p:extLst>
  </p:cSld>
  <p:clrMapOvr>
    <a:masterClrMapping/>
  </p:clrMapOvr>
  <mc:AlternateContent xmlns:mc="http://schemas.openxmlformats.org/markup-compatibility/2006" xmlns:p14="http://schemas.microsoft.com/office/powerpoint/2010/main">
    <mc:Choice Requires="p14">
      <p:transition spd="slow" p14:dur="2000" advTm="25087"/>
    </mc:Choice>
    <mc:Fallback xmlns="">
      <p:transition spd="slow" advTm="25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Findings in our trials</a:t>
            </a:r>
          </a:p>
        </p:txBody>
      </p:sp>
      <p:graphicFrame>
        <p:nvGraphicFramePr>
          <p:cNvPr id="4" name="Table 3"/>
          <p:cNvGraphicFramePr>
            <a:graphicFrameLocks noGrp="1"/>
          </p:cNvGraphicFramePr>
          <p:nvPr>
            <p:extLst>
              <p:ext uri="{D42A27DB-BD31-4B8C-83A1-F6EECF244321}">
                <p14:modId xmlns:p14="http://schemas.microsoft.com/office/powerpoint/2010/main" val="3260001349"/>
              </p:ext>
            </p:extLst>
          </p:nvPr>
        </p:nvGraphicFramePr>
        <p:xfrm>
          <a:off x="249864" y="1573619"/>
          <a:ext cx="8644270" cy="4770120"/>
        </p:xfrm>
        <a:graphic>
          <a:graphicData uri="http://schemas.openxmlformats.org/drawingml/2006/table">
            <a:tbl>
              <a:tblPr firstRow="1" bandRow="1">
                <a:tableStyleId>{5C22544A-7EE6-4342-B048-85BDC9FD1C3A}</a:tableStyleId>
              </a:tblPr>
              <a:tblGrid>
                <a:gridCol w="2982434"/>
                <a:gridCol w="5661836"/>
              </a:tblGrid>
              <a:tr h="339887">
                <a:tc>
                  <a:txBody>
                    <a:bodyPr/>
                    <a:lstStyle/>
                    <a:p>
                      <a:r>
                        <a:rPr lang="en-GB" sz="1700" dirty="0" smtClean="0"/>
                        <a:t>Trial</a:t>
                      </a:r>
                      <a:endParaRPr lang="en-GB" sz="1700" dirty="0"/>
                    </a:p>
                  </a:txBody>
                  <a:tcPr/>
                </a:tc>
                <a:tc>
                  <a:txBody>
                    <a:bodyPr/>
                    <a:lstStyle/>
                    <a:p>
                      <a:r>
                        <a:rPr lang="en-GB" sz="1700" dirty="0" smtClean="0"/>
                        <a:t>Findings</a:t>
                      </a:r>
                      <a:endParaRPr lang="en-GB" sz="1700" dirty="0"/>
                    </a:p>
                  </a:txBody>
                  <a:tcPr/>
                </a:tc>
              </a:tr>
              <a:tr h="1742832">
                <a:tc>
                  <a:txBody>
                    <a:bodyPr/>
                    <a:lstStyle/>
                    <a:p>
                      <a:r>
                        <a:rPr lang="en-GB" sz="1700" b="1" dirty="0" smtClean="0"/>
                        <a:t>Trial 1: </a:t>
                      </a:r>
                      <a:r>
                        <a:rPr lang="en-GB" sz="1700" dirty="0" smtClean="0"/>
                        <a:t>Phase</a:t>
                      </a:r>
                      <a:r>
                        <a:rPr lang="en-GB" sz="1700" baseline="0" dirty="0" smtClean="0"/>
                        <a:t> III lung cancer trial, d</a:t>
                      </a:r>
                      <a:r>
                        <a:rPr lang="en-GB" sz="1700" dirty="0" smtClean="0"/>
                        <a:t>ata</a:t>
                      </a:r>
                      <a:r>
                        <a:rPr lang="en-GB" sz="1700" baseline="0" dirty="0" smtClean="0"/>
                        <a:t> cleaned and published.</a:t>
                      </a:r>
                      <a:endParaRPr lang="en-GB" sz="1700" dirty="0"/>
                    </a:p>
                  </a:txBody>
                  <a:tcPr/>
                </a:tc>
                <a:tc>
                  <a:txBody>
                    <a:bodyPr/>
                    <a:lstStyle/>
                    <a:p>
                      <a:pPr marL="285750" indent="-285750">
                        <a:buFont typeface="Arial" panose="020B0604020202020204" pitchFamily="34" charset="0"/>
                        <a:buChar char="•"/>
                      </a:pPr>
                      <a:r>
                        <a:rPr lang="en-GB" sz="1700" dirty="0" smtClean="0"/>
                        <a:t>Some</a:t>
                      </a:r>
                      <a:r>
                        <a:rPr lang="en-GB" sz="1700" baseline="0" dirty="0" smtClean="0"/>
                        <a:t> date errors which had not been detected.</a:t>
                      </a:r>
                    </a:p>
                    <a:p>
                      <a:pPr marL="285750" indent="-285750">
                        <a:buFont typeface="Arial" panose="020B0604020202020204" pitchFamily="34" charset="0"/>
                        <a:buChar char="•"/>
                      </a:pPr>
                      <a:r>
                        <a:rPr lang="en-GB" sz="1700" baseline="0" dirty="0" smtClean="0"/>
                        <a:t>Outliers which were possibly errors detected (not used in the analysis).</a:t>
                      </a:r>
                    </a:p>
                    <a:p>
                      <a:pPr marL="285750" indent="-285750">
                        <a:buFont typeface="Arial" panose="020B0604020202020204" pitchFamily="34" charset="0"/>
                        <a:buChar char="•"/>
                      </a:pPr>
                      <a:r>
                        <a:rPr lang="en-GB" sz="1700" baseline="0" dirty="0" smtClean="0"/>
                        <a:t>Some patients treated before randomisation (this was known).</a:t>
                      </a:r>
                    </a:p>
                    <a:p>
                      <a:pPr marL="285750" indent="-285750">
                        <a:buFont typeface="Arial" panose="020B0604020202020204" pitchFamily="34" charset="0"/>
                        <a:buChar char="•"/>
                      </a:pPr>
                      <a:r>
                        <a:rPr lang="en-GB" sz="1700" baseline="0" dirty="0" smtClean="0"/>
                        <a:t>One site with a very low rate of SAEs which may have been queried.</a:t>
                      </a:r>
                    </a:p>
                    <a:p>
                      <a:pPr marL="285750" indent="-285750">
                        <a:buFont typeface="Arial" panose="020B0604020202020204" pitchFamily="34" charset="0"/>
                        <a:buChar char="•"/>
                      </a:pPr>
                      <a:r>
                        <a:rPr lang="en-GB" sz="1700" baseline="0" dirty="0" smtClean="0"/>
                        <a:t>Some failures in the centre level checks but no concerns that data had been falsified.</a:t>
                      </a:r>
                      <a:endParaRPr lang="en-GB" sz="1700" dirty="0"/>
                    </a:p>
                  </a:txBody>
                  <a:tcPr/>
                </a:tc>
              </a:tr>
              <a:tr h="572353">
                <a:tc>
                  <a:txBody>
                    <a:bodyPr/>
                    <a:lstStyle/>
                    <a:p>
                      <a:r>
                        <a:rPr lang="en-GB" sz="1700" b="1" dirty="0" smtClean="0"/>
                        <a:t>Trial 2: </a:t>
                      </a:r>
                      <a:r>
                        <a:rPr lang="en-GB" sz="1700" dirty="0" smtClean="0"/>
                        <a:t>Phase III lung</a:t>
                      </a:r>
                      <a:r>
                        <a:rPr lang="en-GB" sz="1700" baseline="0" dirty="0" smtClean="0"/>
                        <a:t> cancer trial; in follow-up</a:t>
                      </a:r>
                      <a:endParaRPr lang="en-GB" sz="1700" dirty="0"/>
                    </a:p>
                  </a:txBody>
                  <a:tcPr/>
                </a:tc>
                <a:tc>
                  <a:txBody>
                    <a:bodyPr/>
                    <a:lstStyle/>
                    <a:p>
                      <a:pPr marL="285750" indent="-285750">
                        <a:buFont typeface="Arial" panose="020B0604020202020204" pitchFamily="34" charset="0"/>
                        <a:buChar char="•"/>
                      </a:pPr>
                      <a:r>
                        <a:rPr lang="en-GB" sz="1700" dirty="0" smtClean="0"/>
                        <a:t>More date errors detected</a:t>
                      </a:r>
                      <a:r>
                        <a:rPr lang="en-GB" sz="1700" baseline="0" dirty="0" smtClean="0"/>
                        <a:t> and more possible outliers.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baseline="0" dirty="0" smtClean="0"/>
                        <a:t>Some failures in the centre level checks but no concerns that data had been falsified.</a:t>
                      </a:r>
                      <a:endParaRPr lang="en-GB" sz="1700" dirty="0" smtClean="0"/>
                    </a:p>
                  </a:txBody>
                  <a:tcPr/>
                </a:tc>
              </a:tr>
              <a:tr h="915765">
                <a:tc>
                  <a:txBody>
                    <a:bodyPr/>
                    <a:lstStyle/>
                    <a:p>
                      <a:r>
                        <a:rPr lang="en-GB" sz="1700" b="1" dirty="0" smtClean="0"/>
                        <a:t>Trial 3: </a:t>
                      </a:r>
                      <a:r>
                        <a:rPr lang="en-GB" sz="1700" dirty="0" smtClean="0"/>
                        <a:t>A phase III Biliary tract cancer trial; data</a:t>
                      </a:r>
                      <a:r>
                        <a:rPr lang="en-GB" sz="1700" baseline="0" dirty="0" smtClean="0"/>
                        <a:t> cleaned and published –errors added to test the programs. </a:t>
                      </a:r>
                      <a:endParaRPr lang="en-GB" sz="1700" dirty="0"/>
                    </a:p>
                  </a:txBody>
                  <a:tcPr/>
                </a:tc>
                <a:tc>
                  <a:txBody>
                    <a:bodyPr/>
                    <a:lstStyle/>
                    <a:p>
                      <a:pPr marL="285750" indent="-285750">
                        <a:buFont typeface="Arial" panose="020B0604020202020204" pitchFamily="34" charset="0"/>
                        <a:buChar char="•"/>
                      </a:pPr>
                      <a:r>
                        <a:rPr lang="en-GB" sz="1700" dirty="0" smtClean="0"/>
                        <a:t>False</a:t>
                      </a:r>
                      <a:r>
                        <a:rPr lang="en-GB" sz="1700" baseline="0" dirty="0" smtClean="0"/>
                        <a:t> data could be detected when it fitted the assumptions of the programs.</a:t>
                      </a:r>
                    </a:p>
                    <a:p>
                      <a:pPr marL="285750" indent="-285750">
                        <a:buFont typeface="Arial" panose="020B0604020202020204" pitchFamily="34" charset="0"/>
                        <a:buChar char="•"/>
                      </a:pPr>
                      <a:r>
                        <a:rPr lang="en-GB" sz="1700" baseline="0" dirty="0" smtClean="0"/>
                        <a:t>Data created by an independent statistician was picked up as anomalous by several programs.  </a:t>
                      </a:r>
                      <a:endParaRPr lang="en-GB" sz="1700" dirty="0"/>
                    </a:p>
                  </a:txBody>
                  <a:tcPr/>
                </a:tc>
              </a:tr>
            </a:tbl>
          </a:graphicData>
        </a:graphic>
      </p:graphicFrame>
    </p:spTree>
    <p:extLst>
      <p:ext uri="{BB962C8B-B14F-4D97-AF65-F5344CB8AC3E}">
        <p14:creationId xmlns:p14="http://schemas.microsoft.com/office/powerpoint/2010/main" val="3965996590"/>
      </p:ext>
    </p:extLst>
  </p:cSld>
  <p:clrMapOvr>
    <a:masterClrMapping/>
  </p:clrMapOvr>
  <mc:AlternateContent xmlns:mc="http://schemas.openxmlformats.org/markup-compatibility/2006" xmlns:p14="http://schemas.microsoft.com/office/powerpoint/2010/main">
    <mc:Choice Requires="p14">
      <p:transition spd="slow" p14:dur="2000" advTm="15027"/>
    </mc:Choice>
    <mc:Fallback xmlns="">
      <p:transition spd="slow" advTm="1502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49"/>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smtClean="0">
                <a:solidFill>
                  <a:schemeClr val="bg1"/>
                </a:solidFill>
                <a:latin typeface="Arial" panose="020B0604020202020204" pitchFamily="34" charset="0"/>
                <a:cs typeface="Arial" panose="020B0604020202020204" pitchFamily="34" charset="0"/>
              </a:rPr>
              <a:t>How is this being put into practice at our CTU?</a:t>
            </a:r>
          </a:p>
        </p:txBody>
      </p:sp>
      <p:sp>
        <p:nvSpPr>
          <p:cNvPr id="5" name="Content Placeholder 2"/>
          <p:cNvSpPr txBox="1">
            <a:spLocks/>
          </p:cNvSpPr>
          <p:nvPr/>
        </p:nvSpPr>
        <p:spPr>
          <a:xfrm>
            <a:off x="165099" y="1562986"/>
            <a:ext cx="8978900" cy="51248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600" dirty="0">
                <a:latin typeface="Arial" panose="020B0604020202020204" pitchFamily="34" charset="0"/>
                <a:ea typeface="ＭＳ Ｐゴシック" panose="020B0600070205080204" pitchFamily="34" charset="-128"/>
                <a:cs typeface="Arial" panose="020B0604020202020204" pitchFamily="34" charset="0"/>
              </a:rPr>
              <a:t>Tests to apply will be chosen based on the trial size</a:t>
            </a:r>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a:t>
            </a:r>
          </a:p>
          <a:p>
            <a:endParaRPr lang="en-GB" altLang="en-US" sz="26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Data will be checked at appropriate regular intervals.</a:t>
            </a:r>
          </a:p>
          <a:p>
            <a:pPr marL="0" indent="0">
              <a:buNone/>
            </a:pPr>
            <a:endParaRPr lang="en-GB"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After set up (by the trial statistician), the programs can be run automatically.</a:t>
            </a:r>
          </a:p>
          <a:p>
            <a:endParaRPr lang="en-GB"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Potential data errors (dates and outliers) would be discussed with the data manager/trial co-ordinator.</a:t>
            </a:r>
          </a:p>
          <a:p>
            <a:endParaRPr lang="en-GB"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600" dirty="0" smtClean="0">
                <a:latin typeface="Arial" panose="020B0604020202020204" pitchFamily="34" charset="0"/>
                <a:ea typeface="ＭＳ Ｐゴシック" panose="020B0600070205080204" pitchFamily="34" charset="-128"/>
                <a:cs typeface="Arial" panose="020B0604020202020204" pitchFamily="34" charset="0"/>
              </a:rPr>
              <a:t>The need for additional data reviews and or monitoring visits would be discussed with the relevant trial staff for sites where data appear to show signs of irregularities.</a:t>
            </a:r>
          </a:p>
          <a:p>
            <a:pPr marL="0" indent="0">
              <a:buNone/>
            </a:pPr>
            <a:endParaRPr lang="en-GB" altLang="en-US" sz="26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6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dirty="0" smtClean="0">
              <a:latin typeface="Candara" panose="020E0502030303020204" pitchFamily="34" charset="0"/>
              <a:ea typeface="ＭＳ Ｐゴシック" panose="020B0600070205080204" pitchFamily="34" charset="-128"/>
              <a:cs typeface="Candara" panose="020E0502030303020204" pitchFamily="34" charset="0"/>
            </a:endParaRPr>
          </a:p>
        </p:txBody>
      </p:sp>
    </p:spTree>
    <p:extLst>
      <p:ext uri="{BB962C8B-B14F-4D97-AF65-F5344CB8AC3E}">
        <p14:creationId xmlns:p14="http://schemas.microsoft.com/office/powerpoint/2010/main" val="908224631"/>
      </p:ext>
    </p:extLst>
  </p:cSld>
  <p:clrMapOvr>
    <a:masterClrMapping/>
  </p:clrMapOvr>
  <mc:AlternateContent xmlns:mc="http://schemas.openxmlformats.org/markup-compatibility/2006" xmlns:p14="http://schemas.microsoft.com/office/powerpoint/2010/main">
    <mc:Choice Requires="p14">
      <p:transition spd="slow" p14:dur="2000" advTm="159369"/>
    </mc:Choice>
    <mc:Fallback xmlns="">
      <p:transition spd="slow" advTm="15936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Papers published since 2012</a:t>
            </a:r>
          </a:p>
        </p:txBody>
      </p:sp>
      <p:graphicFrame>
        <p:nvGraphicFramePr>
          <p:cNvPr id="5" name="Table 4"/>
          <p:cNvGraphicFramePr>
            <a:graphicFrameLocks noGrp="1"/>
          </p:cNvGraphicFramePr>
          <p:nvPr>
            <p:extLst>
              <p:ext uri="{D42A27DB-BD31-4B8C-83A1-F6EECF244321}">
                <p14:modId xmlns:p14="http://schemas.microsoft.com/office/powerpoint/2010/main" val="1268691684"/>
              </p:ext>
            </p:extLst>
          </p:nvPr>
        </p:nvGraphicFramePr>
        <p:xfrm>
          <a:off x="99152" y="1366092"/>
          <a:ext cx="8944893" cy="5196836"/>
        </p:xfrm>
        <a:graphic>
          <a:graphicData uri="http://schemas.openxmlformats.org/drawingml/2006/table">
            <a:tbl>
              <a:tblPr firstRow="1" bandRow="1">
                <a:tableStyleId>{5C22544A-7EE6-4342-B048-85BDC9FD1C3A}</a:tableStyleId>
              </a:tblPr>
              <a:tblGrid>
                <a:gridCol w="4777059"/>
                <a:gridCol w="4167834"/>
              </a:tblGrid>
              <a:tr h="301956">
                <a:tc>
                  <a:txBody>
                    <a:bodyPr/>
                    <a:lstStyle/>
                    <a:p>
                      <a:r>
                        <a:rPr lang="en-GB" sz="1400" dirty="0" smtClean="0"/>
                        <a:t>Paper</a:t>
                      </a:r>
                      <a:endParaRPr lang="en-GB" sz="1400" dirty="0"/>
                    </a:p>
                  </a:txBody>
                  <a:tcPr anchor="ctr"/>
                </a:tc>
                <a:tc>
                  <a:txBody>
                    <a:bodyPr/>
                    <a:lstStyle/>
                    <a:p>
                      <a:r>
                        <a:rPr lang="en-GB" sz="1400" dirty="0" smtClean="0"/>
                        <a:t>Subject</a:t>
                      </a:r>
                      <a:endParaRPr lang="en-GB" sz="1400" dirty="0"/>
                    </a:p>
                  </a:txBody>
                  <a:tcPr anchor="ctr"/>
                </a:tc>
              </a:tr>
              <a:tr h="513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kern="1200" dirty="0" smtClean="0">
                          <a:solidFill>
                            <a:schemeClr val="dk1"/>
                          </a:solidFill>
                          <a:effectLst/>
                          <a:latin typeface="+mn-lt"/>
                          <a:ea typeface="+mn-ea"/>
                          <a:cs typeface="+mn-cs"/>
                        </a:rPr>
                        <a:t>George</a:t>
                      </a:r>
                      <a:r>
                        <a:rPr lang="en-GB" sz="1400" b="0" i="0" kern="1200" baseline="0" dirty="0" smtClean="0">
                          <a:solidFill>
                            <a:schemeClr val="dk1"/>
                          </a:solidFill>
                          <a:effectLst/>
                          <a:latin typeface="+mn-lt"/>
                          <a:ea typeface="+mn-ea"/>
                          <a:cs typeface="+mn-cs"/>
                        </a:rPr>
                        <a:t> SL &amp; </a:t>
                      </a:r>
                      <a:r>
                        <a:rPr lang="en-GB" sz="1400" b="0" i="0" kern="1200" baseline="0" dirty="0" err="1" smtClean="0">
                          <a:solidFill>
                            <a:schemeClr val="dk1"/>
                          </a:solidFill>
                          <a:effectLst/>
                          <a:latin typeface="+mn-lt"/>
                          <a:ea typeface="+mn-ea"/>
                          <a:cs typeface="+mn-cs"/>
                        </a:rPr>
                        <a:t>Buyse</a:t>
                      </a:r>
                      <a:r>
                        <a:rPr lang="en-GB" sz="1400" b="0" i="0" kern="1200" baseline="0" dirty="0" smtClean="0">
                          <a:solidFill>
                            <a:schemeClr val="dk1"/>
                          </a:solidFill>
                          <a:effectLst/>
                          <a:latin typeface="+mn-lt"/>
                          <a:ea typeface="+mn-ea"/>
                          <a:cs typeface="+mn-cs"/>
                        </a:rPr>
                        <a:t> M. </a:t>
                      </a:r>
                      <a:r>
                        <a:rPr lang="en-GB" sz="1400" b="1" i="1" kern="1200" dirty="0" smtClean="0">
                          <a:solidFill>
                            <a:schemeClr val="dk1"/>
                          </a:solidFill>
                          <a:effectLst/>
                          <a:latin typeface="+mn-lt"/>
                          <a:ea typeface="+mn-ea"/>
                          <a:cs typeface="+mn-cs"/>
                        </a:rPr>
                        <a:t>Data fraud in clinical trials</a:t>
                      </a:r>
                      <a:r>
                        <a:rPr lang="en-GB" sz="1400" b="0" i="1" kern="1200" dirty="0" smtClean="0">
                          <a:solidFill>
                            <a:schemeClr val="dk1"/>
                          </a:solidFill>
                          <a:effectLst/>
                          <a:latin typeface="+mn-lt"/>
                          <a:ea typeface="+mn-ea"/>
                          <a:cs typeface="+mn-cs"/>
                        </a:rPr>
                        <a:t>. </a:t>
                      </a:r>
                      <a:r>
                        <a:rPr lang="en-GB" sz="1400" b="0" i="0" kern="1200" dirty="0" err="1" smtClean="0">
                          <a:solidFill>
                            <a:schemeClr val="dk1"/>
                          </a:solidFill>
                          <a:effectLst/>
                          <a:latin typeface="+mn-lt"/>
                          <a:ea typeface="+mn-ea"/>
                          <a:cs typeface="+mn-cs"/>
                        </a:rPr>
                        <a:t>Clin</a:t>
                      </a:r>
                      <a:r>
                        <a:rPr lang="en-GB" sz="1400" b="0" i="0" kern="1200" dirty="0" smtClean="0">
                          <a:solidFill>
                            <a:schemeClr val="dk1"/>
                          </a:solidFill>
                          <a:effectLst/>
                          <a:latin typeface="+mn-lt"/>
                          <a:ea typeface="+mn-ea"/>
                          <a:cs typeface="+mn-cs"/>
                        </a:rPr>
                        <a:t> </a:t>
                      </a:r>
                      <a:r>
                        <a:rPr lang="en-GB" sz="1400" b="0" i="0" kern="1200" dirty="0" err="1" smtClean="0">
                          <a:solidFill>
                            <a:schemeClr val="dk1"/>
                          </a:solidFill>
                          <a:effectLst/>
                          <a:latin typeface="+mn-lt"/>
                          <a:ea typeface="+mn-ea"/>
                          <a:cs typeface="+mn-cs"/>
                        </a:rPr>
                        <a:t>Investig</a:t>
                      </a:r>
                      <a:r>
                        <a:rPr lang="en-GB" sz="1400" b="0" i="0" kern="1200" dirty="0" smtClean="0">
                          <a:solidFill>
                            <a:schemeClr val="dk1"/>
                          </a:solidFill>
                          <a:effectLst/>
                          <a:latin typeface="+mn-lt"/>
                          <a:ea typeface="+mn-ea"/>
                          <a:cs typeface="+mn-cs"/>
                        </a:rPr>
                        <a:t> (</a:t>
                      </a:r>
                      <a:r>
                        <a:rPr lang="en-GB" sz="1400" b="0" i="0" kern="1200" dirty="0" err="1" smtClean="0">
                          <a:solidFill>
                            <a:schemeClr val="dk1"/>
                          </a:solidFill>
                          <a:effectLst/>
                          <a:latin typeface="+mn-lt"/>
                          <a:ea typeface="+mn-ea"/>
                          <a:cs typeface="+mn-cs"/>
                        </a:rPr>
                        <a:t>Lond</a:t>
                      </a:r>
                      <a:r>
                        <a:rPr lang="en-GB" sz="1400" b="0" i="0" kern="1200" dirty="0" smtClean="0">
                          <a:solidFill>
                            <a:schemeClr val="dk1"/>
                          </a:solidFill>
                          <a:effectLst/>
                          <a:latin typeface="+mn-lt"/>
                          <a:ea typeface="+mn-ea"/>
                          <a:cs typeface="+mn-cs"/>
                        </a:rPr>
                        <a:t>). 2015; 5(2): 161-173.</a:t>
                      </a:r>
                    </a:p>
                  </a:txBody>
                  <a:tcPr anchor="ctr"/>
                </a:tc>
                <a:tc>
                  <a:txBody>
                    <a:bodyPr/>
                    <a:lstStyle/>
                    <a:p>
                      <a:pPr marL="285750" indent="-285750">
                        <a:buFont typeface="Arial" panose="020B0604020202020204" pitchFamily="34" charset="0"/>
                        <a:buChar char="•"/>
                      </a:pPr>
                      <a:r>
                        <a:rPr lang="en-GB" sz="1400" dirty="0" smtClean="0"/>
                        <a:t>A summary of fraud</a:t>
                      </a:r>
                      <a:r>
                        <a:rPr lang="en-GB" sz="1400" baseline="0" dirty="0" smtClean="0"/>
                        <a:t> cases and methods of detection.</a:t>
                      </a:r>
                      <a:endParaRPr lang="en-GB" sz="1400" dirty="0"/>
                    </a:p>
                  </a:txBody>
                  <a:tcPr anchor="ctr"/>
                </a:tc>
              </a:tr>
              <a:tr h="936062">
                <a:tc>
                  <a:txBody>
                    <a:bodyPr/>
                    <a:lstStyle/>
                    <a:p>
                      <a:r>
                        <a:rPr lang="en-GB" sz="1400" b="0" i="0" kern="1200" dirty="0" err="1" smtClean="0">
                          <a:solidFill>
                            <a:schemeClr val="dk1"/>
                          </a:solidFill>
                          <a:effectLst/>
                          <a:latin typeface="+mn-lt"/>
                          <a:ea typeface="+mn-ea"/>
                          <a:cs typeface="+mn-cs"/>
                        </a:rPr>
                        <a:t>Desmet</a:t>
                      </a:r>
                      <a:r>
                        <a:rPr lang="en-GB" sz="1400" b="0" i="0" kern="1200" baseline="0" dirty="0" smtClean="0">
                          <a:solidFill>
                            <a:schemeClr val="dk1"/>
                          </a:solidFill>
                          <a:effectLst/>
                          <a:latin typeface="+mn-lt"/>
                          <a:ea typeface="+mn-ea"/>
                          <a:cs typeface="+mn-cs"/>
                        </a:rPr>
                        <a:t> L et al. </a:t>
                      </a:r>
                      <a:r>
                        <a:rPr lang="en-GB" sz="1400" b="1" i="1" kern="1200" dirty="0" smtClean="0">
                          <a:solidFill>
                            <a:schemeClr val="dk1"/>
                          </a:solidFill>
                          <a:effectLst/>
                          <a:latin typeface="+mn-lt"/>
                          <a:ea typeface="+mn-ea"/>
                          <a:cs typeface="+mn-cs"/>
                        </a:rPr>
                        <a:t>Linear mixed-effects models for central statistical monitoring of </a:t>
                      </a:r>
                      <a:r>
                        <a:rPr lang="en-GB" sz="1400" b="1" i="1" kern="1200" dirty="0" err="1" smtClean="0">
                          <a:solidFill>
                            <a:schemeClr val="dk1"/>
                          </a:solidFill>
                          <a:effectLst/>
                          <a:latin typeface="+mn-lt"/>
                          <a:ea typeface="+mn-ea"/>
                          <a:cs typeface="+mn-cs"/>
                        </a:rPr>
                        <a:t>multicenter</a:t>
                      </a:r>
                      <a:r>
                        <a:rPr lang="en-GB" sz="1400" b="1" i="1" kern="1200" dirty="0" smtClean="0">
                          <a:solidFill>
                            <a:schemeClr val="dk1"/>
                          </a:solidFill>
                          <a:effectLst/>
                          <a:latin typeface="+mn-lt"/>
                          <a:ea typeface="+mn-ea"/>
                          <a:cs typeface="+mn-cs"/>
                        </a:rPr>
                        <a:t> clinical trials. </a:t>
                      </a:r>
                      <a:r>
                        <a:rPr lang="en-GB" sz="1400" b="0" i="0" kern="1200" dirty="0" smtClean="0">
                          <a:solidFill>
                            <a:schemeClr val="dk1"/>
                          </a:solidFill>
                          <a:effectLst/>
                          <a:latin typeface="+mn-lt"/>
                          <a:ea typeface="+mn-ea"/>
                          <a:cs typeface="+mn-cs"/>
                        </a:rPr>
                        <a:t>Stat Med 2014 30;33(30):5265-79. </a:t>
                      </a:r>
                    </a:p>
                  </a:txBody>
                  <a:tcPr anchor="ctr"/>
                </a:tc>
                <a:tc>
                  <a:txBody>
                    <a:bodyPr/>
                    <a:lstStyle/>
                    <a:p>
                      <a:pPr marL="285750" indent="-285750">
                        <a:buFont typeface="Arial" panose="020B0604020202020204" pitchFamily="34" charset="0"/>
                        <a:buChar char="•"/>
                      </a:pPr>
                      <a:r>
                        <a:rPr lang="en-GB" sz="1400" dirty="0" smtClean="0"/>
                        <a:t>Used a linear</a:t>
                      </a:r>
                      <a:r>
                        <a:rPr lang="en-GB" sz="1400" baseline="0" dirty="0" smtClean="0"/>
                        <a:t> effects mixed model on continuous data to detect location differences between each centre and all other centres. </a:t>
                      </a:r>
                    </a:p>
                    <a:p>
                      <a:pPr marL="285750" indent="-285750">
                        <a:buFont typeface="Arial" panose="020B0604020202020204" pitchFamily="34" charset="0"/>
                        <a:buChar char="•"/>
                      </a:pPr>
                      <a:r>
                        <a:rPr lang="en-GB" sz="1400" baseline="0" dirty="0" smtClean="0"/>
                        <a:t>Two examples its use in clinical trials.</a:t>
                      </a:r>
                      <a:endParaRPr lang="en-GB" sz="1400" dirty="0"/>
                    </a:p>
                  </a:txBody>
                  <a:tcPr anchor="ctr"/>
                </a:tc>
              </a:tr>
              <a:tr h="936062">
                <a:tc>
                  <a:txBody>
                    <a:bodyPr/>
                    <a:lstStyle/>
                    <a:p>
                      <a:r>
                        <a:rPr lang="en-GB" sz="1400" b="0" i="0" kern="1200" dirty="0" smtClean="0">
                          <a:solidFill>
                            <a:schemeClr val="dk1"/>
                          </a:solidFill>
                          <a:effectLst/>
                          <a:latin typeface="+mn-lt"/>
                          <a:ea typeface="+mn-ea"/>
                          <a:cs typeface="+mn-cs"/>
                        </a:rPr>
                        <a:t>Edwards</a:t>
                      </a:r>
                      <a:r>
                        <a:rPr lang="en-GB" sz="1400" b="0" i="0" kern="1200" baseline="0" dirty="0" smtClean="0">
                          <a:solidFill>
                            <a:schemeClr val="dk1"/>
                          </a:solidFill>
                          <a:effectLst/>
                          <a:latin typeface="+mn-lt"/>
                          <a:ea typeface="+mn-ea"/>
                          <a:cs typeface="+mn-cs"/>
                        </a:rPr>
                        <a:t> P et al. </a:t>
                      </a:r>
                      <a:r>
                        <a:rPr lang="en-GB" sz="1400" b="1" i="1" kern="1200" dirty="0" smtClean="0">
                          <a:solidFill>
                            <a:schemeClr val="dk1"/>
                          </a:solidFill>
                          <a:effectLst/>
                          <a:latin typeface="+mn-lt"/>
                          <a:ea typeface="+mn-ea"/>
                          <a:cs typeface="+mn-cs"/>
                        </a:rPr>
                        <a:t>Central and statistical data monitoring in the Clinical Randomisation of an </a:t>
                      </a:r>
                      <a:r>
                        <a:rPr lang="en-GB" sz="1400" b="1" i="1" kern="1200" dirty="0" err="1" smtClean="0">
                          <a:solidFill>
                            <a:schemeClr val="dk1"/>
                          </a:solidFill>
                          <a:effectLst/>
                          <a:latin typeface="+mn-lt"/>
                          <a:ea typeface="+mn-ea"/>
                          <a:cs typeface="+mn-cs"/>
                        </a:rPr>
                        <a:t>Antifibrinolytic</a:t>
                      </a:r>
                      <a:r>
                        <a:rPr lang="en-GB" sz="1400" b="1" i="1" kern="1200" dirty="0" smtClean="0">
                          <a:solidFill>
                            <a:schemeClr val="dk1"/>
                          </a:solidFill>
                          <a:effectLst/>
                          <a:latin typeface="+mn-lt"/>
                          <a:ea typeface="+mn-ea"/>
                          <a:cs typeface="+mn-cs"/>
                        </a:rPr>
                        <a:t> in Significant Haemorrhage (CRASH-2) trial. </a:t>
                      </a:r>
                      <a:r>
                        <a:rPr lang="en-GB" sz="1400" b="0" i="0" kern="1200" dirty="0" err="1" smtClean="0">
                          <a:solidFill>
                            <a:schemeClr val="dk1"/>
                          </a:solidFill>
                          <a:effectLst/>
                          <a:latin typeface="+mn-lt"/>
                          <a:ea typeface="+mn-ea"/>
                          <a:cs typeface="+mn-cs"/>
                        </a:rPr>
                        <a:t>Clin</a:t>
                      </a:r>
                      <a:r>
                        <a:rPr lang="en-GB" sz="1400" b="0" i="0" kern="1200" dirty="0" smtClean="0">
                          <a:solidFill>
                            <a:schemeClr val="dk1"/>
                          </a:solidFill>
                          <a:effectLst/>
                          <a:latin typeface="+mn-lt"/>
                          <a:ea typeface="+mn-ea"/>
                          <a:cs typeface="+mn-cs"/>
                        </a:rPr>
                        <a:t> Trials. </a:t>
                      </a:r>
                      <a:r>
                        <a:rPr lang="en-GB" sz="1400" b="1" i="0" kern="1200" dirty="0" smtClean="0">
                          <a:solidFill>
                            <a:schemeClr val="dk1"/>
                          </a:solidFill>
                          <a:effectLst/>
                          <a:latin typeface="+mn-lt"/>
                          <a:ea typeface="+mn-ea"/>
                          <a:cs typeface="+mn-cs"/>
                        </a:rPr>
                        <a:t>2013 Dec 17;11(3):336-343. </a:t>
                      </a:r>
                    </a:p>
                  </a:txBody>
                  <a:tcPr anchor="ctr"/>
                </a:tc>
                <a:tc>
                  <a:txBody>
                    <a:bodyPr/>
                    <a:lstStyle/>
                    <a:p>
                      <a:pPr marL="285750" indent="-285750">
                        <a:buFont typeface="Arial" panose="020B0604020202020204" pitchFamily="34" charset="0"/>
                        <a:buChar char="•"/>
                      </a:pPr>
                      <a:r>
                        <a:rPr lang="en-GB" sz="1400" dirty="0" smtClean="0"/>
                        <a:t>Monitored</a:t>
                      </a:r>
                      <a:r>
                        <a:rPr lang="en-GB" sz="1400" baseline="0" dirty="0" smtClean="0"/>
                        <a:t> a few key variables centrally.</a:t>
                      </a:r>
                    </a:p>
                    <a:p>
                      <a:pPr marL="285750" indent="-285750">
                        <a:buFont typeface="Arial" panose="020B0604020202020204" pitchFamily="34" charset="0"/>
                        <a:buChar char="•"/>
                      </a:pPr>
                      <a:r>
                        <a:rPr lang="en-GB" sz="1400" baseline="0" dirty="0" smtClean="0"/>
                        <a:t>Findings could trigger on-site </a:t>
                      </a:r>
                    </a:p>
                    <a:p>
                      <a:pPr marL="285750" indent="-285750">
                        <a:buFont typeface="Arial" panose="020B0604020202020204" pitchFamily="34" charset="0"/>
                        <a:buChar char="•"/>
                      </a:pPr>
                      <a:r>
                        <a:rPr lang="en-GB" sz="1400" baseline="0" dirty="0" smtClean="0"/>
                        <a:t>Procedural errors found which could be corrected.</a:t>
                      </a:r>
                      <a:endParaRPr lang="en-GB" sz="1400" dirty="0"/>
                    </a:p>
                  </a:txBody>
                  <a:tcPr anchor="ctr"/>
                </a:tc>
              </a:tr>
              <a:tr h="533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kern="1200" dirty="0" smtClean="0">
                          <a:solidFill>
                            <a:schemeClr val="dk1"/>
                          </a:solidFill>
                          <a:effectLst/>
                          <a:latin typeface="+mn-lt"/>
                          <a:ea typeface="+mn-ea"/>
                          <a:cs typeface="+mn-cs"/>
                        </a:rPr>
                        <a:t>Pogue</a:t>
                      </a:r>
                      <a:r>
                        <a:rPr lang="en-GB" sz="1400" b="0" i="0" kern="1200" baseline="0" dirty="0" smtClean="0">
                          <a:solidFill>
                            <a:schemeClr val="dk1"/>
                          </a:solidFill>
                          <a:effectLst/>
                          <a:latin typeface="+mn-lt"/>
                          <a:ea typeface="+mn-ea"/>
                          <a:cs typeface="+mn-cs"/>
                        </a:rPr>
                        <a:t> JM et al. </a:t>
                      </a:r>
                      <a:r>
                        <a:rPr lang="en-GB" sz="1400" b="1" i="1" kern="1200" dirty="0" smtClean="0">
                          <a:solidFill>
                            <a:schemeClr val="dk1"/>
                          </a:solidFill>
                          <a:effectLst/>
                          <a:latin typeface="+mn-lt"/>
                          <a:ea typeface="+mn-ea"/>
                          <a:cs typeface="+mn-cs"/>
                        </a:rPr>
                        <a:t>Central statistical monitoring: detecting fraud in clinical trials. </a:t>
                      </a:r>
                      <a:r>
                        <a:rPr lang="en-GB" sz="1400" b="0" i="0" kern="1200" dirty="0" err="1" smtClean="0">
                          <a:solidFill>
                            <a:schemeClr val="dk1"/>
                          </a:solidFill>
                          <a:effectLst/>
                          <a:latin typeface="+mn-lt"/>
                          <a:ea typeface="+mn-ea"/>
                          <a:cs typeface="+mn-cs"/>
                        </a:rPr>
                        <a:t>Clin</a:t>
                      </a:r>
                      <a:r>
                        <a:rPr lang="en-GB" sz="1400" b="0" i="0" kern="1200" dirty="0" smtClean="0">
                          <a:solidFill>
                            <a:schemeClr val="dk1"/>
                          </a:solidFill>
                          <a:effectLst/>
                          <a:latin typeface="+mn-lt"/>
                          <a:ea typeface="+mn-ea"/>
                          <a:cs typeface="+mn-cs"/>
                        </a:rPr>
                        <a:t> Trials 2013 Apr;10(2):225-35. </a:t>
                      </a:r>
                      <a:endParaRPr lang="en-GB" sz="1400" dirty="0"/>
                    </a:p>
                  </a:txBody>
                  <a:tcPr anchor="ctr"/>
                </a:tc>
                <a:tc>
                  <a:txBody>
                    <a:bodyPr/>
                    <a:lstStyle/>
                    <a:p>
                      <a:pPr marL="285750" indent="-285750">
                        <a:buFont typeface="Arial" panose="020B0604020202020204" pitchFamily="34" charset="0"/>
                        <a:buChar char="•"/>
                      </a:pPr>
                      <a:r>
                        <a:rPr lang="en-GB" sz="1400" dirty="0" smtClean="0"/>
                        <a:t>Built models</a:t>
                      </a:r>
                      <a:r>
                        <a:rPr lang="en-GB" sz="1400" baseline="0" dirty="0" smtClean="0"/>
                        <a:t> to detect fraud in cardiovascular trials.</a:t>
                      </a:r>
                      <a:endParaRPr lang="en-GB" sz="1400" dirty="0"/>
                    </a:p>
                  </a:txBody>
                  <a:tcPr anchor="ctr"/>
                </a:tc>
              </a:tr>
              <a:tr h="513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kern="1200" dirty="0" err="1" smtClean="0">
                          <a:solidFill>
                            <a:schemeClr val="dk1"/>
                          </a:solidFill>
                          <a:effectLst/>
                          <a:latin typeface="+mn-lt"/>
                          <a:ea typeface="+mn-ea"/>
                          <a:cs typeface="+mn-cs"/>
                        </a:rPr>
                        <a:t>Venet</a:t>
                      </a:r>
                      <a:r>
                        <a:rPr lang="en-GB" sz="1400" b="0" i="0" kern="1200" dirty="0" smtClean="0">
                          <a:solidFill>
                            <a:schemeClr val="dk1"/>
                          </a:solidFill>
                          <a:effectLst/>
                          <a:latin typeface="+mn-lt"/>
                          <a:ea typeface="+mn-ea"/>
                          <a:cs typeface="+mn-cs"/>
                        </a:rPr>
                        <a:t> D et al. </a:t>
                      </a:r>
                      <a:r>
                        <a:rPr lang="en-GB" sz="1400" b="1" i="1" kern="1200" dirty="0" smtClean="0">
                          <a:solidFill>
                            <a:schemeClr val="dk1"/>
                          </a:solidFill>
                          <a:effectLst/>
                          <a:latin typeface="+mn-lt"/>
                          <a:ea typeface="+mn-ea"/>
                          <a:cs typeface="+mn-cs"/>
                        </a:rPr>
                        <a:t>A statistical approach to central monitoring of data quality in clinical trials. </a:t>
                      </a:r>
                      <a:r>
                        <a:rPr lang="en-GB" sz="1400" b="0" i="0" kern="1200" dirty="0" err="1" smtClean="0">
                          <a:solidFill>
                            <a:schemeClr val="dk1"/>
                          </a:solidFill>
                          <a:effectLst/>
                          <a:latin typeface="+mn-lt"/>
                          <a:ea typeface="+mn-ea"/>
                          <a:cs typeface="+mn-cs"/>
                        </a:rPr>
                        <a:t>Clin</a:t>
                      </a:r>
                      <a:r>
                        <a:rPr lang="en-GB" sz="1400" b="0" i="0" kern="1200" dirty="0" smtClean="0">
                          <a:solidFill>
                            <a:schemeClr val="dk1"/>
                          </a:solidFill>
                          <a:effectLst/>
                          <a:latin typeface="+mn-lt"/>
                          <a:ea typeface="+mn-ea"/>
                          <a:cs typeface="+mn-cs"/>
                        </a:rPr>
                        <a:t> Trials 2012 Dec;9(6):705-13.</a:t>
                      </a:r>
                      <a:endParaRPr lang="en-GB" sz="1400" dirty="0"/>
                    </a:p>
                  </a:txBody>
                  <a:tcPr anchor="ctr"/>
                </a:tc>
                <a:tc>
                  <a:txBody>
                    <a:bodyPr/>
                    <a:lstStyle/>
                    <a:p>
                      <a:pPr marL="285750" indent="-285750">
                        <a:buFont typeface="Arial" panose="020B0604020202020204" pitchFamily="34" charset="0"/>
                        <a:buChar char="•"/>
                      </a:pPr>
                      <a:r>
                        <a:rPr lang="en-GB" sz="1400" dirty="0" err="1" smtClean="0"/>
                        <a:t>Cluepoints</a:t>
                      </a:r>
                      <a:r>
                        <a:rPr lang="en-GB" sz="1400" dirty="0" smtClean="0"/>
                        <a:t> software used</a:t>
                      </a:r>
                      <a:r>
                        <a:rPr lang="en-GB" sz="1400" baseline="0" dirty="0" smtClean="0"/>
                        <a:t> to detect fraud.</a:t>
                      </a:r>
                      <a:endParaRPr lang="en-GB" sz="1400" dirty="0"/>
                    </a:p>
                  </a:txBody>
                  <a:tcPr anchor="ctr"/>
                </a:tc>
              </a:tr>
              <a:tr h="1432076">
                <a:tc>
                  <a:txBody>
                    <a:bodyPr/>
                    <a:lstStyle/>
                    <a:p>
                      <a:r>
                        <a:rPr lang="en-GB" sz="1400" dirty="0" smtClean="0"/>
                        <a:t>Valdes-Marquez E et al. </a:t>
                      </a:r>
                      <a:r>
                        <a:rPr lang="en-GB" sz="1400" b="1" i="1" dirty="0" smtClean="0"/>
                        <a:t>Central statistical monitoring in multicentre clinical trials: developing statistical approaches for analysing key risk indicators. </a:t>
                      </a:r>
                      <a:r>
                        <a:rPr lang="en-GB" sz="1200" dirty="0" smtClean="0"/>
                        <a:t>From 2nd Clinical Trials Methodology Conference: Methodology Matters Edinburgh, UK. 18-19 November 2013</a:t>
                      </a:r>
                      <a:endParaRPr lang="en-GB" sz="1400" dirty="0"/>
                    </a:p>
                  </a:txBody>
                  <a:tcPr anchor="ctr"/>
                </a:tc>
                <a:tc>
                  <a:txBody>
                    <a:bodyPr/>
                    <a:lstStyle/>
                    <a:p>
                      <a:pPr marL="285750" indent="-285750">
                        <a:buFont typeface="Arial" panose="020B0604020202020204" pitchFamily="34" charset="0"/>
                        <a:buChar char="•"/>
                      </a:pPr>
                      <a:r>
                        <a:rPr lang="en-GB" sz="1400" dirty="0" smtClean="0"/>
                        <a:t>Used</a:t>
                      </a:r>
                      <a:r>
                        <a:rPr lang="en-GB" sz="1400" baseline="0" dirty="0" smtClean="0"/>
                        <a:t> Key risk indicators (AE reporting, Study treatment duration, blood results given as examples) to assess site performance. </a:t>
                      </a:r>
                      <a:endParaRPr lang="en-GB" sz="1400" dirty="0"/>
                    </a:p>
                  </a:txBody>
                  <a:tcPr anchor="ctr"/>
                </a:tc>
              </a:tr>
            </a:tbl>
          </a:graphicData>
        </a:graphic>
      </p:graphicFrame>
      <p:sp>
        <p:nvSpPr>
          <p:cNvPr id="2" name="Rectangle 1"/>
          <p:cNvSpPr/>
          <p:nvPr/>
        </p:nvSpPr>
        <p:spPr>
          <a:xfrm>
            <a:off x="104860" y="4062138"/>
            <a:ext cx="8906937" cy="56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4860" y="3089427"/>
            <a:ext cx="8906937" cy="972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4861" y="2181139"/>
            <a:ext cx="8906937" cy="964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4860" y="4628561"/>
            <a:ext cx="8906937" cy="527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9677" y="5166556"/>
            <a:ext cx="8906937" cy="1451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291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7" grpId="1" animBg="1"/>
      <p:bldP spid="8" grpId="0" animBg="1"/>
      <p:bldP spid="8"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206" y="4200684"/>
            <a:ext cx="3332594" cy="2350772"/>
          </a:xfrm>
        </p:spPr>
        <p:txBody>
          <a:bodyPr>
            <a:normAutofit/>
          </a:bodyPr>
          <a:lstStyle/>
          <a:p>
            <a:pPr lvl="1"/>
            <a:r>
              <a:rPr lang="en-GB" sz="1800" dirty="0" smtClean="0"/>
              <a:t>Centre x (where fraud was known to have occurred) picked out as suspicious with both tests.</a:t>
            </a:r>
          </a:p>
          <a:p>
            <a:pPr lvl="1"/>
            <a:r>
              <a:rPr lang="en-GB" sz="1800" dirty="0" smtClean="0"/>
              <a:t>Centres D6 and F6, in plot 1 and D1 and E6 on plot 2 are also extreme. </a:t>
            </a:r>
            <a:endParaRPr lang="en-GB" sz="1800" dirty="0"/>
          </a:p>
        </p:txBody>
      </p:sp>
      <p:sp>
        <p:nvSpPr>
          <p:cNvPr id="4"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E</a:t>
            </a:r>
            <a:r>
              <a:rPr lang="en-GB" sz="4000" b="1" dirty="0" smtClean="0">
                <a:solidFill>
                  <a:schemeClr val="bg1"/>
                </a:solidFill>
                <a:latin typeface="Arial" panose="020B0604020202020204" pitchFamily="34" charset="0"/>
                <a:cs typeface="Arial" panose="020B0604020202020204" pitchFamily="34" charset="0"/>
              </a:rPr>
              <a:t>xamples of the use of CSM</a:t>
            </a:r>
          </a:p>
        </p:txBody>
      </p:sp>
      <p:pic>
        <p:nvPicPr>
          <p:cNvPr id="2" name="Picture 1"/>
          <p:cNvPicPr>
            <a:picLocks noChangeAspect="1"/>
          </p:cNvPicPr>
          <p:nvPr/>
        </p:nvPicPr>
        <p:blipFill rotWithShape="1">
          <a:blip r:embed="rId6"/>
          <a:srcRect t="14638" r="57682" b="50163"/>
          <a:stretch/>
        </p:blipFill>
        <p:spPr>
          <a:xfrm>
            <a:off x="147206" y="961940"/>
            <a:ext cx="4919064" cy="1540346"/>
          </a:xfrm>
          <a:prstGeom prst="rect">
            <a:avLst/>
          </a:prstGeom>
          <a:ln w="19050">
            <a:solidFill>
              <a:schemeClr val="bg1">
                <a:lumMod val="95000"/>
              </a:schemeClr>
            </a:solidFill>
          </a:ln>
        </p:spPr>
      </p:pic>
      <p:pic>
        <p:nvPicPr>
          <p:cNvPr id="5" name="Picture 4"/>
          <p:cNvPicPr>
            <a:picLocks noChangeAspect="1"/>
          </p:cNvPicPr>
          <p:nvPr/>
        </p:nvPicPr>
        <p:blipFill rotWithShape="1">
          <a:blip r:embed="rId7"/>
          <a:srcRect l="7862" t="19588" r="63843" b="43033"/>
          <a:stretch/>
        </p:blipFill>
        <p:spPr>
          <a:xfrm>
            <a:off x="3608922" y="3993629"/>
            <a:ext cx="5230215" cy="2600972"/>
          </a:xfrm>
          <a:prstGeom prst="rect">
            <a:avLst/>
          </a:prstGeom>
          <a:ln>
            <a:solidFill>
              <a:schemeClr val="bg1">
                <a:lumMod val="65000"/>
              </a:schemeClr>
            </a:solidFill>
          </a:ln>
        </p:spPr>
      </p:pic>
      <p:sp>
        <p:nvSpPr>
          <p:cNvPr id="6" name="Oval 5"/>
          <p:cNvSpPr/>
          <p:nvPr/>
        </p:nvSpPr>
        <p:spPr>
          <a:xfrm>
            <a:off x="7050936" y="4991877"/>
            <a:ext cx="263047" cy="263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571999" y="5341684"/>
            <a:ext cx="263047" cy="263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147206" y="2657021"/>
            <a:ext cx="8943584" cy="156441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800" b="1" dirty="0" err="1" smtClean="0"/>
              <a:t>Vernet</a:t>
            </a:r>
            <a:r>
              <a:rPr lang="en-GB" sz="3800" b="1" dirty="0" smtClean="0"/>
              <a:t> et al </a:t>
            </a:r>
            <a:r>
              <a:rPr lang="en-GB" sz="3800" dirty="0" smtClean="0"/>
              <a:t>– a paper on the work at </a:t>
            </a:r>
            <a:r>
              <a:rPr lang="en-GB" sz="3800" dirty="0" err="1" smtClean="0"/>
              <a:t>Cluepoints</a:t>
            </a:r>
            <a:r>
              <a:rPr lang="en-GB" sz="3800" dirty="0" smtClean="0"/>
              <a:t>.</a:t>
            </a:r>
          </a:p>
          <a:p>
            <a:pPr lvl="1"/>
            <a:r>
              <a:rPr lang="en-GB" sz="3800" dirty="0" smtClean="0"/>
              <a:t>Company offering CSM to pharma companies, CROs and academic started by Marc </a:t>
            </a:r>
            <a:r>
              <a:rPr lang="en-GB" sz="3800" dirty="0" err="1" smtClean="0"/>
              <a:t>Buyse</a:t>
            </a:r>
            <a:r>
              <a:rPr lang="en-GB" sz="3800" dirty="0" smtClean="0"/>
              <a:t>.</a:t>
            </a:r>
          </a:p>
          <a:p>
            <a:pPr lvl="1"/>
            <a:r>
              <a:rPr lang="en-GB" sz="3800" dirty="0" smtClean="0"/>
              <a:t>Applies similar methods to all data in a clinical trial database. </a:t>
            </a:r>
          </a:p>
          <a:p>
            <a:pPr lvl="1"/>
            <a:r>
              <a:rPr lang="en-GB" sz="3800" dirty="0" smtClean="0"/>
              <a:t>Each test produces a p-value and they analyse these p-values to identify outlying centres. </a:t>
            </a:r>
          </a:p>
          <a:p>
            <a:pPr lvl="1"/>
            <a:endParaRPr lang="en-GB" dirty="0" smtClean="0"/>
          </a:p>
        </p:txBody>
      </p:sp>
      <p:sp>
        <p:nvSpPr>
          <p:cNvPr id="11" name="Rectangle 10"/>
          <p:cNvSpPr/>
          <p:nvPr/>
        </p:nvSpPr>
        <p:spPr>
          <a:xfrm>
            <a:off x="4571999" y="5096174"/>
            <a:ext cx="355601" cy="317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32272" y="5527887"/>
            <a:ext cx="355601" cy="317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96456" y="5608162"/>
            <a:ext cx="355601" cy="317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57635" y="4397158"/>
            <a:ext cx="355601" cy="317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170687076"/>
      </p:ext>
    </p:extLst>
  </p:cSld>
  <p:clrMapOvr>
    <a:masterClrMapping/>
  </p:clrMapOvr>
  <mc:AlternateContent xmlns:mc="http://schemas.openxmlformats.org/markup-compatibility/2006" xmlns:p14="http://schemas.microsoft.com/office/powerpoint/2010/main">
    <mc:Choice Requires="p14">
      <p:transition spd="slow" p14:dur="2000" advTm="139291"/>
    </mc:Choice>
    <mc:Fallback xmlns="">
      <p:transition spd="slow" advTm="139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7"/>
                </p:tgtEl>
              </p:cMediaNode>
            </p:audio>
          </p:childTnLst>
        </p:cTn>
      </p:par>
    </p:tnLst>
    <p:bldLst>
      <p:bldP spid="11"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rgbClr val="2E75B6"/>
          </a:solidFill>
        </p:spPr>
        <p:txBody>
          <a:bodyPr>
            <a:noAutofit/>
          </a:bodyPr>
          <a:lstStyle/>
          <a:p>
            <a:pPr algn="ctr"/>
            <a:r>
              <a:rPr lang="en-GB" altLang="en-US" sz="4000" b="1" dirty="0">
                <a:solidFill>
                  <a:schemeClr val="bg1"/>
                </a:solidFill>
                <a:latin typeface="Arial" panose="020B0604020202020204" pitchFamily="34" charset="0"/>
              </a:rPr>
              <a:t>Central Statistical Monitoring in Clinical Trials</a:t>
            </a:r>
            <a:endParaRPr lang="en-GB" sz="4000" b="1" dirty="0">
              <a:solidFill>
                <a:schemeClr val="bg1"/>
              </a:solidFill>
            </a:endParaRPr>
          </a:p>
        </p:txBody>
      </p:sp>
      <p:sp>
        <p:nvSpPr>
          <p:cNvPr id="3" name="Content Placeholder 2"/>
          <p:cNvSpPr>
            <a:spLocks noGrp="1"/>
          </p:cNvSpPr>
          <p:nvPr>
            <p:ph idx="1"/>
          </p:nvPr>
        </p:nvSpPr>
        <p:spPr>
          <a:xfrm>
            <a:off x="341104" y="1431235"/>
            <a:ext cx="8461792" cy="4969565"/>
          </a:xfrm>
        </p:spPr>
        <p:txBody>
          <a:bodyPr>
            <a:normAutofit fontScale="92500" lnSpcReduction="20000"/>
          </a:bodyPr>
          <a:lstStyle/>
          <a:p>
            <a:r>
              <a:rPr lang="en-GB" sz="3200" dirty="0" smtClean="0"/>
              <a:t>The ideas behind central statistical monitoring  (CSM)</a:t>
            </a:r>
          </a:p>
          <a:p>
            <a:endParaRPr lang="en-GB" sz="1800" dirty="0" smtClean="0"/>
          </a:p>
          <a:p>
            <a:r>
              <a:rPr lang="en-GB" sz="3200" dirty="0" smtClean="0"/>
              <a:t>Examples of the techniques we used and what we found in our trials</a:t>
            </a:r>
          </a:p>
          <a:p>
            <a:pPr marL="0" indent="0">
              <a:buNone/>
            </a:pPr>
            <a:endParaRPr lang="en-GB" sz="1800" dirty="0" smtClean="0"/>
          </a:p>
          <a:p>
            <a:r>
              <a:rPr lang="en-GB" sz="3200" dirty="0" smtClean="0"/>
              <a:t>What we are doing at our centre and plans for the future </a:t>
            </a:r>
          </a:p>
          <a:p>
            <a:endParaRPr lang="en-GB" sz="1800" dirty="0" smtClean="0"/>
          </a:p>
          <a:p>
            <a:r>
              <a:rPr lang="en-GB" sz="3200" dirty="0" smtClean="0"/>
              <a:t>Other research that has been published since we started looking into CSM</a:t>
            </a:r>
          </a:p>
          <a:p>
            <a:endParaRPr lang="en-GB" sz="3500" dirty="0" smtClean="0"/>
          </a:p>
          <a:p>
            <a:r>
              <a:rPr lang="en-GB" sz="3500" dirty="0" smtClean="0"/>
              <a:t>Further research that needs to be done.</a:t>
            </a:r>
          </a:p>
          <a:p>
            <a:endParaRPr lang="en-GB" dirty="0"/>
          </a:p>
        </p:txBody>
      </p:sp>
    </p:spTree>
    <p:extLst>
      <p:ext uri="{BB962C8B-B14F-4D97-AF65-F5344CB8AC3E}">
        <p14:creationId xmlns:p14="http://schemas.microsoft.com/office/powerpoint/2010/main" val="1351674008"/>
      </p:ext>
    </p:extLst>
  </p:cSld>
  <p:clrMapOvr>
    <a:masterClrMapping/>
  </p:clrMapOvr>
  <mc:AlternateContent xmlns:mc="http://schemas.openxmlformats.org/markup-compatibility/2006" xmlns:p14="http://schemas.microsoft.com/office/powerpoint/2010/main">
    <mc:Choice Requires="p14">
      <p:transition spd="slow" p14:dur="2000" advTm="44983"/>
    </mc:Choice>
    <mc:Fallback xmlns="">
      <p:transition spd="slow" advTm="4498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E</a:t>
            </a:r>
            <a:r>
              <a:rPr lang="en-GB" sz="4000" b="1" dirty="0" smtClean="0">
                <a:solidFill>
                  <a:schemeClr val="bg1"/>
                </a:solidFill>
                <a:latin typeface="Arial" panose="020B0604020202020204" pitchFamily="34" charset="0"/>
                <a:cs typeface="Arial" panose="020B0604020202020204" pitchFamily="34" charset="0"/>
              </a:rPr>
              <a:t>xamples of the use of CSM</a:t>
            </a:r>
          </a:p>
        </p:txBody>
      </p:sp>
      <p:pic>
        <p:nvPicPr>
          <p:cNvPr id="18" name="Picture 17"/>
          <p:cNvPicPr>
            <a:picLocks noChangeAspect="1"/>
          </p:cNvPicPr>
          <p:nvPr/>
        </p:nvPicPr>
        <p:blipFill rotWithShape="1">
          <a:blip r:embed="rId5"/>
          <a:srcRect l="3382" t="14452" r="56765" b="52344"/>
          <a:stretch/>
        </p:blipFill>
        <p:spPr>
          <a:xfrm>
            <a:off x="288471" y="985158"/>
            <a:ext cx="5257993" cy="1649186"/>
          </a:xfrm>
          <a:prstGeom prst="rect">
            <a:avLst/>
          </a:prstGeom>
          <a:ln>
            <a:solidFill>
              <a:schemeClr val="bg1">
                <a:lumMod val="85000"/>
              </a:schemeClr>
            </a:solidFill>
          </a:ln>
        </p:spPr>
      </p:pic>
      <p:sp>
        <p:nvSpPr>
          <p:cNvPr id="19" name="Content Placeholder 2"/>
          <p:cNvSpPr txBox="1">
            <a:spLocks/>
          </p:cNvSpPr>
          <p:nvPr/>
        </p:nvSpPr>
        <p:spPr>
          <a:xfrm>
            <a:off x="-1" y="2634344"/>
            <a:ext cx="9022978" cy="404884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b="1" dirty="0" smtClean="0"/>
              <a:t>Pogue et al.</a:t>
            </a:r>
          </a:p>
          <a:p>
            <a:pPr lvl="1"/>
            <a:r>
              <a:rPr lang="en-GB" sz="2100" dirty="0" smtClean="0"/>
              <a:t>Used data from the POISE trial (where data was known to have been falsified in 9 centres) to develop a model which would pick out these centres. </a:t>
            </a:r>
          </a:p>
          <a:p>
            <a:pPr lvl="1"/>
            <a:r>
              <a:rPr lang="en-GB" sz="2100" dirty="0" smtClean="0"/>
              <a:t>Used similar methods to those I have described to build risk scores (3 variables in each model). </a:t>
            </a:r>
          </a:p>
          <a:p>
            <a:pPr lvl="1"/>
            <a:r>
              <a:rPr lang="en-GB" sz="2100" dirty="0" smtClean="0"/>
              <a:t>The risk scores could discriminate between fraudulent and “validated” centres well (area under the ROC curve 0.90-0.95).</a:t>
            </a:r>
          </a:p>
          <a:p>
            <a:pPr lvl="1"/>
            <a:r>
              <a:rPr lang="en-GB" sz="2100" dirty="0" smtClean="0"/>
              <a:t>Risk scores were validated on a similar clinical trial which had on-site monitoring and no falsified data had been reported. </a:t>
            </a:r>
          </a:p>
          <a:p>
            <a:pPr lvl="1"/>
            <a:r>
              <a:rPr lang="en-GB" sz="2100" dirty="0" smtClean="0"/>
              <a:t>False positive rates were low (similar or lower to those in the POISE trial)</a:t>
            </a:r>
          </a:p>
          <a:p>
            <a:pPr lvl="1"/>
            <a:r>
              <a:rPr lang="en-GB" sz="2100" dirty="0" smtClean="0"/>
              <a:t>Method has not been validated against another trial with fraud.</a:t>
            </a:r>
          </a:p>
          <a:p>
            <a:pPr lvl="1"/>
            <a:r>
              <a:rPr lang="en-GB" sz="2100" dirty="0" smtClean="0"/>
              <a:t>May only work in trials in this disease area; or with specific variables reported. </a:t>
            </a:r>
          </a:p>
          <a:p>
            <a:pPr lvl="1"/>
            <a:endParaRPr lang="en-GB"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07197196"/>
      </p:ext>
    </p:extLst>
  </p:cSld>
  <p:clrMapOvr>
    <a:masterClrMapping/>
  </p:clrMapOvr>
  <mc:AlternateContent xmlns:mc="http://schemas.openxmlformats.org/markup-compatibility/2006" xmlns:p14="http://schemas.microsoft.com/office/powerpoint/2010/main">
    <mc:Choice Requires="p14">
      <p:transition spd="slow" p14:dur="2000" advTm="125114"/>
    </mc:Choice>
    <mc:Fallback xmlns="">
      <p:transition spd="slow" advTm="125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Advantages over SDV</a:t>
            </a:r>
            <a:endParaRPr lang="en-GB" sz="4000" b="1" dirty="0">
              <a:solidFill>
                <a:schemeClr val="bg1"/>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228599" y="1801906"/>
            <a:ext cx="8686800" cy="4666129"/>
          </a:xfrm>
        </p:spPr>
        <p:txBody>
          <a:bodyPr>
            <a:normAutofit lnSpcReduction="10000"/>
          </a:bodyPr>
          <a:lstStyle/>
          <a:p>
            <a:r>
              <a:rPr lang="en-GB" altLang="en-US" sz="2200" dirty="0" smtClean="0">
                <a:latin typeface="Arial" panose="020B0604020202020204" pitchFamily="34" charset="0"/>
                <a:ea typeface="ＭＳ Ｐゴシック" panose="020B0600070205080204" pitchFamily="34" charset="-128"/>
                <a:cs typeface="Arial" panose="020B0604020202020204" pitchFamily="34" charset="0"/>
              </a:rPr>
              <a:t>All data could be checked regularly, quickly and cheaply.</a:t>
            </a:r>
          </a:p>
          <a:p>
            <a:endParaRPr lang="en-GB"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200" dirty="0" smtClean="0">
                <a:latin typeface="Arial" panose="020B0604020202020204" pitchFamily="34" charset="0"/>
                <a:ea typeface="ＭＳ Ｐゴシック" panose="020B0600070205080204" pitchFamily="34" charset="-128"/>
                <a:cs typeface="Arial" panose="020B0604020202020204" pitchFamily="34" charset="0"/>
              </a:rPr>
              <a:t>Data errors would be detected early, which would reduce the number of queries needed at the time of the final analysis.</a:t>
            </a:r>
          </a:p>
          <a:p>
            <a:endParaRPr lang="en-GB"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200" dirty="0" smtClean="0">
                <a:latin typeface="Arial" panose="020B0604020202020204" pitchFamily="34" charset="0"/>
                <a:ea typeface="ＭＳ Ｐゴシック" panose="020B0600070205080204" pitchFamily="34" charset="-128"/>
                <a:cs typeface="Arial" panose="020B0604020202020204" pitchFamily="34" charset="0"/>
              </a:rPr>
              <a:t>Procedural errors are more likely to be detected during the trial (when they can still be corrected).</a:t>
            </a:r>
          </a:p>
          <a:p>
            <a:endParaRPr lang="en-GB" altLang="en-US" sz="1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200" dirty="0" smtClean="0">
                <a:latin typeface="Arial" panose="020B0604020202020204" pitchFamily="34" charset="0"/>
                <a:ea typeface="ＭＳ Ｐゴシック" panose="020B0600070205080204" pitchFamily="34" charset="-128"/>
                <a:cs typeface="Arial" panose="020B0604020202020204" pitchFamily="34" charset="0"/>
              </a:rPr>
              <a:t>Every patient could have some form of data monitoring, performed centrally (compared to currently, where only a small percentage of patients might have their data checked manually at an on-site visit).</a:t>
            </a:r>
          </a:p>
          <a:p>
            <a:endParaRPr lang="en-GB" altLang="en-US" sz="22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200" dirty="0" smtClean="0">
                <a:latin typeface="Arial" panose="020B0604020202020204" pitchFamily="34" charset="0"/>
                <a:ea typeface="ＭＳ Ｐゴシック" panose="020B0600070205080204" pitchFamily="34" charset="-128"/>
                <a:cs typeface="Arial" panose="020B0604020202020204" pitchFamily="34" charset="0"/>
              </a:rPr>
              <a:t>May pick up anomalies which existed in the source data as well. </a:t>
            </a:r>
          </a:p>
          <a:p>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smtClean="0">
              <a:latin typeface="Arial" panose="020B0604020202020204" pitchFamily="34" charset="0"/>
              <a:ea typeface="ＭＳ Ｐゴシック" panose="020B0600070205080204" pitchFamily="34" charset="-128"/>
              <a:cs typeface="Candara" panose="020E0502030303020204" pitchFamily="34" charset="0"/>
            </a:endParaRPr>
          </a:p>
          <a:p>
            <a:endParaRPr lang="en-GB" altLang="en-US" dirty="0" smtClean="0">
              <a:latin typeface="Candara" panose="020E0502030303020204" pitchFamily="34" charset="0"/>
              <a:ea typeface="ＭＳ Ｐゴシック" panose="020B0600070205080204" pitchFamily="34" charset="-128"/>
              <a:cs typeface="Candara" panose="020E0502030303020204" pitchFamily="34" charset="0"/>
            </a:endParaRPr>
          </a:p>
        </p:txBody>
      </p:sp>
    </p:spTree>
    <p:extLst>
      <p:ext uri="{BB962C8B-B14F-4D97-AF65-F5344CB8AC3E}">
        <p14:creationId xmlns:p14="http://schemas.microsoft.com/office/powerpoint/2010/main" val="3598715566"/>
      </p:ext>
    </p:extLst>
  </p:cSld>
  <p:clrMapOvr>
    <a:masterClrMapping/>
  </p:clrMapOvr>
  <mc:AlternateContent xmlns:mc="http://schemas.openxmlformats.org/markup-compatibility/2006" xmlns:p14="http://schemas.microsoft.com/office/powerpoint/2010/main">
    <mc:Choice Requires="p14">
      <p:transition spd="slow" p14:dur="2000" advTm="100654"/>
    </mc:Choice>
    <mc:Fallback xmlns="">
      <p:transition spd="slow" advTm="10065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0"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Disadvantages</a:t>
            </a:r>
          </a:p>
        </p:txBody>
      </p:sp>
      <p:sp>
        <p:nvSpPr>
          <p:cNvPr id="7" name="Content Placeholder 2"/>
          <p:cNvSpPr>
            <a:spLocks noGrp="1"/>
          </p:cNvSpPr>
          <p:nvPr>
            <p:ph idx="1"/>
          </p:nvPr>
        </p:nvSpPr>
        <p:spPr>
          <a:xfrm>
            <a:off x="202172" y="2005028"/>
            <a:ext cx="8739655" cy="3173364"/>
          </a:xfrm>
        </p:spPr>
        <p:txBody>
          <a:bodyPr>
            <a:normAutofit lnSpcReduction="10000"/>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Some methods are not reliable when there are few patients in each site (expected). This could particularly be an issue early on.</a:t>
            </a:r>
          </a:p>
          <a:p>
            <a:endParaRPr lang="en-GB"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Programs to find data errors can be used on all trials, but several of the programs for fraud detection would only be applicable to large phase II or phase III studies. </a:t>
            </a:r>
          </a:p>
          <a:p>
            <a:endParaRPr lang="en-GB"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Some methods are somewhat subjective.</a:t>
            </a:r>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81095396"/>
      </p:ext>
    </p:extLst>
  </p:cSld>
  <p:clrMapOvr>
    <a:masterClrMapping/>
  </p:clrMapOvr>
  <mc:AlternateContent xmlns:mc="http://schemas.openxmlformats.org/markup-compatibility/2006" xmlns:p14="http://schemas.microsoft.com/office/powerpoint/2010/main">
    <mc:Choice Requires="p14">
      <p:transition spd="slow" p14:dur="2000" advTm="103919"/>
    </mc:Choice>
    <mc:Fallback xmlns="">
      <p:transition spd="slow" advTm="10391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99" y="1516035"/>
            <a:ext cx="8147401" cy="4652178"/>
          </a:xfrm>
        </p:spPr>
        <p:txBody>
          <a:bodyPr>
            <a:normAutofit/>
          </a:bodyPr>
          <a:lstStyle/>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How much does CSM Cost?</a:t>
            </a:r>
          </a:p>
          <a:p>
            <a:pPr lvl="1"/>
            <a:r>
              <a:rPr lang="en-GB" altLang="en-US" sz="1800" dirty="0" smtClean="0">
                <a:latin typeface="Arial" panose="020B0604020202020204" pitchFamily="34" charset="0"/>
                <a:ea typeface="ＭＳ Ｐゴシック" panose="020B0600070205080204" pitchFamily="34" charset="-128"/>
                <a:cs typeface="Arial" panose="020B0604020202020204" pitchFamily="34" charset="0"/>
              </a:rPr>
              <a:t>Money may be saved in site visits</a:t>
            </a:r>
          </a:p>
          <a:p>
            <a:pPr lvl="1"/>
            <a:r>
              <a:rPr lang="en-GB" altLang="en-US" sz="1800" dirty="0" smtClean="0">
                <a:latin typeface="Arial" panose="020B0604020202020204" pitchFamily="34" charset="0"/>
                <a:ea typeface="ＭＳ Ｐゴシック" panose="020B0600070205080204" pitchFamily="34" charset="-128"/>
                <a:cs typeface="Arial" panose="020B0604020202020204" pitchFamily="34" charset="0"/>
              </a:rPr>
              <a:t>Costs of implementing the tests and interpreting the results</a:t>
            </a:r>
          </a:p>
          <a:p>
            <a:pPr lvl="1"/>
            <a:r>
              <a:rPr lang="en-GB" altLang="en-US" sz="1800" dirty="0" smtClean="0">
                <a:latin typeface="Arial" panose="020B0604020202020204" pitchFamily="34" charset="0"/>
                <a:ea typeface="ＭＳ Ｐゴシック" panose="020B0600070205080204" pitchFamily="34" charset="-128"/>
                <a:cs typeface="Arial" panose="020B0604020202020204" pitchFamily="34" charset="0"/>
              </a:rPr>
              <a:t>May more for-cause monitoring visits occur?</a:t>
            </a:r>
          </a:p>
          <a:p>
            <a:pPr marL="457200" lvl="1" indent="0">
              <a:buNone/>
            </a:pPr>
            <a:endParaRPr lang="en-GB" altLang="en-US" sz="18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How can it validated?</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lvl="1"/>
            <a:r>
              <a:rPr lang="en-GB" altLang="en-US" sz="1800" dirty="0">
                <a:latin typeface="Arial" panose="020B0604020202020204" pitchFamily="34" charset="0"/>
                <a:ea typeface="ＭＳ Ｐゴシック" panose="020B0600070205080204" pitchFamily="34" charset="-128"/>
                <a:cs typeface="Arial" panose="020B0604020202020204" pitchFamily="34" charset="0"/>
              </a:rPr>
              <a:t>How can we be sure that sites which are not flagged did not contain falsified patients</a:t>
            </a:r>
            <a:r>
              <a:rPr lang="en-GB" altLang="en-US" sz="1800" dirty="0" smtClean="0">
                <a:latin typeface="Arial" panose="020B0604020202020204" pitchFamily="34" charset="0"/>
                <a:ea typeface="ＭＳ Ｐゴシック" panose="020B0600070205080204" pitchFamily="34" charset="-128"/>
                <a:cs typeface="Arial" panose="020B0604020202020204" pitchFamily="34" charset="0"/>
              </a:rPr>
              <a:t>?</a:t>
            </a:r>
          </a:p>
          <a:p>
            <a:pPr lvl="1"/>
            <a:r>
              <a:rPr lang="en-GB" sz="1800" dirty="0">
                <a:latin typeface="Arial" panose="020B0604020202020204" pitchFamily="34" charset="0"/>
                <a:ea typeface="ＭＳ Ｐゴシック" panose="020B0600070205080204" pitchFamily="34" charset="-128"/>
                <a:cs typeface="Arial" panose="020B0604020202020204" pitchFamily="34" charset="0"/>
              </a:rPr>
              <a:t>T</a:t>
            </a:r>
            <a:r>
              <a:rPr lang="en-GB" sz="1800" dirty="0" smtClean="0">
                <a:latin typeface="Arial" panose="020B0604020202020204" pitchFamily="34" charset="0"/>
                <a:cs typeface="Arial" panose="020B0604020202020204" pitchFamily="34" charset="0"/>
              </a:rPr>
              <a:t>EMPER </a:t>
            </a:r>
            <a:r>
              <a:rPr lang="en-GB" sz="1800" dirty="0" smtClean="0">
                <a:latin typeface="Arial" panose="020B0604020202020204" pitchFamily="34" charset="0"/>
                <a:cs typeface="Arial" panose="020B0604020202020204" pitchFamily="34" charset="0"/>
              </a:rPr>
              <a:t>Trial - </a:t>
            </a:r>
            <a:r>
              <a:rPr lang="en-GB" sz="1800" dirty="0" err="1" smtClean="0">
                <a:latin typeface="Arial" panose="020B0604020202020204" pitchFamily="34" charset="0"/>
                <a:cs typeface="Arial" panose="020B0604020202020204" pitchFamily="34" charset="0"/>
              </a:rPr>
              <a:t>Stenning</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S et al</a:t>
            </a:r>
            <a:r>
              <a:rPr lang="en-GB" sz="1800" i="1" dirty="0">
                <a:latin typeface="Arial" panose="020B0604020202020204" pitchFamily="34" charset="0"/>
                <a:cs typeface="Arial" panose="020B0604020202020204" pitchFamily="34" charset="0"/>
              </a:rPr>
              <a:t>. </a:t>
            </a:r>
            <a:r>
              <a:rPr lang="en-GB" sz="1800" b="1" i="1" dirty="0">
                <a:latin typeface="Arial" panose="020B0604020202020204" pitchFamily="34" charset="0"/>
                <a:cs typeface="Arial" panose="020B0604020202020204" pitchFamily="34" charset="0"/>
              </a:rPr>
              <a:t>Update on the temper study: targeted monitoring, prospective evaluation and </a:t>
            </a:r>
            <a:r>
              <a:rPr lang="en-GB" sz="1800" b="1" i="1" dirty="0" smtClean="0">
                <a:latin typeface="Arial" panose="020B0604020202020204" pitchFamily="34" charset="0"/>
                <a:cs typeface="Arial" panose="020B0604020202020204" pitchFamily="34" charset="0"/>
              </a:rPr>
              <a:t>refinement </a:t>
            </a:r>
            <a:r>
              <a:rPr lang="en-GB" sz="1800" dirty="0" smtClean="0">
                <a:latin typeface="Arial" panose="020B0604020202020204" pitchFamily="34" charset="0"/>
                <a:cs typeface="Arial" panose="020B0604020202020204" pitchFamily="34" charset="0"/>
              </a:rPr>
              <a:t>From </a:t>
            </a:r>
            <a:r>
              <a:rPr lang="en-GB" sz="1800" dirty="0">
                <a:latin typeface="Arial" panose="020B0604020202020204" pitchFamily="34" charset="0"/>
                <a:cs typeface="Arial" panose="020B0604020202020204" pitchFamily="34" charset="0"/>
              </a:rPr>
              <a:t>2nd Clinical Trials Methodology Conference: Methodology Matters Edinburgh, UK. 18-19 November </a:t>
            </a:r>
            <a:r>
              <a:rPr lang="en-GB" sz="1800" dirty="0" smtClean="0">
                <a:latin typeface="Arial" panose="020B0604020202020204" pitchFamily="34" charset="0"/>
                <a:cs typeface="Arial" panose="020B0604020202020204" pitchFamily="34" charset="0"/>
              </a:rPr>
              <a:t>2013</a:t>
            </a:r>
          </a:p>
          <a:p>
            <a:pPr lvl="2"/>
            <a:r>
              <a:rPr lang="en-GB" sz="1400" dirty="0" smtClean="0">
                <a:latin typeface="Arial" panose="020B0604020202020204" pitchFamily="34" charset="0"/>
                <a:cs typeface="Arial" panose="020B0604020202020204" pitchFamily="34" charset="0"/>
              </a:rPr>
              <a:t>Matched design; sites flagged for monitoring based on centralised triggers are matched to similar sites (based on size and time recruiting). </a:t>
            </a:r>
          </a:p>
          <a:p>
            <a:pPr lvl="2"/>
            <a:r>
              <a:rPr lang="en-GB" sz="1400" dirty="0" smtClean="0">
                <a:latin typeface="Arial" panose="020B0604020202020204" pitchFamily="34" charset="0"/>
                <a:cs typeface="Arial" panose="020B0604020202020204" pitchFamily="34" charset="0"/>
              </a:rPr>
              <a:t>Aims to show a 30% difference in the numbers of critical or major findings</a:t>
            </a:r>
            <a:r>
              <a:rPr lang="en-GB" sz="1400" smtClean="0">
                <a:latin typeface="Arial" panose="020B0604020202020204" pitchFamily="34" charset="0"/>
                <a:cs typeface="Arial" panose="020B0604020202020204" pitchFamily="34" charset="0"/>
              </a:rPr>
              <a:t>.  </a:t>
            </a:r>
          </a:p>
          <a:p>
            <a:pPr marL="914400" lvl="2" indent="0">
              <a:buNone/>
            </a:pPr>
            <a:endParaRPr lang="en-GB" sz="1400" dirty="0">
              <a:latin typeface="Arial" panose="020B0604020202020204" pitchFamily="34" charset="0"/>
              <a:cs typeface="Arial" panose="020B0604020202020204" pitchFamily="34" charset="0"/>
            </a:endParaRPr>
          </a:p>
          <a:p>
            <a:pPr lvl="1"/>
            <a:endParaRPr lang="en-GB" altLang="en-US" sz="1800" dirty="0">
              <a:latin typeface="Arial" panose="020B0604020202020204" pitchFamily="34" charset="0"/>
              <a:ea typeface="ＭＳ Ｐゴシック" panose="020B0600070205080204" pitchFamily="34" charset="-128"/>
              <a:cs typeface="Arial" panose="020B0604020202020204" pitchFamily="34" charset="0"/>
            </a:endParaRPr>
          </a:p>
          <a:p>
            <a:pPr lvl="1"/>
            <a:endParaRPr lang="en-GB" altLang="en-US" sz="2000" dirty="0">
              <a:latin typeface="Arial" panose="020B0604020202020204" pitchFamily="34" charset="0"/>
              <a:ea typeface="ＭＳ Ｐゴシック" panose="020B0600070205080204" pitchFamily="34" charset="-128"/>
              <a:cs typeface="Arial" panose="020B0604020202020204" pitchFamily="34" charset="0"/>
            </a:endParaRPr>
          </a:p>
          <a:p>
            <a:endParaRPr lang="en-GB" dirty="0"/>
          </a:p>
        </p:txBody>
      </p:sp>
      <p:sp>
        <p:nvSpPr>
          <p:cNvPr id="4" name="Title 1"/>
          <p:cNvSpPr txBox="1">
            <a:spLocks/>
          </p:cNvSpPr>
          <p:nvPr/>
        </p:nvSpPr>
        <p:spPr>
          <a:xfrm>
            <a:off x="0"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What other research is needed?</a:t>
            </a:r>
          </a:p>
        </p:txBody>
      </p:sp>
    </p:spTree>
    <p:extLst>
      <p:ext uri="{BB962C8B-B14F-4D97-AF65-F5344CB8AC3E}">
        <p14:creationId xmlns:p14="http://schemas.microsoft.com/office/powerpoint/2010/main" val="708341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Further details</a:t>
            </a:r>
          </a:p>
        </p:txBody>
      </p:sp>
      <p:sp>
        <p:nvSpPr>
          <p:cNvPr id="5" name="Content Placeholder 4"/>
          <p:cNvSpPr>
            <a:spLocks noGrp="1"/>
          </p:cNvSpPr>
          <p:nvPr>
            <p:ph idx="1"/>
          </p:nvPr>
        </p:nvSpPr>
        <p:spPr>
          <a:xfrm>
            <a:off x="225348" y="1739475"/>
            <a:ext cx="8750300" cy="1036637"/>
          </a:xfrm>
        </p:spPr>
        <p:txBody>
          <a:bodyPr/>
          <a:lstStyle/>
          <a:p>
            <a:pPr marL="0" indent="0">
              <a:buFont typeface="Arial" panose="020B0604020202020204" pitchFamily="34" charset="0"/>
              <a:buNone/>
              <a:defRPr/>
            </a:pPr>
            <a:endParaRPr lang="en-GB" altLang="en-US" sz="1000" dirty="0" smtClean="0">
              <a:latin typeface="Arial" panose="020B0604020202020204" pitchFamily="34" charset="0"/>
              <a:ea typeface="ＭＳ Ｐゴシック" panose="020B0600070205080204" pitchFamily="34" charset="-128"/>
              <a:cs typeface="Arial" panose="020B0604020202020204" pitchFamily="34" charset="0"/>
            </a:endParaRPr>
          </a:p>
          <a:p>
            <a:pPr marL="0" indent="0">
              <a:buFont typeface="Arial" panose="020B0604020202020204" pitchFamily="34" charset="0"/>
              <a:buNone/>
              <a:defRPr/>
            </a:pPr>
            <a:r>
              <a:rPr lang="en-GB" altLang="en-US" sz="1800" dirty="0" smtClean="0">
                <a:latin typeface="Arial" panose="020B0604020202020204" pitchFamily="34" charset="0"/>
                <a:ea typeface="ＭＳ Ｐゴシック" panose="020B0600070205080204" pitchFamily="34" charset="-128"/>
                <a:cs typeface="Arial" panose="020B0604020202020204" pitchFamily="34" charset="0"/>
              </a:rPr>
              <a:t>Further details on the central statistical monitoring we have looked at in our centre can be found here:</a:t>
            </a:r>
          </a:p>
          <a:p>
            <a:pPr>
              <a:defRPr/>
            </a:pPr>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pPr>
              <a:defRPr/>
            </a:pPr>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pPr>
              <a:defRPr/>
            </a:pPr>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pPr>
              <a:defRPr/>
            </a:pPr>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defRPr/>
            </a:pPr>
            <a:endParaRPr lang="en-GB" altLang="en-US" sz="1200"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l="6718" t="22168" r="25546" b="48340"/>
          <a:stretch>
            <a:fillRect/>
          </a:stretch>
        </p:blipFill>
        <p:spPr bwMode="auto">
          <a:xfrm>
            <a:off x="419023" y="2871408"/>
            <a:ext cx="8258175" cy="287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9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0" y="1484243"/>
            <a:ext cx="8693427" cy="4890052"/>
          </a:xfrm>
        </p:spPr>
        <p:txBody>
          <a:bodyPr>
            <a:normAutofit fontScale="77500" lnSpcReduction="20000"/>
          </a:bodyPr>
          <a:lstStyle/>
          <a:p>
            <a:r>
              <a:rPr lang="en-GB" dirty="0"/>
              <a:t>We run academic clinical trials, none of which are licensing </a:t>
            </a:r>
            <a:r>
              <a:rPr lang="en-GB" dirty="0" smtClean="0"/>
              <a:t>studies.</a:t>
            </a:r>
          </a:p>
          <a:p>
            <a:endParaRPr lang="en-GB" sz="2100" dirty="0"/>
          </a:p>
          <a:p>
            <a:r>
              <a:rPr lang="en-GB" dirty="0" smtClean="0"/>
              <a:t>Patients do not receive financial compensation and centres receive no direct financial benefits for taking part in any of our studies.  </a:t>
            </a:r>
          </a:p>
          <a:p>
            <a:endParaRPr lang="en-GB" sz="1200" dirty="0" smtClean="0"/>
          </a:p>
          <a:p>
            <a:r>
              <a:rPr lang="en-GB" dirty="0" smtClean="0"/>
              <a:t>Until 2014 all of our </a:t>
            </a:r>
            <a:r>
              <a:rPr lang="en-GB" dirty="0"/>
              <a:t>trials </a:t>
            </a:r>
            <a:r>
              <a:rPr lang="en-GB" dirty="0" smtClean="0"/>
              <a:t>collected data using paper CRFs, but we are now moving into </a:t>
            </a:r>
            <a:r>
              <a:rPr lang="en-GB" dirty="0" err="1" smtClean="0"/>
              <a:t>eCRFs</a:t>
            </a:r>
            <a:endParaRPr lang="en-GB" dirty="0" smtClean="0"/>
          </a:p>
          <a:p>
            <a:endParaRPr lang="en-GB" sz="1200" dirty="0" smtClean="0"/>
          </a:p>
          <a:p>
            <a:r>
              <a:rPr lang="en-GB" dirty="0" smtClean="0"/>
              <a:t>Our </a:t>
            </a:r>
            <a:r>
              <a:rPr lang="en-GB" dirty="0"/>
              <a:t>databases have </a:t>
            </a:r>
            <a:r>
              <a:rPr lang="en-GB" dirty="0" smtClean="0"/>
              <a:t>minimal in-built validation checks.</a:t>
            </a:r>
          </a:p>
          <a:p>
            <a:endParaRPr lang="en-GB" sz="1200" dirty="0" smtClean="0"/>
          </a:p>
          <a:p>
            <a:r>
              <a:rPr lang="en-GB" dirty="0" smtClean="0"/>
              <a:t>We </a:t>
            </a:r>
            <a:r>
              <a:rPr lang="en-GB" dirty="0"/>
              <a:t>use a risk based approach </a:t>
            </a:r>
            <a:r>
              <a:rPr lang="en-GB" dirty="0" smtClean="0"/>
              <a:t>to monitoring as </a:t>
            </a:r>
            <a:r>
              <a:rPr lang="en-GB" dirty="0"/>
              <a:t>recommended by the </a:t>
            </a:r>
            <a:r>
              <a:rPr lang="en-GB" dirty="0" smtClean="0"/>
              <a:t>MHRA </a:t>
            </a:r>
            <a:r>
              <a:rPr lang="en-GB" dirty="0"/>
              <a:t>(Medicines and Healthcare Products Regulatory Agency who govern UK IMP trials). </a:t>
            </a:r>
            <a:endParaRPr lang="en-GB" dirty="0" smtClean="0"/>
          </a:p>
          <a:p>
            <a:endParaRPr lang="en-GB" dirty="0"/>
          </a:p>
          <a:p>
            <a:r>
              <a:rPr lang="en-GB" dirty="0" smtClean="0"/>
              <a:t>On-site monitoring visits will focus on things like drug accountability, lab monitoring, consent and in some cases source data verification (SDV). </a:t>
            </a:r>
            <a:endParaRPr lang="en-GB" dirty="0"/>
          </a:p>
        </p:txBody>
      </p:sp>
      <p:sp>
        <p:nvSpPr>
          <p:cNvPr id="4"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smtClean="0">
                <a:solidFill>
                  <a:schemeClr val="bg1"/>
                </a:solidFill>
                <a:latin typeface="Arial" panose="020B0604020202020204" pitchFamily="34" charset="0"/>
              </a:rPr>
              <a:t>The CR UK and UCL Cancer </a:t>
            </a:r>
            <a:r>
              <a:rPr lang="en-GB" altLang="en-US" sz="4000" b="1" dirty="0">
                <a:solidFill>
                  <a:schemeClr val="bg1"/>
                </a:solidFill>
                <a:latin typeface="Arial" panose="020B0604020202020204" pitchFamily="34" charset="0"/>
              </a:rPr>
              <a:t>T</a:t>
            </a:r>
            <a:r>
              <a:rPr lang="en-GB" altLang="en-US" sz="4000" b="1" dirty="0" smtClean="0">
                <a:solidFill>
                  <a:schemeClr val="bg1"/>
                </a:solidFill>
                <a:latin typeface="Arial" panose="020B0604020202020204" pitchFamily="34" charset="0"/>
              </a:rPr>
              <a:t>rials </a:t>
            </a:r>
            <a:r>
              <a:rPr lang="en-GB" altLang="en-US" sz="4000" b="1" dirty="0">
                <a:solidFill>
                  <a:schemeClr val="bg1"/>
                </a:solidFill>
                <a:latin typeface="Arial" panose="020B0604020202020204" pitchFamily="34" charset="0"/>
              </a:rPr>
              <a:t>C</a:t>
            </a:r>
            <a:r>
              <a:rPr lang="en-GB" altLang="en-US" sz="4000" b="1" dirty="0" smtClean="0">
                <a:solidFill>
                  <a:schemeClr val="bg1"/>
                </a:solidFill>
                <a:latin typeface="Arial" panose="020B0604020202020204" pitchFamily="34" charset="0"/>
              </a:rPr>
              <a:t>entre</a:t>
            </a:r>
            <a:endParaRPr lang="en-GB" sz="4000" b="1" dirty="0">
              <a:solidFill>
                <a:schemeClr val="bg1"/>
              </a:solidFill>
            </a:endParaRPr>
          </a:p>
        </p:txBody>
      </p:sp>
    </p:spTree>
    <p:extLst>
      <p:ext uri="{BB962C8B-B14F-4D97-AF65-F5344CB8AC3E}">
        <p14:creationId xmlns:p14="http://schemas.microsoft.com/office/powerpoint/2010/main" val="2739979835"/>
      </p:ext>
    </p:extLst>
  </p:cSld>
  <p:clrMapOvr>
    <a:masterClrMapping/>
  </p:clrMapOvr>
  <mc:AlternateContent xmlns:mc="http://schemas.openxmlformats.org/markup-compatibility/2006" xmlns:p14="http://schemas.microsoft.com/office/powerpoint/2010/main">
    <mc:Choice Requires="p14">
      <p:transition spd="slow" p14:dur="2000" advTm="2504"/>
    </mc:Choice>
    <mc:Fallback xmlns="">
      <p:transition spd="slow" advTm="250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79" y="1347536"/>
            <a:ext cx="8813268" cy="5510463"/>
          </a:xfrm>
        </p:spPr>
        <p:txBody>
          <a:bodyPr>
            <a:normAutofit fontScale="85000" lnSpcReduction="20000"/>
          </a:bodyPr>
          <a:lstStyle/>
          <a:p>
            <a:r>
              <a:rPr lang="en-GB" altLang="en-US" sz="2400" dirty="0">
                <a:latin typeface="Arial" panose="020B0604020202020204" pitchFamily="34" charset="0"/>
                <a:ea typeface="ＭＳ Ｐゴシック" panose="020B0600070205080204" pitchFamily="34" charset="-128"/>
                <a:cs typeface="Arial" panose="020B0604020202020204" pitchFamily="34" charset="0"/>
              </a:rPr>
              <a:t>The aim of SDV is to look for three things:</a:t>
            </a:r>
          </a:p>
          <a:p>
            <a:pPr lvl="1"/>
            <a:r>
              <a:rPr lang="en-GB" altLang="en-US" sz="2000" dirty="0">
                <a:latin typeface="Arial" panose="020B0604020202020204" pitchFamily="34" charset="0"/>
                <a:ea typeface="ＭＳ Ｐゴシック" panose="020B0600070205080204" pitchFamily="34" charset="-128"/>
                <a:cs typeface="Arial" panose="020B0604020202020204" pitchFamily="34" charset="0"/>
              </a:rPr>
              <a:t>Data errors</a:t>
            </a:r>
          </a:p>
          <a:p>
            <a:pPr lvl="1"/>
            <a:r>
              <a:rPr lang="en-GB" altLang="en-US" sz="2000" dirty="0">
                <a:latin typeface="Arial" panose="020B0604020202020204" pitchFamily="34" charset="0"/>
                <a:ea typeface="ＭＳ Ｐゴシック" panose="020B0600070205080204" pitchFamily="34" charset="-128"/>
                <a:cs typeface="Arial" panose="020B0604020202020204" pitchFamily="34" charset="0"/>
              </a:rPr>
              <a:t>Procedural errors </a:t>
            </a:r>
          </a:p>
          <a:p>
            <a:pPr lvl="1"/>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Fraud</a:t>
            </a:r>
          </a:p>
          <a:p>
            <a:pPr lvl="1"/>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On-site SDV is a common and expensive activity with little evidence that it is worthwhile.</a:t>
            </a:r>
          </a:p>
          <a:p>
            <a:pPr lvl="1"/>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Morrison et al (2011) surveyed </a:t>
            </a:r>
            <a:r>
              <a:rPr lang="en-GB" altLang="en-US" sz="2000" dirty="0" err="1" smtClean="0">
                <a:latin typeface="Arial" panose="020B0604020202020204" pitchFamily="34" charset="0"/>
                <a:ea typeface="ＭＳ Ｐゴシック" panose="020B0600070205080204" pitchFamily="34" charset="-128"/>
                <a:cs typeface="Arial" panose="020B0604020202020204" pitchFamily="34" charset="0"/>
              </a:rPr>
              <a:t>trialists</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 </a:t>
            </a:r>
          </a:p>
          <a:p>
            <a:pPr lvl="2"/>
            <a:r>
              <a:rPr lang="en-GB" altLang="en-US" sz="1600" dirty="0" smtClean="0">
                <a:latin typeface="Arial" panose="020B0604020202020204" pitchFamily="34" charset="0"/>
                <a:ea typeface="ＭＳ Ｐゴシック" panose="020B0600070205080204" pitchFamily="34" charset="-128"/>
                <a:cs typeface="Arial" panose="020B0604020202020204" pitchFamily="34" charset="0"/>
              </a:rPr>
              <a:t>77% always performed onsite monitoring </a:t>
            </a:r>
          </a:p>
          <a:p>
            <a:pPr lvl="2"/>
            <a:r>
              <a:rPr lang="en-GB" altLang="en-US" sz="1600" dirty="0" smtClean="0">
                <a:latin typeface="Arial" panose="020B0604020202020204" pitchFamily="34" charset="0"/>
                <a:ea typeface="ＭＳ Ｐゴシック" panose="020B0600070205080204" pitchFamily="34" charset="-128"/>
                <a:cs typeface="Arial" panose="020B0604020202020204" pitchFamily="34" charset="0"/>
              </a:rPr>
              <a:t>At on site monitoring visits SDV was “always performed” in 74%</a:t>
            </a:r>
          </a:p>
          <a:p>
            <a:pPr lvl="1"/>
            <a:r>
              <a:rPr lang="en-GB" altLang="en-US" sz="2000" dirty="0" err="1" smtClean="0">
                <a:latin typeface="Arial" panose="020B0604020202020204" pitchFamily="34" charset="0"/>
                <a:ea typeface="ＭＳ Ｐゴシック" panose="020B0600070205080204" pitchFamily="34" charset="-128"/>
                <a:cs typeface="Arial" panose="020B0604020202020204" pitchFamily="34" charset="0"/>
              </a:rPr>
              <a:t>Bakobaki</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 at al (2012) looked at errors found during monitoring visits:</a:t>
            </a:r>
          </a:p>
          <a:p>
            <a:pPr lvl="2"/>
            <a:r>
              <a:rPr lang="en-GB" altLang="en-US" sz="1600" dirty="0" smtClean="0">
                <a:latin typeface="Arial" panose="020B0604020202020204" pitchFamily="34" charset="0"/>
                <a:ea typeface="ＭＳ Ｐゴシック" panose="020B0600070205080204" pitchFamily="34" charset="-128"/>
                <a:cs typeface="Arial" panose="020B0604020202020204" pitchFamily="34" charset="0"/>
              </a:rPr>
              <a:t>28% could have been found during data analysis</a:t>
            </a:r>
          </a:p>
          <a:p>
            <a:pPr lvl="2"/>
            <a:r>
              <a:rPr lang="en-GB" altLang="en-US" sz="1600" dirty="0" smtClean="0">
                <a:latin typeface="Arial" panose="020B0604020202020204" pitchFamily="34" charset="0"/>
                <a:ea typeface="ＭＳ Ｐゴシック" panose="020B0600070205080204" pitchFamily="34" charset="-128"/>
                <a:cs typeface="Arial" panose="020B0604020202020204" pitchFamily="34" charset="0"/>
              </a:rPr>
              <a:t>67% through centralised processes. </a:t>
            </a:r>
          </a:p>
          <a:p>
            <a:pPr lvl="1"/>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Sheetz et al (2014) looked at SDV monitoring in 1168 phase I-IV trials:</a:t>
            </a:r>
          </a:p>
          <a:p>
            <a:pPr lvl="2"/>
            <a:r>
              <a:rPr lang="en-GB" altLang="en-US" sz="1500" dirty="0" smtClean="0">
                <a:latin typeface="Arial" panose="020B0604020202020204" pitchFamily="34" charset="0"/>
                <a:ea typeface="ＭＳ Ｐゴシック" panose="020B0600070205080204" pitchFamily="34" charset="-128"/>
                <a:cs typeface="Arial" panose="020B0604020202020204" pitchFamily="34" charset="0"/>
              </a:rPr>
              <a:t>3.7% of </a:t>
            </a:r>
            <a:r>
              <a:rPr lang="en-GB" altLang="en-US" sz="1500" dirty="0" err="1" smtClean="0">
                <a:latin typeface="Arial" panose="020B0604020202020204" pitchFamily="34" charset="0"/>
                <a:ea typeface="ＭＳ Ｐゴシック" panose="020B0600070205080204" pitchFamily="34" charset="-128"/>
                <a:cs typeface="Arial" panose="020B0604020202020204" pitchFamily="34" charset="0"/>
              </a:rPr>
              <a:t>eCRF</a:t>
            </a:r>
            <a:r>
              <a:rPr lang="en-GB" altLang="en-US" sz="1500" dirty="0" smtClean="0">
                <a:latin typeface="Arial" panose="020B0604020202020204" pitchFamily="34" charset="0"/>
                <a:ea typeface="ＭＳ Ｐゴシック" panose="020B0600070205080204" pitchFamily="34" charset="-128"/>
                <a:cs typeface="Arial" panose="020B0604020202020204" pitchFamily="34" charset="0"/>
              </a:rPr>
              <a:t> data was corrected</a:t>
            </a:r>
          </a:p>
          <a:p>
            <a:pPr lvl="2"/>
            <a:r>
              <a:rPr lang="en-GB" altLang="en-US" sz="1500" dirty="0" smtClean="0">
                <a:latin typeface="Arial" panose="020B0604020202020204" pitchFamily="34" charset="0"/>
                <a:ea typeface="ＭＳ Ｐゴシック" panose="020B0600070205080204" pitchFamily="34" charset="-128"/>
                <a:cs typeface="Arial" panose="020B0604020202020204" pitchFamily="34" charset="0"/>
              </a:rPr>
              <a:t>1.1% through SDV.</a:t>
            </a:r>
          </a:p>
          <a:p>
            <a:pPr lvl="1"/>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Tudor-Smith (2012) compared data with 100% SDV to that with unverified data. </a:t>
            </a:r>
          </a:p>
          <a:p>
            <a:pPr lvl="2"/>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Majority of SDV findings were random transcription errors.</a:t>
            </a:r>
          </a:p>
          <a:p>
            <a:pPr lvl="2"/>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No impact on main conclusions.</a:t>
            </a:r>
          </a:p>
          <a:p>
            <a:pPr lvl="2"/>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SDV failed to find 4 ineligible patients. </a:t>
            </a:r>
          </a:p>
          <a:p>
            <a:pPr lvl="1"/>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Grimes (2005) GCP guidelines point out that SDV will not detect errors which also occur in the source data. </a:t>
            </a:r>
          </a:p>
          <a:p>
            <a:endParaRPr lang="en-GB" altLang="en-US" sz="10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smtClean="0">
                <a:solidFill>
                  <a:schemeClr val="bg1"/>
                </a:solidFill>
                <a:latin typeface="Arial" panose="020B0604020202020204" pitchFamily="34" charset="0"/>
              </a:rPr>
              <a:t>Source </a:t>
            </a:r>
            <a:r>
              <a:rPr lang="en-GB" altLang="en-US" sz="4000" b="1" dirty="0">
                <a:solidFill>
                  <a:schemeClr val="bg1"/>
                </a:solidFill>
                <a:latin typeface="Arial" panose="020B0604020202020204" pitchFamily="34" charset="0"/>
              </a:rPr>
              <a:t>D</a:t>
            </a:r>
            <a:r>
              <a:rPr lang="en-GB" altLang="en-US" sz="4000" b="1" dirty="0" smtClean="0">
                <a:solidFill>
                  <a:schemeClr val="bg1"/>
                </a:solidFill>
                <a:latin typeface="Arial" panose="020B0604020202020204" pitchFamily="34" charset="0"/>
              </a:rPr>
              <a:t>ata </a:t>
            </a:r>
            <a:r>
              <a:rPr lang="en-GB" altLang="en-US" sz="4000" b="1" dirty="0">
                <a:solidFill>
                  <a:schemeClr val="bg1"/>
                </a:solidFill>
                <a:latin typeface="Arial" panose="020B0604020202020204" pitchFamily="34" charset="0"/>
              </a:rPr>
              <a:t>V</a:t>
            </a:r>
            <a:r>
              <a:rPr lang="en-GB" altLang="en-US" sz="4000" b="1" dirty="0" smtClean="0">
                <a:solidFill>
                  <a:schemeClr val="bg1"/>
                </a:solidFill>
                <a:latin typeface="Arial" panose="020B0604020202020204" pitchFamily="34" charset="0"/>
              </a:rPr>
              <a:t>erification (SDV)</a:t>
            </a:r>
            <a:endParaRPr lang="en-GB" sz="4000" b="1" dirty="0">
              <a:solidFill>
                <a:schemeClr val="bg1"/>
              </a:solidFill>
            </a:endParaRPr>
          </a:p>
        </p:txBody>
      </p:sp>
    </p:spTree>
    <p:extLst>
      <p:ext uri="{BB962C8B-B14F-4D97-AF65-F5344CB8AC3E}">
        <p14:creationId xmlns:p14="http://schemas.microsoft.com/office/powerpoint/2010/main" val="3777280432"/>
      </p:ext>
    </p:extLst>
  </p:cSld>
  <p:clrMapOvr>
    <a:masterClrMapping/>
  </p:clrMapOvr>
  <mc:AlternateContent xmlns:mc="http://schemas.openxmlformats.org/markup-compatibility/2006" xmlns:p14="http://schemas.microsoft.com/office/powerpoint/2010/main">
    <mc:Choice Requires="p14">
      <p:transition spd="slow" p14:dur="2000" advTm="154780"/>
    </mc:Choice>
    <mc:Fallback xmlns="">
      <p:transition spd="slow" advTm="15478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5" name="Content Placeholder 4"/>
          <p:cNvSpPr>
            <a:spLocks noGrp="1"/>
          </p:cNvSpPr>
          <p:nvPr>
            <p:ph idx="1"/>
          </p:nvPr>
        </p:nvSpPr>
        <p:spPr>
          <a:xfrm>
            <a:off x="206474" y="1867301"/>
            <a:ext cx="8750300" cy="4507878"/>
          </a:xfrm>
        </p:spPr>
        <p:txBody>
          <a:bodyPr>
            <a:normAutofit/>
          </a:bodyPr>
          <a:lstStyle/>
          <a:p>
            <a:r>
              <a:rPr lang="en-GB" altLang="en-US" sz="2400" dirty="0">
                <a:latin typeface="Arial" panose="020B0604020202020204" pitchFamily="34" charset="0"/>
                <a:ea typeface="ＭＳ Ｐゴシック" panose="020B0600070205080204" pitchFamily="34" charset="-128"/>
                <a:cs typeface="Arial" panose="020B0604020202020204" pitchFamily="34" charset="0"/>
              </a:rPr>
              <a:t>What if we could use statistical methods to look for these things at the co-ordinating </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centre?</a:t>
            </a:r>
          </a:p>
          <a:p>
            <a:pPr lvl="1"/>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Would save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time on site visits </a:t>
            </a:r>
            <a:endParaRPr lang="en-GB"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Could spend this time on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staff training and other </a:t>
            </a:r>
            <a:r>
              <a:rPr lang="en-GB" altLang="en-US" sz="2000" dirty="0" smtClean="0">
                <a:latin typeface="Arial" panose="020B0604020202020204" pitchFamily="34" charset="0"/>
                <a:ea typeface="ＭＳ Ｐゴシック" panose="020B0600070205080204" pitchFamily="34" charset="-128"/>
                <a:cs typeface="Arial" panose="020B0604020202020204" pitchFamily="34" charset="0"/>
              </a:rPr>
              <a:t>activities which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can not be performed remotely. </a:t>
            </a:r>
            <a:endParaRPr lang="en-GB" sz="2000" dirty="0"/>
          </a:p>
          <a:p>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Various </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authors have suggested methods for this sort of centralised statistical monitoring but few had applied them to real trials or developed programs to run them</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a:t>
            </a:r>
          </a:p>
          <a:p>
            <a:endParaRPr lang="en-GB" altLang="en-US" sz="105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1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000" dirty="0" smtClean="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endParaRPr lang="en-GB" altLang="en-US" sz="1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smtClean="0">
                <a:solidFill>
                  <a:schemeClr val="bg1"/>
                </a:solidFill>
                <a:latin typeface="Arial" panose="020B0604020202020204" pitchFamily="34" charset="0"/>
              </a:rPr>
              <a:t>Central Statistical Monitoring in Clinical Trials</a:t>
            </a:r>
            <a:endParaRPr lang="en-GB" sz="4000" b="1" dirty="0">
              <a:solidFill>
                <a:schemeClr val="bg1"/>
              </a:solidFill>
            </a:endParaRPr>
          </a:p>
        </p:txBody>
      </p:sp>
    </p:spTree>
    <p:extLst>
      <p:ext uri="{BB962C8B-B14F-4D97-AF65-F5344CB8AC3E}">
        <p14:creationId xmlns:p14="http://schemas.microsoft.com/office/powerpoint/2010/main" val="1540454864"/>
      </p:ext>
    </p:extLst>
  </p:cSld>
  <p:clrMapOvr>
    <a:masterClrMapping/>
  </p:clrMapOvr>
  <mc:AlternateContent xmlns:mc="http://schemas.openxmlformats.org/markup-compatibility/2006" xmlns:p14="http://schemas.microsoft.com/office/powerpoint/2010/main">
    <mc:Choice Requires="p14">
      <p:transition spd="slow" p14:dur="2000" advTm="18054"/>
    </mc:Choice>
    <mc:Fallback xmlns="">
      <p:transition spd="slow" advTm="1805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Arial" panose="020B0604020202020204" pitchFamily="34" charset="0"/>
                <a:cs typeface="Arial" panose="020B0604020202020204" pitchFamily="34" charset="0"/>
              </a:rPr>
              <a:t>Published papers on CSM</a:t>
            </a:r>
          </a:p>
        </p:txBody>
      </p:sp>
      <p:graphicFrame>
        <p:nvGraphicFramePr>
          <p:cNvPr id="5" name="Table 4"/>
          <p:cNvGraphicFramePr>
            <a:graphicFrameLocks noGrp="1"/>
          </p:cNvGraphicFramePr>
          <p:nvPr>
            <p:extLst>
              <p:ext uri="{D42A27DB-BD31-4B8C-83A1-F6EECF244321}">
                <p14:modId xmlns:p14="http://schemas.microsoft.com/office/powerpoint/2010/main" val="69814545"/>
              </p:ext>
            </p:extLst>
          </p:nvPr>
        </p:nvGraphicFramePr>
        <p:xfrm>
          <a:off x="116958" y="1318439"/>
          <a:ext cx="8856809" cy="5425440"/>
        </p:xfrm>
        <a:graphic>
          <a:graphicData uri="http://schemas.openxmlformats.org/drawingml/2006/table">
            <a:tbl>
              <a:tblPr firstRow="1" bandRow="1">
                <a:tableStyleId>{5C22544A-7EE6-4342-B048-85BDC9FD1C3A}</a:tableStyleId>
              </a:tblPr>
              <a:tblGrid>
                <a:gridCol w="4890977"/>
                <a:gridCol w="3965832"/>
              </a:tblGrid>
              <a:tr h="178633">
                <a:tc>
                  <a:txBody>
                    <a:bodyPr/>
                    <a:lstStyle/>
                    <a:p>
                      <a:r>
                        <a:rPr lang="en-GB" sz="1400" dirty="0" smtClean="0"/>
                        <a:t>Paper</a:t>
                      </a:r>
                      <a:endParaRPr lang="en-GB" sz="1400" dirty="0"/>
                    </a:p>
                  </a:txBody>
                  <a:tcPr/>
                </a:tc>
                <a:tc>
                  <a:txBody>
                    <a:bodyPr/>
                    <a:lstStyle/>
                    <a:p>
                      <a:r>
                        <a:rPr lang="en-GB" sz="1400" dirty="0" smtClean="0"/>
                        <a:t>Subject</a:t>
                      </a:r>
                      <a:endParaRPr lang="en-GB" sz="1400" dirty="0"/>
                    </a:p>
                  </a:txBody>
                  <a:tcPr/>
                </a:tc>
              </a:tr>
              <a:tr h="39545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en-US" sz="1400" dirty="0" err="1" smtClean="0">
                          <a:latin typeface="Arial" panose="020B0604020202020204" pitchFamily="34" charset="0"/>
                          <a:ea typeface="ＭＳ Ｐゴシック" panose="020B0600070205080204" pitchFamily="34" charset="-128"/>
                          <a:cs typeface="Arial" panose="020B0604020202020204" pitchFamily="34" charset="0"/>
                        </a:rPr>
                        <a:t>Buyse</a:t>
                      </a:r>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 et al</a:t>
                      </a:r>
                      <a:r>
                        <a:rPr lang="en-GB" altLang="en-US" sz="1400" b="1" i="1" dirty="0" smtClean="0">
                          <a:latin typeface="Arial" panose="020B0604020202020204" pitchFamily="34" charset="0"/>
                          <a:ea typeface="ＭＳ Ｐゴシック" panose="020B0600070205080204" pitchFamily="34" charset="-128"/>
                          <a:cs typeface="Arial" panose="020B0604020202020204" pitchFamily="34" charset="0"/>
                        </a:rPr>
                        <a:t>. The role of the biostatistics in the prevention, detection and treatment of fraud in clinical trials. </a:t>
                      </a:r>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Stat med 1999</a:t>
                      </a:r>
                    </a:p>
                  </a:txBody>
                  <a:tcPr/>
                </a:tc>
                <a:tc>
                  <a:txBody>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Definitions</a:t>
                      </a:r>
                      <a:r>
                        <a:rPr lang="en-GB" sz="1400" baseline="0" dirty="0" smtClean="0">
                          <a:latin typeface="Arial" panose="020B0604020202020204" pitchFamily="34" charset="0"/>
                          <a:cs typeface="Arial" panose="020B0604020202020204" pitchFamily="34" charset="0"/>
                        </a:rPr>
                        <a:t>, prevalence, prevention and impact of fraud in clinical trials. </a:t>
                      </a:r>
                    </a:p>
                    <a:p>
                      <a:pPr marL="285750" indent="-2857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Statistical Monitoring techniques suggested.</a:t>
                      </a:r>
                      <a:endParaRPr lang="en-GB" sz="1400" dirty="0">
                        <a:latin typeface="Arial" panose="020B0604020202020204" pitchFamily="34" charset="0"/>
                        <a:cs typeface="Arial" panose="020B0604020202020204" pitchFamily="34" charset="0"/>
                      </a:endParaRPr>
                    </a:p>
                  </a:txBody>
                  <a:tcPr/>
                </a:tc>
              </a:tr>
              <a:tr h="28011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en-US" sz="1400" dirty="0" err="1" smtClean="0">
                          <a:latin typeface="Arial" panose="020B0604020202020204" pitchFamily="34" charset="0"/>
                          <a:ea typeface="ＭＳ Ｐゴシック" panose="020B0600070205080204" pitchFamily="34" charset="-128"/>
                          <a:cs typeface="Arial" panose="020B0604020202020204" pitchFamily="34" charset="0"/>
                        </a:rPr>
                        <a:t>Baigent</a:t>
                      </a:r>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 et al</a:t>
                      </a:r>
                      <a:r>
                        <a:rPr lang="en-GB" altLang="en-US" sz="1400" b="1" i="1" dirty="0" smtClean="0">
                          <a:latin typeface="Arial" panose="020B0604020202020204" pitchFamily="34" charset="0"/>
                          <a:ea typeface="ＭＳ Ｐゴシック" panose="020B0600070205080204" pitchFamily="34" charset="-128"/>
                          <a:cs typeface="Arial" panose="020B0604020202020204" pitchFamily="34" charset="0"/>
                        </a:rPr>
                        <a:t>. Ensuring trial validity by data quality assurance methods. </a:t>
                      </a:r>
                      <a:r>
                        <a:rPr lang="en-GB" altLang="en-US" sz="1400" dirty="0" err="1" smtClean="0">
                          <a:latin typeface="Arial" panose="020B0604020202020204" pitchFamily="34" charset="0"/>
                          <a:ea typeface="ＭＳ Ｐゴシック" panose="020B0600070205080204" pitchFamily="34" charset="-128"/>
                          <a:cs typeface="Arial" panose="020B0604020202020204" pitchFamily="34" charset="0"/>
                        </a:rPr>
                        <a:t>Clin</a:t>
                      </a:r>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 trials 2008.</a:t>
                      </a:r>
                      <a:endParaRPr lang="en-GB" sz="1400" b="0" i="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Taxonomy of</a:t>
                      </a:r>
                      <a:r>
                        <a:rPr lang="en-GB" sz="1400" baseline="0" dirty="0" smtClean="0">
                          <a:latin typeface="Arial" panose="020B0604020202020204" pitchFamily="34" charset="0"/>
                          <a:cs typeface="Arial" panose="020B0604020202020204" pitchFamily="34" charset="0"/>
                        </a:rPr>
                        <a:t> errors in clinical trials </a:t>
                      </a:r>
                    </a:p>
                    <a:p>
                      <a:pPr marL="285750" indent="-285750">
                        <a:buFont typeface="Arial" panose="020B0604020202020204" pitchFamily="34" charset="0"/>
                        <a:buChar char="•"/>
                      </a:pPr>
                      <a:r>
                        <a:rPr lang="en-GB" sz="1400" baseline="0" dirty="0" smtClean="0">
                          <a:latin typeface="Arial" panose="020B0604020202020204" pitchFamily="34" charset="0"/>
                          <a:cs typeface="Arial" panose="020B0604020202020204" pitchFamily="34" charset="0"/>
                        </a:rPr>
                        <a:t>Suggested monitoring methods.</a:t>
                      </a:r>
                      <a:endParaRPr lang="en-GB" sz="1400" dirty="0">
                        <a:latin typeface="Arial" panose="020B0604020202020204" pitchFamily="34" charset="0"/>
                        <a:cs typeface="Arial" panose="020B0604020202020204" pitchFamily="34" charset="0"/>
                      </a:endParaRPr>
                    </a:p>
                  </a:txBody>
                  <a:tcPr/>
                </a:tc>
              </a:tr>
              <a:tr h="510799">
                <a:tc>
                  <a:txBody>
                    <a:bodyPr/>
                    <a:lstStyle/>
                    <a:p>
                      <a:r>
                        <a:rPr lang="en-GB" sz="1400" b="0" i="0" kern="1200" dirty="0" smtClean="0">
                          <a:solidFill>
                            <a:schemeClr val="dk1"/>
                          </a:solidFill>
                          <a:effectLst/>
                          <a:latin typeface="Arial" panose="020B0604020202020204" pitchFamily="34" charset="0"/>
                          <a:ea typeface="+mn-ea"/>
                          <a:cs typeface="Arial" panose="020B0604020202020204" pitchFamily="34" charset="0"/>
                        </a:rPr>
                        <a:t>Evans SJW.</a:t>
                      </a:r>
                      <a:r>
                        <a:rPr lang="en-GB" sz="1400" b="1" i="0" kern="1200" dirty="0" smtClean="0">
                          <a:solidFill>
                            <a:schemeClr val="dk1"/>
                          </a:solidFill>
                          <a:effectLst/>
                          <a:latin typeface="Arial" panose="020B0604020202020204" pitchFamily="34" charset="0"/>
                          <a:ea typeface="+mn-ea"/>
                          <a:cs typeface="Arial" panose="020B0604020202020204" pitchFamily="34" charset="0"/>
                        </a:rPr>
                        <a:t> </a:t>
                      </a:r>
                      <a:r>
                        <a:rPr lang="en-GB" sz="1400" b="1" i="1" u="none" kern="1200" dirty="0" smtClean="0">
                          <a:solidFill>
                            <a:schemeClr val="dk1"/>
                          </a:solidFill>
                          <a:effectLst/>
                          <a:latin typeface="Arial" panose="020B0604020202020204" pitchFamily="34" charset="0"/>
                          <a:ea typeface="+mn-ea"/>
                          <a:cs typeface="Arial" panose="020B0604020202020204" pitchFamily="34" charset="0"/>
                        </a:rPr>
                        <a:t>Statistical</a:t>
                      </a:r>
                      <a:r>
                        <a:rPr lang="en-GB" sz="1400" b="1" i="1" u="none" kern="1200" baseline="0" dirty="0" smtClean="0">
                          <a:solidFill>
                            <a:schemeClr val="dk1"/>
                          </a:solidFill>
                          <a:effectLst/>
                          <a:latin typeface="Arial" panose="020B0604020202020204" pitchFamily="34" charset="0"/>
                          <a:ea typeface="+mn-ea"/>
                          <a:cs typeface="Arial" panose="020B0604020202020204" pitchFamily="34" charset="0"/>
                        </a:rPr>
                        <a:t> aspects of the detection of fraud</a:t>
                      </a:r>
                      <a:r>
                        <a:rPr lang="en-GB" sz="1400" b="1" i="0" kern="1200" baseline="0" dirty="0" smtClean="0">
                          <a:solidFill>
                            <a:schemeClr val="dk1"/>
                          </a:solidFill>
                          <a:effectLst/>
                          <a:latin typeface="Arial" panose="020B0604020202020204" pitchFamily="34" charset="0"/>
                          <a:ea typeface="+mn-ea"/>
                          <a:cs typeface="Arial" panose="020B0604020202020204" pitchFamily="34" charset="0"/>
                        </a:rPr>
                        <a:t>. </a:t>
                      </a:r>
                      <a:r>
                        <a:rPr lang="en-GB" sz="1400" b="0" i="0" kern="1200" baseline="0" dirty="0" smtClean="0">
                          <a:solidFill>
                            <a:schemeClr val="dk1"/>
                          </a:solidFill>
                          <a:effectLst/>
                          <a:latin typeface="Arial" panose="020B0604020202020204" pitchFamily="34" charset="0"/>
                          <a:ea typeface="+mn-ea"/>
                          <a:cs typeface="Arial" panose="020B0604020202020204" pitchFamily="34" charset="0"/>
                        </a:rPr>
                        <a:t>In Lock S, Wells F (</a:t>
                      </a:r>
                      <a:r>
                        <a:rPr lang="en-GB" sz="1400" b="0" i="0" kern="1200" baseline="0" dirty="0" err="1" smtClean="0">
                          <a:solidFill>
                            <a:schemeClr val="dk1"/>
                          </a:solidFill>
                          <a:effectLst/>
                          <a:latin typeface="Arial" panose="020B0604020202020204" pitchFamily="34" charset="0"/>
                          <a:ea typeface="+mn-ea"/>
                          <a:cs typeface="Arial" panose="020B0604020202020204" pitchFamily="34" charset="0"/>
                        </a:rPr>
                        <a:t>eds</a:t>
                      </a:r>
                      <a:r>
                        <a:rPr lang="en-GB" sz="1400" b="0" i="0" kern="1200" baseline="0" dirty="0" smtClean="0">
                          <a:solidFill>
                            <a:schemeClr val="dk1"/>
                          </a:solidFill>
                          <a:effectLst/>
                          <a:latin typeface="Arial" panose="020B0604020202020204" pitchFamily="34" charset="0"/>
                          <a:ea typeface="+mn-ea"/>
                          <a:cs typeface="Arial" panose="020B0604020202020204" pitchFamily="34" charset="0"/>
                        </a:rPr>
                        <a:t>). (2</a:t>
                      </a:r>
                      <a:r>
                        <a:rPr lang="en-GB" sz="1400" b="0" i="0" kern="1200" baseline="30000" dirty="0" smtClean="0">
                          <a:solidFill>
                            <a:schemeClr val="dk1"/>
                          </a:solidFill>
                          <a:effectLst/>
                          <a:latin typeface="Arial" panose="020B0604020202020204" pitchFamily="34" charset="0"/>
                          <a:ea typeface="+mn-ea"/>
                          <a:cs typeface="Arial" panose="020B0604020202020204" pitchFamily="34" charset="0"/>
                        </a:rPr>
                        <a:t>nd</a:t>
                      </a:r>
                      <a:r>
                        <a:rPr lang="en-GB" sz="1400" b="0" i="0" kern="1200" baseline="0" dirty="0" smtClean="0">
                          <a:solidFill>
                            <a:schemeClr val="dk1"/>
                          </a:solidFill>
                          <a:effectLst/>
                          <a:latin typeface="Arial" panose="020B0604020202020204" pitchFamily="34" charset="0"/>
                          <a:ea typeface="+mn-ea"/>
                          <a:cs typeface="Arial" panose="020B0604020202020204" pitchFamily="34" charset="0"/>
                        </a:rPr>
                        <a:t> edition). BMJ Publishing group, London 1996, </a:t>
                      </a:r>
                      <a:r>
                        <a:rPr lang="en-GB" sz="1400" b="0" i="1" kern="1200" baseline="0" dirty="0" smtClean="0">
                          <a:solidFill>
                            <a:schemeClr val="dk1"/>
                          </a:solidFill>
                          <a:effectLst/>
                          <a:latin typeface="Arial" panose="020B0604020202020204" pitchFamily="34" charset="0"/>
                          <a:ea typeface="+mn-ea"/>
                          <a:cs typeface="Arial" panose="020B0604020202020204" pitchFamily="34" charset="0"/>
                        </a:rPr>
                        <a:t>Fraud and misconduct in Biomedical Research </a:t>
                      </a:r>
                      <a:r>
                        <a:rPr lang="en-GB" sz="1400" b="0" i="0" kern="1200" baseline="0" dirty="0" smtClean="0">
                          <a:solidFill>
                            <a:schemeClr val="dk1"/>
                          </a:solidFill>
                          <a:effectLst/>
                          <a:latin typeface="Arial" panose="020B0604020202020204" pitchFamily="34" charset="0"/>
                          <a:ea typeface="+mn-ea"/>
                          <a:cs typeface="Arial" panose="020B0604020202020204" pitchFamily="34" charset="0"/>
                        </a:rPr>
                        <a:t>pp 22 6 - 39</a:t>
                      </a:r>
                      <a:endParaRPr lang="en-GB" sz="1400" b="0" i="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Suggestions for</a:t>
                      </a:r>
                      <a:r>
                        <a:rPr lang="en-GB" sz="1400" baseline="0" dirty="0" smtClean="0">
                          <a:latin typeface="Arial" panose="020B0604020202020204" pitchFamily="34" charset="0"/>
                          <a:cs typeface="Arial" panose="020B0604020202020204" pitchFamily="34" charset="0"/>
                        </a:rPr>
                        <a:t> methods of detecting fraud in clinical trial data.</a:t>
                      </a:r>
                      <a:endParaRPr lang="en-GB" sz="1400" dirty="0">
                        <a:latin typeface="Arial" panose="020B0604020202020204" pitchFamily="34" charset="0"/>
                        <a:cs typeface="Arial" panose="020B0604020202020204" pitchFamily="34" charset="0"/>
                      </a:endParaRPr>
                    </a:p>
                  </a:txBody>
                  <a:tcPr/>
                </a:tc>
              </a:tr>
              <a:tr h="39545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Taylor et al</a:t>
                      </a:r>
                      <a:r>
                        <a:rPr lang="en-GB" altLang="en-US" sz="1400" i="1" dirty="0" smtClean="0">
                          <a:latin typeface="Arial" panose="020B0604020202020204" pitchFamily="34" charset="0"/>
                          <a:ea typeface="ＭＳ Ｐゴシック" panose="020B0600070205080204" pitchFamily="34" charset="-128"/>
                          <a:cs typeface="Arial" panose="020B0604020202020204" pitchFamily="34" charset="0"/>
                        </a:rPr>
                        <a:t>. </a:t>
                      </a:r>
                      <a:r>
                        <a:rPr lang="en-GB" altLang="en-US" sz="1400" b="1" i="1" dirty="0" smtClean="0">
                          <a:latin typeface="Arial" panose="020B0604020202020204" pitchFamily="34" charset="0"/>
                          <a:ea typeface="ＭＳ Ｐゴシック" panose="020B0600070205080204" pitchFamily="34" charset="-128"/>
                          <a:cs typeface="Arial" panose="020B0604020202020204" pitchFamily="34" charset="0"/>
                        </a:rPr>
                        <a:t>Statistical techniques to detect fraud and other data </a:t>
                      </a:r>
                      <a:r>
                        <a:rPr lang="en-GB" altLang="en-US" sz="1400" b="1" i="1" dirty="0" err="1" smtClean="0">
                          <a:latin typeface="Arial" panose="020B0604020202020204" pitchFamily="34" charset="0"/>
                          <a:ea typeface="ＭＳ Ｐゴシック" panose="020B0600070205080204" pitchFamily="34" charset="-128"/>
                          <a:cs typeface="Arial" panose="020B0604020202020204" pitchFamily="34" charset="0"/>
                        </a:rPr>
                        <a:t>iregularitires</a:t>
                      </a:r>
                      <a:r>
                        <a:rPr lang="en-GB" altLang="en-US" sz="1400" b="1" i="1" dirty="0" smtClean="0">
                          <a:latin typeface="Arial" panose="020B0604020202020204" pitchFamily="34" charset="0"/>
                          <a:ea typeface="ＭＳ Ｐゴシック" panose="020B0600070205080204" pitchFamily="34" charset="-128"/>
                          <a:cs typeface="Arial" panose="020B0604020202020204" pitchFamily="34" charset="0"/>
                        </a:rPr>
                        <a:t> in clinical questionnaire data.</a:t>
                      </a:r>
                      <a:r>
                        <a:rPr lang="en-GB" altLang="en-US" sz="1400" b="1" dirty="0" smtClean="0">
                          <a:latin typeface="Arial" panose="020B0604020202020204" pitchFamily="34" charset="0"/>
                          <a:ea typeface="ＭＳ Ｐゴシック" panose="020B0600070205080204" pitchFamily="34" charset="-128"/>
                          <a:cs typeface="Arial" panose="020B0604020202020204" pitchFamily="34" charset="0"/>
                        </a:rPr>
                        <a:t> </a:t>
                      </a:r>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Drug </a:t>
                      </a:r>
                      <a:r>
                        <a:rPr lang="en-GB" altLang="en-US" sz="1400" dirty="0" err="1" smtClean="0">
                          <a:latin typeface="Arial" panose="020B0604020202020204" pitchFamily="34" charset="0"/>
                          <a:ea typeface="ＭＳ Ｐゴシック" panose="020B0600070205080204" pitchFamily="34" charset="-128"/>
                          <a:cs typeface="Arial" panose="020B0604020202020204" pitchFamily="34" charset="0"/>
                        </a:rPr>
                        <a:t>inf</a:t>
                      </a:r>
                      <a:r>
                        <a:rPr lang="en-GB" altLang="en-US" sz="1400" dirty="0" smtClean="0">
                          <a:latin typeface="Arial" panose="020B0604020202020204" pitchFamily="34" charset="0"/>
                          <a:ea typeface="ＭＳ Ｐゴシック" panose="020B0600070205080204" pitchFamily="34" charset="-128"/>
                          <a:cs typeface="Arial" panose="020B0604020202020204" pitchFamily="34" charset="0"/>
                        </a:rPr>
                        <a:t> J 2002. </a:t>
                      </a:r>
                      <a:endParaRPr lang="en-GB"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Developed</a:t>
                      </a:r>
                      <a:r>
                        <a:rPr lang="en-GB" sz="1400" baseline="0" dirty="0" smtClean="0">
                          <a:latin typeface="Arial" panose="020B0604020202020204" pitchFamily="34" charset="0"/>
                          <a:cs typeface="Arial" panose="020B0604020202020204" pitchFamily="34" charset="0"/>
                        </a:rPr>
                        <a:t> and used statistical techniques to </a:t>
                      </a:r>
                      <a:r>
                        <a:rPr lang="en-GB" sz="1400" dirty="0" smtClean="0">
                          <a:latin typeface="Arial" panose="020B0604020202020204" pitchFamily="34" charset="0"/>
                          <a:cs typeface="Arial" panose="020B0604020202020204" pitchFamily="34" charset="0"/>
                        </a:rPr>
                        <a:t>detect centres which may have fraudulent questionnaire</a:t>
                      </a:r>
                      <a:r>
                        <a:rPr lang="en-GB" sz="1400" baseline="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data.</a:t>
                      </a:r>
                      <a:endParaRPr lang="en-GB" sz="1400" dirty="0">
                        <a:latin typeface="Arial" panose="020B0604020202020204" pitchFamily="34" charset="0"/>
                        <a:cs typeface="Arial" panose="020B0604020202020204" pitchFamily="34" charset="0"/>
                      </a:endParaRPr>
                    </a:p>
                  </a:txBody>
                  <a:tcPr/>
                </a:tc>
              </a:tr>
              <a:tr h="395457">
                <a:tc>
                  <a:txBody>
                    <a:bodyPr/>
                    <a:lstStyle/>
                    <a:p>
                      <a:r>
                        <a:rPr lang="en-GB" sz="1400" dirty="0" smtClean="0">
                          <a:latin typeface="Arial" panose="020B0604020202020204" pitchFamily="34" charset="0"/>
                          <a:cs typeface="Arial" panose="020B0604020202020204" pitchFamily="34" charset="0"/>
                        </a:rPr>
                        <a:t>Al-</a:t>
                      </a:r>
                      <a:r>
                        <a:rPr lang="en-GB" sz="1400" dirty="0" err="1" smtClean="0">
                          <a:latin typeface="Arial" panose="020B0604020202020204" pitchFamily="34" charset="0"/>
                          <a:cs typeface="Arial" panose="020B0604020202020204" pitchFamily="34" charset="0"/>
                        </a:rPr>
                        <a:t>Marzouki</a:t>
                      </a:r>
                      <a:r>
                        <a:rPr lang="en-GB" sz="1400" dirty="0" smtClean="0">
                          <a:latin typeface="Arial" panose="020B0604020202020204" pitchFamily="34" charset="0"/>
                          <a:cs typeface="Arial" panose="020B0604020202020204" pitchFamily="34" charset="0"/>
                        </a:rPr>
                        <a:t> S et al. Are these data</a:t>
                      </a:r>
                      <a:r>
                        <a:rPr lang="en-GB" sz="1400" baseline="0" dirty="0" smtClean="0">
                          <a:latin typeface="Arial" panose="020B0604020202020204" pitchFamily="34" charset="0"/>
                          <a:cs typeface="Arial" panose="020B0604020202020204" pitchFamily="34" charset="0"/>
                        </a:rPr>
                        <a:t> real? </a:t>
                      </a:r>
                      <a:r>
                        <a:rPr lang="en-GB" sz="1400" b="1" i="1" baseline="0" dirty="0" smtClean="0">
                          <a:latin typeface="Arial" panose="020B0604020202020204" pitchFamily="34" charset="0"/>
                          <a:cs typeface="Arial" panose="020B0604020202020204" pitchFamily="34" charset="0"/>
                        </a:rPr>
                        <a:t>Statistical methods for the detection of data fabrication in clinical trials. </a:t>
                      </a:r>
                      <a:r>
                        <a:rPr lang="en-GB" sz="1400" baseline="0" dirty="0" smtClean="0">
                          <a:latin typeface="Arial" panose="020B0604020202020204" pitchFamily="34" charset="0"/>
                          <a:cs typeface="Arial" panose="020B0604020202020204" pitchFamily="34" charset="0"/>
                        </a:rPr>
                        <a:t>BMJ Vol 221 July 2005</a:t>
                      </a:r>
                      <a:endParaRPr lang="en-GB" sz="1400" dirty="0">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Used</a:t>
                      </a:r>
                      <a:r>
                        <a:rPr lang="en-GB" sz="1400" baseline="0" dirty="0" smtClean="0">
                          <a:latin typeface="Arial" panose="020B0604020202020204" pitchFamily="34" charset="0"/>
                          <a:cs typeface="Arial" panose="020B0604020202020204" pitchFamily="34" charset="0"/>
                        </a:rPr>
                        <a:t> comparisons of means, variances and digit preference to compare two clinical trials.</a:t>
                      </a:r>
                      <a:endParaRPr lang="en-GB" sz="1400" dirty="0" smtClean="0">
                        <a:latin typeface="Arial" panose="020B0604020202020204" pitchFamily="34" charset="0"/>
                        <a:cs typeface="Arial" panose="020B0604020202020204" pitchFamily="34" charset="0"/>
                      </a:endParaRPr>
                    </a:p>
                  </a:txBody>
                  <a:tcPr/>
                </a:tc>
              </a:tr>
              <a:tr h="510799">
                <a:tc>
                  <a:txBody>
                    <a:bodyPr/>
                    <a:lstStyle/>
                    <a:p>
                      <a:r>
                        <a:rPr lang="en-GB" sz="1400" dirty="0" smtClean="0">
                          <a:latin typeface="Arial" panose="020B0604020202020204" pitchFamily="34" charset="0"/>
                          <a:cs typeface="Arial" panose="020B0604020202020204" pitchFamily="34" charset="0"/>
                        </a:rPr>
                        <a:t>O’Kelly M. </a:t>
                      </a:r>
                      <a:r>
                        <a:rPr lang="en-GB" sz="1400" b="1" i="1" dirty="0" smtClean="0">
                          <a:latin typeface="Arial" panose="020B0604020202020204" pitchFamily="34" charset="0"/>
                          <a:cs typeface="Arial" panose="020B0604020202020204" pitchFamily="34" charset="0"/>
                        </a:rPr>
                        <a:t>Using statistical</a:t>
                      </a:r>
                      <a:r>
                        <a:rPr lang="en-GB" sz="1400" b="1" i="1" baseline="0" dirty="0" smtClean="0">
                          <a:latin typeface="Arial" panose="020B0604020202020204" pitchFamily="34" charset="0"/>
                          <a:cs typeface="Arial" panose="020B0604020202020204" pitchFamily="34" charset="0"/>
                        </a:rPr>
                        <a:t> techniques to detect fraud: a test case. </a:t>
                      </a:r>
                      <a:r>
                        <a:rPr lang="en-GB" sz="1400" b="0" i="1" baseline="0" dirty="0" smtClean="0">
                          <a:latin typeface="Arial" panose="020B0604020202020204" pitchFamily="34" charset="0"/>
                          <a:cs typeface="Arial" panose="020B0604020202020204" pitchFamily="34" charset="0"/>
                        </a:rPr>
                        <a:t>Pharm Stat. 2004, 3: 237 - 46</a:t>
                      </a:r>
                      <a:endParaRPr lang="en-GB" sz="1400" b="0" i="1"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Looked</a:t>
                      </a:r>
                      <a:r>
                        <a:rPr lang="en-GB" sz="1400" baseline="0" dirty="0" smtClean="0">
                          <a:latin typeface="Arial" panose="020B0604020202020204" pitchFamily="34" charset="0"/>
                          <a:cs typeface="Arial" panose="020B0604020202020204" pitchFamily="34" charset="0"/>
                        </a:rPr>
                        <a:t> for centres containing fraudulent depression rating scale data by studying the means and correlation structure.</a:t>
                      </a:r>
                      <a:endParaRPr lang="en-GB" sz="1400" dirty="0">
                        <a:latin typeface="Arial" panose="020B0604020202020204" pitchFamily="34" charset="0"/>
                        <a:cs typeface="Arial" panose="020B0604020202020204" pitchFamily="34" charset="0"/>
                      </a:endParaRPr>
                    </a:p>
                  </a:txBody>
                  <a:tcPr/>
                </a:tc>
              </a:tr>
              <a:tr h="395457">
                <a:tc>
                  <a:txBody>
                    <a:bodyPr/>
                    <a:lstStyle/>
                    <a:p>
                      <a:r>
                        <a:rPr lang="en-GB" sz="1400" dirty="0" smtClean="0">
                          <a:latin typeface="Arial" panose="020B0604020202020204" pitchFamily="34" charset="0"/>
                          <a:cs typeface="Arial" panose="020B0604020202020204" pitchFamily="34" charset="0"/>
                        </a:rPr>
                        <a:t>Bailey KR.</a:t>
                      </a:r>
                      <a:r>
                        <a:rPr lang="en-GB" sz="1400" baseline="0" dirty="0" smtClean="0">
                          <a:latin typeface="Arial" panose="020B0604020202020204" pitchFamily="34" charset="0"/>
                          <a:cs typeface="Arial" panose="020B0604020202020204" pitchFamily="34" charset="0"/>
                        </a:rPr>
                        <a:t> </a:t>
                      </a:r>
                      <a:r>
                        <a:rPr lang="en-GB" sz="1400" b="1" i="1" baseline="0" dirty="0" smtClean="0">
                          <a:latin typeface="Arial" panose="020B0604020202020204" pitchFamily="34" charset="0"/>
                          <a:cs typeface="Arial" panose="020B0604020202020204" pitchFamily="34" charset="0"/>
                        </a:rPr>
                        <a:t>Detecting fabrication of data in a multicentre collaborative animal study</a:t>
                      </a:r>
                      <a:r>
                        <a:rPr lang="en-GB" sz="1400" i="1" baseline="0" dirty="0" smtClean="0">
                          <a:latin typeface="Arial" panose="020B0604020202020204" pitchFamily="34" charset="0"/>
                          <a:cs typeface="Arial" panose="020B0604020202020204" pitchFamily="34" charset="0"/>
                        </a:rPr>
                        <a:t>. </a:t>
                      </a:r>
                      <a:r>
                        <a:rPr lang="en-GB" sz="1400" baseline="0" dirty="0" smtClean="0">
                          <a:latin typeface="Arial" panose="020B0604020202020204" pitchFamily="34" charset="0"/>
                          <a:cs typeface="Arial" panose="020B0604020202020204" pitchFamily="34" charset="0"/>
                        </a:rPr>
                        <a:t>Controlled clinical trials 1991; 12: 741-52.</a:t>
                      </a:r>
                      <a:endParaRPr lang="en-GB"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Used</a:t>
                      </a:r>
                      <a:r>
                        <a:rPr lang="en-GB" sz="1400" baseline="0" dirty="0" smtClean="0">
                          <a:latin typeface="Arial" panose="020B0604020202020204" pitchFamily="34" charset="0"/>
                          <a:cs typeface="Arial" panose="020B0604020202020204" pitchFamily="34" charset="0"/>
                        </a:rPr>
                        <a:t> statistical methods to detect falsified data in an animal study.</a:t>
                      </a:r>
                      <a:endParaRPr lang="en-GB" sz="1400" dirty="0">
                        <a:latin typeface="Arial" panose="020B0604020202020204" pitchFamily="34" charset="0"/>
                        <a:cs typeface="Arial" panose="020B0604020202020204" pitchFamily="34" charset="0"/>
                      </a:endParaRPr>
                    </a:p>
                  </a:txBody>
                  <a:tcPr/>
                </a:tc>
              </a:tr>
            </a:tbl>
          </a:graphicData>
        </a:graphic>
      </p:graphicFrame>
      <p:sp>
        <p:nvSpPr>
          <p:cNvPr id="2" name="Rectangle 1"/>
          <p:cNvSpPr/>
          <p:nvPr/>
        </p:nvSpPr>
        <p:spPr>
          <a:xfrm>
            <a:off x="4979582" y="3774558"/>
            <a:ext cx="4047460" cy="29452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979582" y="1619694"/>
            <a:ext cx="4047460" cy="19847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317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5" name="Content Placeholder 4"/>
          <p:cNvSpPr>
            <a:spLocks noGrp="1"/>
          </p:cNvSpPr>
          <p:nvPr>
            <p:ph idx="1"/>
          </p:nvPr>
        </p:nvSpPr>
        <p:spPr>
          <a:xfrm>
            <a:off x="196849" y="1726502"/>
            <a:ext cx="8750300" cy="4660184"/>
          </a:xfrm>
        </p:spPr>
        <p:txBody>
          <a:bodyPr>
            <a:normAutofit lnSpcReduction="10000"/>
          </a:bodyPr>
          <a:lstStyle/>
          <a:p>
            <a:endParaRPr lang="en-GB" altLang="en-US" sz="10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We have developed a suite of programs in R (a programming language) which will perform the most common checks, and a few new ones.</a:t>
            </a:r>
          </a:p>
          <a:p>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a:latin typeface="Arial" panose="020B0604020202020204" pitchFamily="34" charset="0"/>
                <a:ea typeface="ＭＳ Ｐゴシック" panose="020B0600070205080204" pitchFamily="34" charset="-128"/>
                <a:cs typeface="Arial" panose="020B0604020202020204" pitchFamily="34" charset="0"/>
              </a:rPr>
              <a:t>These checks are not easily done by the clinical trial database when data are being entered. </a:t>
            </a:r>
          </a:p>
          <a:p>
            <a:endParaRPr lang="en-GB"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The idea was to create output that was simple enough to be interpreted by a non-statistician.</a:t>
            </a:r>
          </a:p>
          <a:p>
            <a:endParaRPr lang="en-GB" altLang="en-US" sz="1200" dirty="0" smtClean="0">
              <a:latin typeface="Arial" panose="020B0604020202020204" pitchFamily="34" charset="0"/>
              <a:ea typeface="ＭＳ Ｐゴシック" panose="020B0600070205080204" pitchFamily="34" charset="-128"/>
              <a:cs typeface="Arial" panose="020B0604020202020204" pitchFamily="34" charset="0"/>
            </a:endParaRPr>
          </a:p>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We classified data monitoring at either the </a:t>
            </a:r>
            <a:r>
              <a:rPr lang="en-GB" altLang="en-US" sz="2400" b="1" u="sng" dirty="0" smtClean="0">
                <a:latin typeface="Arial" panose="020B0604020202020204" pitchFamily="34" charset="0"/>
                <a:ea typeface="ＭＳ Ｐゴシック" panose="020B0600070205080204" pitchFamily="34" charset="-128"/>
                <a:cs typeface="Arial" panose="020B0604020202020204" pitchFamily="34" charset="0"/>
              </a:rPr>
              <a:t>trial subject level </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or the </a:t>
            </a:r>
            <a:r>
              <a:rPr lang="en-GB" altLang="en-US" sz="2400" b="1" u="sng" dirty="0" smtClean="0">
                <a:latin typeface="Arial" panose="020B0604020202020204" pitchFamily="34" charset="0"/>
                <a:ea typeface="ＭＳ Ｐゴシック" panose="020B0600070205080204" pitchFamily="34" charset="-128"/>
                <a:cs typeface="Arial" panose="020B0604020202020204" pitchFamily="34" charset="0"/>
              </a:rPr>
              <a:t>site level</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 </a:t>
            </a:r>
          </a:p>
          <a:p>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endParaRPr lang="en-GB" altLang="en-US" sz="1500" dirty="0" smtClean="0">
              <a:latin typeface="Candara" panose="020E0502030303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pPr>
            <a:endParaRPr lang="en-GB" altLang="en-US" sz="1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smtClean="0">
                <a:solidFill>
                  <a:schemeClr val="bg1"/>
                </a:solidFill>
                <a:latin typeface="Arial" panose="020B0604020202020204" pitchFamily="34" charset="0"/>
              </a:rPr>
              <a:t>Central Statistical Monitoring in Clinical Trials</a:t>
            </a:r>
            <a:endParaRPr lang="en-GB" sz="4000" b="1" dirty="0">
              <a:solidFill>
                <a:schemeClr val="bg1"/>
              </a:solidFill>
            </a:endParaRPr>
          </a:p>
        </p:txBody>
      </p:sp>
    </p:spTree>
    <p:extLst>
      <p:ext uri="{BB962C8B-B14F-4D97-AF65-F5344CB8AC3E}">
        <p14:creationId xmlns:p14="http://schemas.microsoft.com/office/powerpoint/2010/main" val="1905358763"/>
      </p:ext>
    </p:extLst>
  </p:cSld>
  <p:clrMapOvr>
    <a:masterClrMapping/>
  </p:clrMapOvr>
  <mc:AlternateContent xmlns:mc="http://schemas.openxmlformats.org/markup-compatibility/2006" xmlns:p14="http://schemas.microsoft.com/office/powerpoint/2010/main">
    <mc:Choice Requires="p14">
      <p:transition spd="slow" p14:dur="2000" advTm="70269"/>
    </mc:Choice>
    <mc:Fallback xmlns="">
      <p:transition spd="slow" advTm="7026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smtClean="0">
                <a:solidFill>
                  <a:schemeClr val="bg1"/>
                </a:solidFill>
                <a:latin typeface="Arial" panose="020B0604020202020204" pitchFamily="34" charset="0"/>
              </a:rPr>
              <a:t>Checks at the subject level</a:t>
            </a:r>
            <a:endParaRPr lang="en-GB" sz="4000" b="1" dirty="0">
              <a:solidFill>
                <a:schemeClr val="bg1"/>
              </a:solidFill>
            </a:endParaRPr>
          </a:p>
        </p:txBody>
      </p:sp>
      <p:sp>
        <p:nvSpPr>
          <p:cNvPr id="3" name="Content Placeholder 2"/>
          <p:cNvSpPr>
            <a:spLocks noGrp="1"/>
          </p:cNvSpPr>
          <p:nvPr>
            <p:ph idx="1"/>
          </p:nvPr>
        </p:nvSpPr>
        <p:spPr>
          <a:xfrm>
            <a:off x="360014" y="4610333"/>
            <a:ext cx="8636001" cy="2307302"/>
          </a:xfrm>
        </p:spPr>
        <p:txBody>
          <a:bodyPr>
            <a:normAutofit fontScale="77500" lnSpcReduction="20000"/>
          </a:bodyPr>
          <a:lstStyle/>
          <a:p>
            <a:r>
              <a:rPr lang="en-GB" dirty="0" smtClean="0"/>
              <a:t>Participant level checks all aim to find recording and data entry errors.</a:t>
            </a:r>
          </a:p>
          <a:p>
            <a:r>
              <a:rPr lang="en-GB" dirty="0" smtClean="0"/>
              <a:t>The date checks may also detect fraud if falsified data has been created carelessly. </a:t>
            </a:r>
            <a:endParaRPr lang="en-GB" dirty="0"/>
          </a:p>
          <a:p>
            <a:r>
              <a:rPr lang="en-GB" dirty="0" smtClean="0"/>
              <a:t>Procedural errors may be picked up by looking at the order that dates occurred, for example patients treated before randomisation. Outliers may indicate inclusion or exclusion criteria have not been followed. </a:t>
            </a:r>
            <a:endParaRPr lang="en-GB" dirty="0"/>
          </a:p>
        </p:txBody>
      </p:sp>
      <p:pic>
        <p:nvPicPr>
          <p:cNvPr id="4" name="Picture 3"/>
          <p:cNvPicPr>
            <a:picLocks noChangeAspect="1"/>
          </p:cNvPicPr>
          <p:nvPr/>
        </p:nvPicPr>
        <p:blipFill>
          <a:blip r:embed="rId3"/>
          <a:stretch>
            <a:fillRect/>
          </a:stretch>
        </p:blipFill>
        <p:spPr>
          <a:xfrm>
            <a:off x="360015" y="1544202"/>
            <a:ext cx="8636001" cy="2722080"/>
          </a:xfrm>
          <a:prstGeom prst="rect">
            <a:avLst/>
          </a:prstGeom>
          <a:ln>
            <a:solidFill>
              <a:schemeClr val="tx1"/>
            </a:solidFill>
          </a:ln>
        </p:spPr>
      </p:pic>
    </p:spTree>
    <p:extLst>
      <p:ext uri="{BB962C8B-B14F-4D97-AF65-F5344CB8AC3E}">
        <p14:creationId xmlns:p14="http://schemas.microsoft.com/office/powerpoint/2010/main" val="3481537563"/>
      </p:ext>
    </p:extLst>
  </p:cSld>
  <p:clrMapOvr>
    <a:masterClrMapping/>
  </p:clrMapOvr>
  <mc:AlternateContent xmlns:mc="http://schemas.openxmlformats.org/markup-compatibility/2006" xmlns:p14="http://schemas.microsoft.com/office/powerpoint/2010/main">
    <mc:Choice Requires="p14">
      <p:transition spd="slow" p14:dur="2000" advTm="107355"/>
    </mc:Choice>
    <mc:Fallback xmlns="">
      <p:transition spd="slow" advTm="10735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0150"/>
          </a:xfrm>
          <a:solidFill>
            <a:schemeClr val="accent1"/>
          </a:solidFill>
        </p:spPr>
        <p:txBody>
          <a:bodyPr>
            <a:noAutofit/>
          </a:bodyPr>
          <a:lstStyle/>
          <a:p>
            <a:pPr algn="ctr"/>
            <a:r>
              <a:rPr lang="en-GB" altLang="en-US" sz="4000" b="1" dirty="0">
                <a:solidFill>
                  <a:schemeClr val="bg1"/>
                </a:solidFill>
                <a:latin typeface="Arial" panose="020B0604020202020204" pitchFamily="34" charset="0"/>
              </a:rPr>
              <a:t>Central Statistical Monitoring</a:t>
            </a:r>
            <a:endParaRPr lang="en-GB" sz="4000" b="1" dirty="0">
              <a:solidFill>
                <a:schemeClr val="bg1"/>
              </a:solidFill>
            </a:endParaRPr>
          </a:p>
        </p:txBody>
      </p:sp>
      <p:sp>
        <p:nvSpPr>
          <p:cNvPr id="6" name="Title 1"/>
          <p:cNvSpPr txBox="1">
            <a:spLocks/>
          </p:cNvSpPr>
          <p:nvPr/>
        </p:nvSpPr>
        <p:spPr>
          <a:xfrm>
            <a:off x="-1" y="0"/>
            <a:ext cx="9144000" cy="1200150"/>
          </a:xfrm>
          <a:prstGeom prst="rect">
            <a:avLst/>
          </a:prstGeom>
          <a:solidFill>
            <a:srgbClr val="2E75B6"/>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smtClean="0">
                <a:solidFill>
                  <a:schemeClr val="bg1"/>
                </a:solidFill>
                <a:latin typeface="Arial" panose="020B0604020202020204" pitchFamily="34" charset="0"/>
              </a:rPr>
              <a:t>Checks at the centre level</a:t>
            </a:r>
            <a:endParaRPr lang="en-GB" sz="4000" b="1" dirty="0">
              <a:solidFill>
                <a:schemeClr val="bg1"/>
              </a:solidFill>
            </a:endParaRPr>
          </a:p>
        </p:txBody>
      </p:sp>
      <p:pic>
        <p:nvPicPr>
          <p:cNvPr id="4" name="Picture 3"/>
          <p:cNvPicPr>
            <a:picLocks noChangeAspect="1"/>
          </p:cNvPicPr>
          <p:nvPr/>
        </p:nvPicPr>
        <p:blipFill>
          <a:blip r:embed="rId3"/>
          <a:stretch>
            <a:fillRect/>
          </a:stretch>
        </p:blipFill>
        <p:spPr>
          <a:xfrm>
            <a:off x="431798" y="1454865"/>
            <a:ext cx="8280401" cy="3358081"/>
          </a:xfrm>
          <a:prstGeom prst="rect">
            <a:avLst/>
          </a:prstGeom>
          <a:ln>
            <a:solidFill>
              <a:schemeClr val="tx1"/>
            </a:solidFill>
          </a:ln>
        </p:spPr>
      </p:pic>
      <p:sp>
        <p:nvSpPr>
          <p:cNvPr id="7" name="Content Placeholder 2"/>
          <p:cNvSpPr>
            <a:spLocks noGrp="1"/>
          </p:cNvSpPr>
          <p:nvPr>
            <p:ph idx="1"/>
          </p:nvPr>
        </p:nvSpPr>
        <p:spPr>
          <a:xfrm>
            <a:off x="253997" y="5067660"/>
            <a:ext cx="8636001" cy="1849975"/>
          </a:xfrm>
        </p:spPr>
        <p:txBody>
          <a:bodyPr>
            <a:normAutofit/>
          </a:bodyPr>
          <a:lstStyle/>
          <a:p>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These </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checks aim to flag sites discrepant </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from </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the rest by looking for unusual data patterns.</a:t>
            </a:r>
          </a:p>
          <a:p>
            <a:r>
              <a:rPr lang="en-GB" sz="2400" dirty="0" smtClean="0">
                <a:latin typeface="Arial" panose="020B0604020202020204" pitchFamily="34" charset="0"/>
                <a:cs typeface="Arial" panose="020B0604020202020204" pitchFamily="34" charset="0"/>
              </a:rPr>
              <a:t>These mostly aim to detect fraud or procedural errors but could also pick up data errors.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941272"/>
      </p:ext>
    </p:extLst>
  </p:cSld>
  <p:clrMapOvr>
    <a:masterClrMapping/>
  </p:clrMapOvr>
  <mc:AlternateContent xmlns:mc="http://schemas.openxmlformats.org/markup-compatibility/2006" xmlns:p14="http://schemas.microsoft.com/office/powerpoint/2010/main">
    <mc:Choice Requires="p14">
      <p:transition spd="slow" p14:dur="2000" advTm="50047"/>
    </mc:Choice>
    <mc:Fallback xmlns="">
      <p:transition spd="slow" advTm="5004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2"/>
</p:tagLst>
</file>

<file path=ppt/tags/tag2.xml><?xml version="1.0" encoding="utf-8"?>
<p:tagLst xmlns:a="http://schemas.openxmlformats.org/drawingml/2006/main" xmlns:r="http://schemas.openxmlformats.org/officeDocument/2006/relationships" xmlns:p="http://schemas.openxmlformats.org/presentationml/2006/main">
  <p:tag name="TIMING" val="|0.7|0.4"/>
</p:tagLst>
</file>

<file path=ppt/tags/tag3.xml><?xml version="1.0" encoding="utf-8"?>
<p:tagLst xmlns:a="http://schemas.openxmlformats.org/drawingml/2006/main" xmlns:r="http://schemas.openxmlformats.org/officeDocument/2006/relationships" xmlns:p="http://schemas.openxmlformats.org/presentationml/2006/main">
  <p:tag name="TIMING" val="|83.3"/>
</p:tagLst>
</file>

<file path=ppt/tags/tag4.xml><?xml version="1.0" encoding="utf-8"?>
<p:tagLst xmlns:a="http://schemas.openxmlformats.org/drawingml/2006/main" xmlns:r="http://schemas.openxmlformats.org/officeDocument/2006/relationships" xmlns:p="http://schemas.openxmlformats.org/presentationml/2006/main">
  <p:tag name="TIMING" val="|0.3|0.8|0.6"/>
</p:tagLst>
</file>

<file path=ppt/tags/tag5.xml><?xml version="1.0" encoding="utf-8"?>
<p:tagLst xmlns:a="http://schemas.openxmlformats.org/drawingml/2006/main" xmlns:r="http://schemas.openxmlformats.org/officeDocument/2006/relationships" xmlns:p="http://schemas.openxmlformats.org/presentationml/2006/main">
  <p:tag name="TIMING" val="|137.6|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4219</TotalTime>
  <Words>2658</Words>
  <Application>Microsoft Office PowerPoint</Application>
  <PresentationFormat>On-screen Show (4:3)</PresentationFormat>
  <Paragraphs>336</Paragraphs>
  <Slides>24</Slides>
  <Notes>22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Calibri Light</vt:lpstr>
      <vt:lpstr>Candara</vt:lpstr>
      <vt:lpstr>Office Theme</vt:lpstr>
      <vt:lpstr>Central Statistical Monitoring in Clinical Trials</vt:lpstr>
      <vt:lpstr>Central Statistical Monitoring in Clinical Trials</vt:lpstr>
      <vt:lpstr>PowerPoint Presentation</vt:lpstr>
      <vt:lpstr>PowerPoint Presentation</vt:lpstr>
      <vt:lpstr>Central Statistical Monitoring</vt:lpstr>
      <vt:lpstr>PowerPoint Presentation</vt:lpstr>
      <vt:lpstr>Central Statistical Monitoring</vt:lpstr>
      <vt:lpstr>Central Statistical Monitoring</vt:lpstr>
      <vt:lpstr>Central Statistical Monitoring</vt:lpstr>
      <vt:lpstr>Central Statistical Monitoring</vt:lpstr>
      <vt:lpstr>Central Statistical Monitoring</vt:lpstr>
      <vt:lpstr>Central Statistical Monitoring</vt:lpstr>
      <vt:lpstr>Central Statistical Monitoring</vt:lpstr>
      <vt:lpstr>Central Statistical Monitoring</vt:lpstr>
      <vt:lpstr>Central Statistical Monitoring</vt:lpstr>
      <vt:lpstr>Central Statistical Monitoring</vt:lpstr>
      <vt:lpstr>Central Statistical Monitoring</vt:lpstr>
      <vt:lpstr>PowerPoint Presentation</vt:lpstr>
      <vt:lpstr>PowerPoint Presentation</vt:lpstr>
      <vt:lpstr>PowerPoint Presentation</vt:lpstr>
      <vt:lpstr>Central Statistical Monitoring</vt:lpstr>
      <vt:lpstr>Central Statistical Monitoring</vt:lpstr>
      <vt:lpstr>PowerPoint Presentation</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Statistical Monitoring in Clinical Trials</dc:title>
  <dc:creator>Amy Kirkwood</dc:creator>
  <cp:lastModifiedBy>Amy</cp:lastModifiedBy>
  <cp:revision>439</cp:revision>
  <cp:lastPrinted>2015-05-14T16:14:21Z</cp:lastPrinted>
  <dcterms:created xsi:type="dcterms:W3CDTF">2015-04-30T17:56:38Z</dcterms:created>
  <dcterms:modified xsi:type="dcterms:W3CDTF">2015-06-04T03:06:15Z</dcterms:modified>
</cp:coreProperties>
</file>