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9"/>
  </p:notesMasterIdLst>
  <p:sldIdLst>
    <p:sldId id="257" r:id="rId2"/>
    <p:sldId id="258" r:id="rId3"/>
    <p:sldId id="538" r:id="rId4"/>
    <p:sldId id="353" r:id="rId5"/>
    <p:sldId id="529" r:id="rId6"/>
    <p:sldId id="536" r:id="rId7"/>
    <p:sldId id="527" r:id="rId8"/>
    <p:sldId id="526" r:id="rId9"/>
    <p:sldId id="533" r:id="rId10"/>
    <p:sldId id="528" r:id="rId11"/>
    <p:sldId id="530" r:id="rId12"/>
    <p:sldId id="531" r:id="rId13"/>
    <p:sldId id="532" r:id="rId14"/>
    <p:sldId id="534" r:id="rId15"/>
    <p:sldId id="354" r:id="rId16"/>
    <p:sldId id="280" r:id="rId17"/>
    <p:sldId id="537"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40"/>
  </p:normalViewPr>
  <p:slideViewPr>
    <p:cSldViewPr snapToGrid="0" snapToObjects="1">
      <p:cViewPr varScale="1">
        <p:scale>
          <a:sx n="92" d="100"/>
          <a:sy n="92" d="100"/>
        </p:scale>
        <p:origin x="70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B6EDAEF-40E5-49B7-A679-403ED4D0485B}" type="datetimeFigureOut">
              <a:rPr lang="en-US"/>
              <a:pPr>
                <a:defRPr/>
              </a:pPr>
              <a:t>11/16/18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553170-6A94-42F1-9218-1F1DAF491642}" type="slidenum">
              <a:rPr lang="en-US"/>
              <a:pPr>
                <a:defRPr/>
              </a:pPr>
              <a:t>‹#›</a:t>
            </a:fld>
            <a:endParaRPr lang="en-US"/>
          </a:p>
        </p:txBody>
      </p:sp>
    </p:spTree>
    <p:extLst>
      <p:ext uri="{BB962C8B-B14F-4D97-AF65-F5344CB8AC3E}">
        <p14:creationId xmlns:p14="http://schemas.microsoft.com/office/powerpoint/2010/main" val="817514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ABA3B5-0597-E74D-A0FB-0003CE60DC2F}" type="slidenum">
              <a:rPr lang="en-US" sz="1200"/>
              <a:pPr eaLnBrk="1" hangingPunct="1"/>
              <a:t>3</a:t>
            </a:fld>
            <a:endParaRPr 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There is a fundamental paradox in the current approach and understanding of psychiatric surgery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Initial insights have revealed that the circuitry of psychiatric disease is extremely complex, perhaps more so than our current understanding of movement disorders with:</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Because the field itself is rapidly evolving, the circuitry of psychiatric disease is like very much like a moving target as more and more information becomes elucidated</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Yet, given the state of the art regarding the technology of neuromodulation such as DBS electrodes, a constrained anatomic target must be identified in order to bring about a clinical effect</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paradox is. . . </a:t>
            </a:r>
          </a:p>
        </p:txBody>
      </p:sp>
    </p:spTree>
    <p:extLst>
      <p:ext uri="{BB962C8B-B14F-4D97-AF65-F5344CB8AC3E}">
        <p14:creationId xmlns:p14="http://schemas.microsoft.com/office/powerpoint/2010/main" val="266802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There are multiple adjustments for the DRG but few for the CPT.  There haven't been changes in CPT reimbursement in greater than five years, there are changes annually to the DRG. This information is all based on Medicare but often other insurers follow suit. This can variably effect private practice vs. academic vs. hospital employed non academic physicians.</a:t>
            </a:r>
          </a:p>
          <a:p>
            <a:pPr eaLnBrk="1" hangingPunct="1">
              <a:spcBef>
                <a:spcPct val="0"/>
              </a:spcBef>
            </a:pPr>
            <a:r>
              <a:rPr lang="en-US"/>
              <a:t>With regard to functional neurosurgery, DRG payments for DBS help balance lower reimbursement for pain and other services.</a:t>
            </a:r>
          </a:p>
          <a:p>
            <a:pPr eaLnBrk="1" hangingPunct="1">
              <a:spcBef>
                <a:spcPct val="0"/>
              </a:spcBef>
            </a:pPr>
            <a:r>
              <a:rPr lang="en-US"/>
              <a:t>From a physician standpoint, CPT payments for DBS are lower than for other similar timed procedures therefore not as fiscally rewarding as a career choice as other options.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D094D-C135-4E0E-ADCF-3D610DD80B8B}" type="slidenum">
              <a:rPr lang="en-US"/>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ABA3B5-0597-E74D-A0FB-0003CE60DC2F}" type="slidenum">
              <a:rPr lang="en-US" sz="1200"/>
              <a:pPr eaLnBrk="1" hangingPunct="1"/>
              <a:t>5</a:t>
            </a:fld>
            <a:endParaRPr 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There is a fundamental paradox in the current approach and understanding of psychiatric surgery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Initial insights have revealed that the circuitry of psychiatric disease is extremely complex, perhaps more so than our current understanding of movement disorders with:</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Because the field itself is rapidly evolving, the circuitry of psychiatric disease is like very much like a moving target as more and more information becomes elucidated</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Yet, given the state of the art regarding the technology of neuromodulation such as DBS electrodes, a constrained anatomic target must be identified in order to bring about a clinical effect</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paradox is. . . </a:t>
            </a:r>
          </a:p>
        </p:txBody>
      </p:sp>
    </p:spTree>
    <p:extLst>
      <p:ext uri="{BB962C8B-B14F-4D97-AF65-F5344CB8AC3E}">
        <p14:creationId xmlns:p14="http://schemas.microsoft.com/office/powerpoint/2010/main" val="293107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Need more summary</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F8EA9-F2B8-4A25-B6D6-2705B2838769}"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301051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ABA3B5-0597-E74D-A0FB-0003CE60DC2F}" type="slidenum">
              <a:rPr lang="en-US" sz="1200"/>
              <a:pPr eaLnBrk="1" hangingPunct="1"/>
              <a:t>15</a:t>
            </a:fld>
            <a:endParaRPr 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There is a fundamental paradox in the current approach and understanding of psychiatric surgery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Initial insights have revealed that the circuitry of psychiatric disease is extremely complex, perhaps more so than our current understanding of movement disorders with:</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Because the field itself is rapidly evolving, the circuitry of psychiatric disease is like very much like a moving target as more and more information becomes elucidated</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Yet, given the state of the art regarding the technology of neuromodulation such as DBS electrodes, a constrained anatomic target must be identified in order to bring about a clinical effect</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paradox is. .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Need more summary</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F8EA9-F2B8-4A25-B6D6-2705B2838769}" type="slidenum">
              <a:rPr lang="en-US"/>
              <a:pPr fontAlgn="base">
                <a:spcBef>
                  <a:spcPct val="0"/>
                </a:spcBef>
                <a:spcAft>
                  <a:spcPct val="0"/>
                </a:spcAft>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Need more summary</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F8EA9-F2B8-4A25-B6D6-2705B2838769}"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640213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a:t>Click to edit Master title style</a:t>
            </a:r>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IcahnSchoolofM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7389" y="4511792"/>
            <a:ext cx="1295781" cy="1798357"/>
          </a:xfrm>
          <a:prstGeom prst="rect">
            <a:avLst/>
          </a:prstGeom>
        </p:spPr>
      </p:pic>
      <p:pic>
        <p:nvPicPr>
          <p:cNvPr id="5" name="Picture 4" descr="Center for Neuromodulation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9616" y="5600003"/>
            <a:ext cx="1719384" cy="661301"/>
          </a:xfrm>
          <a:prstGeom prst="rect">
            <a:avLst/>
          </a:prstGeom>
        </p:spPr>
      </p:pic>
    </p:spTree>
    <p:extLst>
      <p:ext uri="{BB962C8B-B14F-4D97-AF65-F5344CB8AC3E}">
        <p14:creationId xmlns:p14="http://schemas.microsoft.com/office/powerpoint/2010/main" val="147670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549274" y="543580"/>
            <a:ext cx="8035926" cy="523220"/>
          </a:xfrm>
        </p:spPr>
        <p:txBody>
          <a:bodyPr anchor="b"/>
          <a:lstStyle>
            <a:lvl1pPr>
              <a:defRPr sz="32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549274" y="1981200"/>
            <a:ext cx="8001000" cy="4269014"/>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549274" y="990600"/>
            <a:ext cx="8035882" cy="461665"/>
          </a:xfrm>
        </p:spPr>
        <p:txBody>
          <a:bodyPr rtlCol="0">
            <a:spAutoFit/>
          </a:bodyPr>
          <a:lstStyle>
            <a:lvl1pPr marL="0" indent="0">
              <a:buNone/>
              <a:defRPr kumimoji="0" sz="2400" b="0" i="0" u="none" strike="noStrike" kern="1200" cap="none" spc="0" normalizeH="0" baseline="0">
                <a:ln>
                  <a:noFill/>
                </a:ln>
                <a:solidFill>
                  <a:schemeClr val="accent4"/>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6"/>
          <p:cNvSpPr>
            <a:spLocks noGrp="1"/>
          </p:cNvSpPr>
          <p:nvPr>
            <p:ph type="body" sz="quarter" idx="10"/>
          </p:nvPr>
        </p:nvSpPr>
        <p:spPr>
          <a:xfrm>
            <a:off x="0" y="6292461"/>
            <a:ext cx="8534400" cy="565539"/>
          </a:xfrm>
        </p:spPr>
        <p:txBody>
          <a:bodyPr lIns="548640" tIns="0" rIns="0" bIns="320040" rtlCol="0" anchor="b">
            <a:spAutoFit/>
          </a:bodyPr>
          <a:lstStyle>
            <a:lvl1pPr>
              <a:buNone/>
              <a:defRPr kumimoji="0" lang="en-US" sz="1800" b="0" i="0" u="none" strike="noStrike" kern="1200" cap="none" spc="0" normalizeH="0" baseline="0" noProof="0" dirty="0" smtClean="0">
                <a:ln>
                  <a:noFill/>
                </a:ln>
                <a:solidFill>
                  <a:schemeClr val="tx2"/>
                </a:solidFill>
                <a:effectLst/>
                <a:uLnTx/>
                <a:uFillTx/>
                <a:latin typeface="Arial"/>
                <a:ea typeface="+mn-ea"/>
                <a:cs typeface="Arial"/>
              </a:defRPr>
            </a:lvl1pPr>
          </a:lstStyle>
          <a:p>
            <a:pPr lvl="0"/>
            <a:r>
              <a:rPr lang="en-US"/>
              <a:t>Click to edit Master text styles</a:t>
            </a:r>
          </a:p>
        </p:txBody>
      </p:sp>
    </p:spTree>
    <p:extLst>
      <p:ext uri="{BB962C8B-B14F-4D97-AF65-F5344CB8AC3E}">
        <p14:creationId xmlns:p14="http://schemas.microsoft.com/office/powerpoint/2010/main" val="364447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7F39185-3F82-C946-A309-802D61675D3E}"/>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22D51BD8-7C9D-4547-989A-B2C8CFCC3C86}"/>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30B96B3A-6C5E-C349-8DC8-104718EE40CA}"/>
              </a:ext>
            </a:extLst>
          </p:cNvPr>
          <p:cNvSpPr>
            <a:spLocks noGrp="1" noChangeArrowheads="1"/>
          </p:cNvSpPr>
          <p:nvPr>
            <p:ph type="sldNum" sz="quarter" idx="12"/>
          </p:nvPr>
        </p:nvSpPr>
        <p:spPr>
          <a:ln/>
        </p:spPr>
        <p:txBody>
          <a:bodyPr/>
          <a:lstStyle>
            <a:lvl1pPr>
              <a:defRPr/>
            </a:lvl1pPr>
          </a:lstStyle>
          <a:p>
            <a:fld id="{71C2FA11-B592-DD4F-B1BE-EFC9A1480D26}" type="slidenum">
              <a:rPr lang="en-US" altLang="en-US"/>
              <a:pPr/>
              <a:t>‹#›</a:t>
            </a:fld>
            <a:endParaRPr lang="en-US" altLang="en-US"/>
          </a:p>
        </p:txBody>
      </p:sp>
    </p:spTree>
    <p:extLst>
      <p:ext uri="{BB962C8B-B14F-4D97-AF65-F5344CB8AC3E}">
        <p14:creationId xmlns:p14="http://schemas.microsoft.com/office/powerpoint/2010/main" val="11925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a:t>Click to edit Master title style</a:t>
            </a:r>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2264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3763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1972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extLst>
      <p:ext uri="{BB962C8B-B14F-4D97-AF65-F5344CB8AC3E}">
        <p14:creationId xmlns:p14="http://schemas.microsoft.com/office/powerpoint/2010/main" val="32113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8B3C634-D99C-3A46-8615-D2A65812C93E}" type="datetimeFigureOut">
              <a:rPr lang="en-US"/>
              <a:pPr>
                <a:defRPr/>
              </a:pPr>
              <a:t>11/16/18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wrap="square" numCol="1" anchor="t" anchorCtr="0" compatLnSpc="1">
            <a:prstTxWarp prst="textNoShape">
              <a:avLst/>
            </a:prstTxWarp>
          </a:bodyPr>
          <a:lstStyle>
            <a:lvl1pPr>
              <a:defRPr>
                <a:latin typeface="Georgia" charset="0"/>
              </a:defRPr>
            </a:lvl1pPr>
          </a:lstStyle>
          <a:p>
            <a:pPr>
              <a:defRPr/>
            </a:pPr>
            <a:fld id="{A8C3D89B-FD13-194A-8F8A-D3E88BF6F7D2}" type="slidenum">
              <a:rPr lang="en-US"/>
              <a:pPr>
                <a:defRPr/>
              </a:pPr>
              <a:t>‹#›</a:t>
            </a:fld>
            <a:endParaRPr lang="en-US"/>
          </a:p>
        </p:txBody>
      </p:sp>
    </p:spTree>
    <p:extLst>
      <p:ext uri="{BB962C8B-B14F-4D97-AF65-F5344CB8AC3E}">
        <p14:creationId xmlns:p14="http://schemas.microsoft.com/office/powerpoint/2010/main" val="269208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90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62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4" y="390410"/>
            <a:ext cx="8001000" cy="1047979"/>
          </a:xfrm>
        </p:spPr>
        <p:txBody>
          <a:bodyPr/>
          <a:lstStyle/>
          <a:p>
            <a:r>
              <a:rPr lang="en-US"/>
              <a:t>Click to edit Master title style</a:t>
            </a:r>
            <a:endParaRPr lang="en-US" dirty="0"/>
          </a:p>
        </p:txBody>
      </p:sp>
      <p:sp>
        <p:nvSpPr>
          <p:cNvPr id="3" name="Content Placeholder 2"/>
          <p:cNvSpPr>
            <a:spLocks noGrp="1"/>
          </p:cNvSpPr>
          <p:nvPr>
            <p:ph idx="1"/>
          </p:nvPr>
        </p:nvSpPr>
        <p:spPr>
          <a:xfrm>
            <a:off x="549274" y="1981200"/>
            <a:ext cx="8001000" cy="4269014"/>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6292461"/>
            <a:ext cx="8550274" cy="565539"/>
          </a:xfrm>
        </p:spPr>
        <p:txBody>
          <a:bodyPr lIns="548640" tIns="0" rIns="0" bIns="320040" rtlCol="0" anchor="b">
            <a:spAutoFit/>
          </a:bodyPr>
          <a:lstStyle>
            <a:lvl1pPr>
              <a:buNone/>
              <a:defRPr kumimoji="0" lang="en-US" sz="1800" b="0" i="0" u="none" strike="noStrike" kern="1200" cap="none" spc="0" normalizeH="0" baseline="0" noProof="0" dirty="0" smtClean="0">
                <a:ln>
                  <a:noFill/>
                </a:ln>
                <a:solidFill>
                  <a:schemeClr val="tx2"/>
                </a:solidFill>
                <a:effectLst/>
                <a:uLnTx/>
                <a:uFillTx/>
                <a:latin typeface="Arial"/>
                <a:ea typeface="+mn-ea"/>
                <a:cs typeface="Arial"/>
              </a:defRPr>
            </a:lvl1pPr>
          </a:lstStyle>
          <a:p>
            <a:pPr lvl="0"/>
            <a:r>
              <a:rPr lang="en-US"/>
              <a:t>Click to edit Master text styles</a:t>
            </a:r>
          </a:p>
        </p:txBody>
      </p:sp>
    </p:spTree>
    <p:extLst>
      <p:ext uri="{BB962C8B-B14F-4D97-AF65-F5344CB8AC3E}">
        <p14:creationId xmlns:p14="http://schemas.microsoft.com/office/powerpoint/2010/main" val="18148718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64221" y="6356350"/>
            <a:ext cx="2133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11/16/18</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a:t>Mount Sinai / Presentation Slide / December 5, 2012</a:t>
            </a:r>
          </a:p>
        </p:txBody>
      </p:sp>
      <p:pic>
        <p:nvPicPr>
          <p:cNvPr id="9" name="Picture 8" descr="pptback-02.jpg"/>
          <p:cNvPicPr>
            <a:picLocks noChangeAspect="1"/>
          </p:cNvPicPr>
          <p:nvPr userDrawn="1"/>
        </p:nvPicPr>
        <p:blipFill>
          <a:blip r:embed="rId13"/>
          <a:stretch>
            <a:fillRect/>
          </a:stretch>
        </p:blipFill>
        <p:spPr>
          <a:xfrm>
            <a:off x="-4572" y="6721475"/>
            <a:ext cx="9153144" cy="146450"/>
          </a:xfrm>
          <a:prstGeom prst="rect">
            <a:avLst/>
          </a:prstGeom>
        </p:spPr>
      </p:pic>
    </p:spTree>
    <p:extLst>
      <p:ext uri="{BB962C8B-B14F-4D97-AF65-F5344CB8AC3E}">
        <p14:creationId xmlns:p14="http://schemas.microsoft.com/office/powerpoint/2010/main" val="270110957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452" y="760415"/>
            <a:ext cx="6911955" cy="2341430"/>
          </a:xfrm>
        </p:spPr>
        <p:txBody>
          <a:bodyPr>
            <a:normAutofit fontScale="90000"/>
          </a:bodyPr>
          <a:lstStyle/>
          <a:p>
            <a:pPr eaLnBrk="1" hangingPunct="1">
              <a:defRPr/>
            </a:pPr>
            <a:r>
              <a:rPr lang="en-US" sz="3600" dirty="0">
                <a:solidFill>
                  <a:schemeClr val="tx1"/>
                </a:solidFill>
                <a:latin typeface="Georgia" panose="02040502050405020303" pitchFamily="18" charset="0"/>
              </a:rPr>
              <a:t>Spinal Cord Stimulation for Pain:    </a:t>
            </a:r>
            <a:br>
              <a:rPr lang="en-US" sz="3600" dirty="0">
                <a:solidFill>
                  <a:schemeClr val="tx1"/>
                </a:solidFill>
                <a:latin typeface="Georgia" panose="02040502050405020303" pitchFamily="18" charset="0"/>
              </a:rPr>
            </a:br>
            <a:r>
              <a:rPr lang="en-US" sz="3600" i="1" dirty="0">
                <a:solidFill>
                  <a:schemeClr val="tx1"/>
                </a:solidFill>
                <a:latin typeface="Georgia" panose="02040502050405020303" pitchFamily="18" charset="0"/>
              </a:rPr>
              <a:t>Economic outcomes and cost-effectiveness analyses</a:t>
            </a:r>
          </a:p>
        </p:txBody>
      </p:sp>
      <p:sp>
        <p:nvSpPr>
          <p:cNvPr id="19458" name="Subtitle 2"/>
          <p:cNvSpPr>
            <a:spLocks noGrp="1"/>
          </p:cNvSpPr>
          <p:nvPr>
            <p:ph type="subTitle" idx="1"/>
          </p:nvPr>
        </p:nvSpPr>
        <p:spPr>
          <a:xfrm>
            <a:off x="166073" y="4103688"/>
            <a:ext cx="5675923" cy="1738312"/>
          </a:xfrm>
        </p:spPr>
        <p:txBody>
          <a:bodyPr/>
          <a:lstStyle/>
          <a:p>
            <a:pPr eaLnBrk="1" hangingPunct="1">
              <a:lnSpc>
                <a:spcPct val="100000"/>
              </a:lnSpc>
            </a:pPr>
            <a:r>
              <a:rPr lang="en-US" sz="2000" dirty="0">
                <a:solidFill>
                  <a:srgbClr val="000000"/>
                </a:solidFill>
                <a:latin typeface="Georgia" panose="02040502050405020303" pitchFamily="18" charset="0"/>
              </a:rPr>
              <a:t>Brian Harris Kopell MD</a:t>
            </a:r>
          </a:p>
          <a:p>
            <a:pPr eaLnBrk="1" hangingPunct="1">
              <a:lnSpc>
                <a:spcPct val="100000"/>
              </a:lnSpc>
            </a:pPr>
            <a:r>
              <a:rPr lang="en-US" sz="2000" dirty="0">
                <a:solidFill>
                  <a:srgbClr val="000000"/>
                </a:solidFill>
                <a:latin typeface="Georgia" panose="02040502050405020303" pitchFamily="18" charset="0"/>
              </a:rPr>
              <a:t>Departments of Neurosurgery, Neurology, Psychiatry and Neuroscience</a:t>
            </a:r>
          </a:p>
          <a:p>
            <a:pPr eaLnBrk="1" hangingPunct="1">
              <a:lnSpc>
                <a:spcPct val="100000"/>
              </a:lnSpc>
            </a:pPr>
            <a:r>
              <a:rPr lang="en-US" sz="2000" dirty="0">
                <a:solidFill>
                  <a:srgbClr val="000000"/>
                </a:solidFill>
                <a:latin typeface="Georgia" panose="02040502050405020303" pitchFamily="18" charset="0"/>
              </a:rPr>
              <a:t>The Icahn School of Medicine at Mount Sinai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a:ea typeface="ＭＳ Ｐゴシック" panose="020B0600070205080204" pitchFamily="34" charset="-128"/>
              </a:rPr>
              <a:t>SCS: Cost Effectiveness Study</a:t>
            </a:r>
          </a:p>
        </p:txBody>
      </p:sp>
      <p:sp>
        <p:nvSpPr>
          <p:cNvPr id="3244036" name="Text Box 4">
            <a:extLst>
              <a:ext uri="{FF2B5EF4-FFF2-40B4-BE49-F238E27FC236}">
                <a16:creationId xmlns:a16="http://schemas.microsoft.com/office/drawing/2014/main" id="{7D38AA11-E6B6-A249-9376-67A616EE33E3}"/>
              </a:ext>
            </a:extLst>
          </p:cNvPr>
          <p:cNvSpPr txBox="1">
            <a:spLocks noChangeArrowheads="1"/>
          </p:cNvSpPr>
          <p:nvPr/>
        </p:nvSpPr>
        <p:spPr bwMode="auto">
          <a:xfrm>
            <a:off x="381000" y="2286000"/>
            <a:ext cx="8153400" cy="2862322"/>
          </a:xfrm>
          <a:prstGeom prst="rect">
            <a:avLst/>
          </a:prstGeom>
          <a:noFill/>
          <a:ln w="12700" cap="sq">
            <a:noFill/>
            <a:miter lim="800000"/>
            <a:headEnd type="none" w="sm" len="sm"/>
            <a:tailEnd type="none" w="sm" len="sm"/>
          </a:ln>
          <a:effectLst>
            <a:outerShdw blurRad="63500" dist="17961" dir="2700000" algn="ctr" rotWithShape="0">
              <a:schemeClr val="bg2">
                <a:alpha val="74998"/>
              </a:schemeClr>
            </a:outerShdw>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s-ES_tradnl" altLang="en-US" sz="2000" b="1" dirty="0">
                <a:latin typeface="Georgia" panose="02040502050405020303" pitchFamily="18" charset="0"/>
              </a:rPr>
              <a:t>North et al. 2007</a:t>
            </a:r>
          </a:p>
          <a:p>
            <a:pPr eaLnBrk="1" hangingPunct="1"/>
            <a:endParaRPr lang="es-ES_tradnl" altLang="en-US" sz="2000" b="1" dirty="0">
              <a:latin typeface="Georgia" panose="02040502050405020303" pitchFamily="18" charset="0"/>
            </a:endParaRPr>
          </a:p>
          <a:p>
            <a:pPr eaLnBrk="1" hangingPunct="1"/>
            <a:r>
              <a:rPr lang="es-ES_tradnl" altLang="en-US" sz="2000" dirty="0" err="1">
                <a:latin typeface="Georgia" panose="02040502050405020303" pitchFamily="18" charset="0"/>
              </a:rPr>
              <a:t>By</a:t>
            </a:r>
            <a:r>
              <a:rPr lang="es-ES_tradnl" altLang="en-US" sz="2000" dirty="0">
                <a:latin typeface="Georgia" panose="02040502050405020303" pitchFamily="18" charset="0"/>
              </a:rPr>
              <a:t> 3 </a:t>
            </a:r>
            <a:r>
              <a:rPr lang="es-ES_tradnl" altLang="en-US" sz="2000" dirty="0" err="1">
                <a:latin typeface="Georgia" panose="02040502050405020303" pitchFamily="18" charset="0"/>
              </a:rPr>
              <a:t>years</a:t>
            </a:r>
            <a:r>
              <a:rPr lang="es-ES_tradnl" altLang="en-US" sz="2000" dirty="0">
                <a:latin typeface="Georgia" panose="02040502050405020303" pitchFamily="18" charset="0"/>
              </a:rPr>
              <a:t>, </a:t>
            </a:r>
            <a:r>
              <a:rPr lang="es-ES_tradnl" altLang="en-US" sz="2000" dirty="0" err="1">
                <a:latin typeface="Georgia" panose="02040502050405020303" pitchFamily="18" charset="0"/>
              </a:rPr>
              <a:t>patients</a:t>
            </a:r>
            <a:r>
              <a:rPr lang="es-ES_tradnl" altLang="en-US" sz="2000" dirty="0">
                <a:latin typeface="Georgia" panose="02040502050405020303" pitchFamily="18" charset="0"/>
              </a:rPr>
              <a:t> </a:t>
            </a:r>
            <a:r>
              <a:rPr lang="es-ES_tradnl" altLang="en-US" sz="2000" dirty="0" err="1">
                <a:latin typeface="Georgia" panose="02040502050405020303" pitchFamily="18" charset="0"/>
              </a:rPr>
              <a:t>who</a:t>
            </a:r>
            <a:r>
              <a:rPr lang="es-ES_tradnl" altLang="en-US" sz="2000" dirty="0">
                <a:latin typeface="Georgia" panose="02040502050405020303" pitchFamily="18" charset="0"/>
              </a:rPr>
              <a:t> </a:t>
            </a:r>
            <a:r>
              <a:rPr lang="es-ES_tradnl" altLang="en-US" sz="2000" dirty="0" err="1">
                <a:latin typeface="Georgia" panose="02040502050405020303" pitchFamily="18" charset="0"/>
              </a:rPr>
              <a:t>crossed</a:t>
            </a:r>
            <a:r>
              <a:rPr lang="es-ES_tradnl" altLang="en-US" sz="2000" dirty="0">
                <a:latin typeface="Georgia" panose="02040502050405020303" pitchFamily="18" charset="0"/>
              </a:rPr>
              <a:t> </a:t>
            </a:r>
            <a:r>
              <a:rPr lang="es-ES_tradnl" altLang="en-US" sz="2000" dirty="0" err="1">
                <a:latin typeface="Georgia" panose="02040502050405020303" pitchFamily="18" charset="0"/>
              </a:rPr>
              <a:t>over</a:t>
            </a:r>
            <a:r>
              <a:rPr lang="es-ES_tradnl" altLang="en-US" sz="2000" dirty="0">
                <a:latin typeface="Georgia" panose="02040502050405020303" pitchFamily="18" charset="0"/>
              </a:rPr>
              <a:t> to SCS </a:t>
            </a:r>
            <a:r>
              <a:rPr lang="es-ES_tradnl" altLang="en-US" sz="2000" dirty="0" err="1">
                <a:latin typeface="Georgia" panose="02040502050405020303" pitchFamily="18" charset="0"/>
              </a:rPr>
              <a:t>from</a:t>
            </a:r>
            <a:r>
              <a:rPr lang="es-ES_tradnl" altLang="en-US" sz="2000" dirty="0">
                <a:latin typeface="Georgia" panose="02040502050405020303" pitchFamily="18" charset="0"/>
              </a:rPr>
              <a:t> re-do </a:t>
            </a:r>
            <a:r>
              <a:rPr lang="es-ES_tradnl" altLang="en-US" sz="2000" dirty="0" err="1">
                <a:latin typeface="Georgia" panose="02040502050405020303" pitchFamily="18" charset="0"/>
              </a:rPr>
              <a:t>surgery</a:t>
            </a:r>
            <a:r>
              <a:rPr lang="es-ES_tradnl" altLang="en-US" sz="2000" dirty="0">
                <a:latin typeface="Georgia" panose="02040502050405020303" pitchFamily="18" charset="0"/>
              </a:rPr>
              <a:t> </a:t>
            </a:r>
            <a:r>
              <a:rPr lang="es-ES_tradnl" altLang="en-US" sz="2000" dirty="0" err="1">
                <a:latin typeface="Georgia" panose="02040502050405020303" pitchFamily="18" charset="0"/>
              </a:rPr>
              <a:t>had</a:t>
            </a:r>
            <a:r>
              <a:rPr lang="es-ES_tradnl" altLang="en-US" sz="2000" dirty="0">
                <a:latin typeface="Georgia" panose="02040502050405020303" pitchFamily="18" charset="0"/>
              </a:rPr>
              <a:t> a </a:t>
            </a:r>
            <a:r>
              <a:rPr lang="es-ES_tradnl" altLang="en-US" sz="2000" dirty="0" err="1">
                <a:latin typeface="Georgia" panose="02040502050405020303" pitchFamily="18" charset="0"/>
              </a:rPr>
              <a:t>cost</a:t>
            </a:r>
            <a:r>
              <a:rPr lang="es-ES_tradnl" altLang="en-US" sz="2000" dirty="0">
                <a:latin typeface="Georgia" panose="02040502050405020303" pitchFamily="18" charset="0"/>
              </a:rPr>
              <a:t> of $118 K </a:t>
            </a:r>
            <a:r>
              <a:rPr lang="es-ES_tradnl" altLang="en-US" sz="2000" dirty="0" err="1">
                <a:latin typeface="Georgia" panose="02040502050405020303" pitchFamily="18" charset="0"/>
              </a:rPr>
              <a:t>for</a:t>
            </a:r>
            <a:r>
              <a:rPr lang="es-ES_tradnl" altLang="en-US" sz="2000" dirty="0">
                <a:latin typeface="Georgia" panose="02040502050405020303" pitchFamily="18" charset="0"/>
              </a:rPr>
              <a:t> </a:t>
            </a:r>
            <a:r>
              <a:rPr lang="es-ES_tradnl" altLang="en-US" sz="2000" dirty="0" err="1">
                <a:latin typeface="Georgia" panose="02040502050405020303" pitchFamily="18" charset="0"/>
              </a:rPr>
              <a:t>good</a:t>
            </a:r>
            <a:r>
              <a:rPr lang="es-ES_tradnl" altLang="en-US" sz="2000" dirty="0">
                <a:latin typeface="Georgia" panose="02040502050405020303" pitchFamily="18" charset="0"/>
              </a:rPr>
              <a:t> </a:t>
            </a:r>
            <a:r>
              <a:rPr lang="es-ES_tradnl" altLang="en-US" sz="2000" dirty="0" err="1">
                <a:latin typeface="Georgia" panose="02040502050405020303" pitchFamily="18" charset="0"/>
              </a:rPr>
              <a:t>outcome</a:t>
            </a:r>
            <a:endParaRPr lang="es-ES_tradnl" altLang="en-US" sz="2000" dirty="0">
              <a:latin typeface="Georgia" panose="02040502050405020303" pitchFamily="18" charset="0"/>
            </a:endParaRPr>
          </a:p>
          <a:p>
            <a:pPr eaLnBrk="1" hangingPunct="1"/>
            <a:endParaRPr lang="es-ES_tradnl" altLang="en-US" sz="2000" dirty="0">
              <a:latin typeface="Georgia" panose="02040502050405020303" pitchFamily="18" charset="0"/>
            </a:endParaRPr>
          </a:p>
          <a:p>
            <a:pPr eaLnBrk="1" hangingPunct="1"/>
            <a:r>
              <a:rPr lang="es-ES_tradnl" altLang="en-US" sz="2000" dirty="0" err="1">
                <a:latin typeface="Georgia" panose="02040502050405020303" pitchFamily="18" charset="0"/>
              </a:rPr>
              <a:t>Those</a:t>
            </a:r>
            <a:r>
              <a:rPr lang="es-ES_tradnl" altLang="en-US" sz="2000" dirty="0">
                <a:latin typeface="Georgia" panose="02040502050405020303" pitchFamily="18" charset="0"/>
              </a:rPr>
              <a:t> </a:t>
            </a:r>
            <a:r>
              <a:rPr lang="es-ES_tradnl" altLang="en-US" sz="2000" dirty="0" err="1">
                <a:latin typeface="Georgia" panose="02040502050405020303" pitchFamily="18" charset="0"/>
              </a:rPr>
              <a:t>crossing</a:t>
            </a:r>
            <a:r>
              <a:rPr lang="es-ES_tradnl" altLang="en-US" sz="2000" dirty="0">
                <a:latin typeface="Georgia" panose="02040502050405020303" pitchFamily="18" charset="0"/>
              </a:rPr>
              <a:t> </a:t>
            </a:r>
            <a:r>
              <a:rPr lang="es-ES_tradnl" altLang="en-US" sz="2000" dirty="0" err="1">
                <a:latin typeface="Georgia" panose="02040502050405020303" pitchFamily="18" charset="0"/>
              </a:rPr>
              <a:t>over</a:t>
            </a:r>
            <a:r>
              <a:rPr lang="es-ES_tradnl" altLang="en-US" sz="2000" dirty="0">
                <a:latin typeface="Georgia" panose="02040502050405020303" pitchFamily="18" charset="0"/>
              </a:rPr>
              <a:t> to re-</a:t>
            </a:r>
            <a:r>
              <a:rPr lang="es-ES_tradnl" altLang="en-US" sz="2000" dirty="0" err="1">
                <a:latin typeface="Georgia" panose="02040502050405020303" pitchFamily="18" charset="0"/>
              </a:rPr>
              <a:t>operation</a:t>
            </a:r>
            <a:r>
              <a:rPr lang="es-ES_tradnl" altLang="en-US" sz="2000" dirty="0">
                <a:latin typeface="Georgia" panose="02040502050405020303" pitchFamily="18" charset="0"/>
              </a:rPr>
              <a:t> </a:t>
            </a:r>
            <a:r>
              <a:rPr lang="es-ES_tradnl" altLang="en-US" sz="2000" dirty="0" err="1">
                <a:latin typeface="Georgia" panose="02040502050405020303" pitchFamily="18" charset="0"/>
              </a:rPr>
              <a:t>did</a:t>
            </a:r>
            <a:r>
              <a:rPr lang="es-ES_tradnl" altLang="en-US" sz="2000" dirty="0">
                <a:latin typeface="Georgia" panose="02040502050405020303" pitchFamily="18" charset="0"/>
              </a:rPr>
              <a:t> </a:t>
            </a:r>
            <a:r>
              <a:rPr lang="es-ES_tradnl" altLang="en-US" sz="2000" dirty="0" err="1">
                <a:latin typeface="Georgia" panose="02040502050405020303" pitchFamily="18" charset="0"/>
              </a:rPr>
              <a:t>not</a:t>
            </a:r>
            <a:r>
              <a:rPr lang="es-ES_tradnl" altLang="en-US" sz="2000" dirty="0">
                <a:latin typeface="Georgia" panose="02040502050405020303" pitchFamily="18" charset="0"/>
              </a:rPr>
              <a:t> </a:t>
            </a:r>
            <a:r>
              <a:rPr lang="es-ES_tradnl" altLang="en-US" sz="2000" dirty="0" err="1">
                <a:latin typeface="Georgia" panose="02040502050405020303" pitchFamily="18" charset="0"/>
              </a:rPr>
              <a:t>have</a:t>
            </a:r>
            <a:r>
              <a:rPr lang="es-ES_tradnl" altLang="en-US" sz="2000" dirty="0">
                <a:latin typeface="Georgia" panose="02040502050405020303" pitchFamily="18" charset="0"/>
              </a:rPr>
              <a:t> a </a:t>
            </a:r>
            <a:r>
              <a:rPr lang="es-ES_tradnl" altLang="en-US" sz="2000" dirty="0" err="1">
                <a:latin typeface="Georgia" panose="02040502050405020303" pitchFamily="18" charset="0"/>
              </a:rPr>
              <a:t>good</a:t>
            </a:r>
            <a:r>
              <a:rPr lang="es-ES_tradnl" altLang="en-US" sz="2000" dirty="0">
                <a:latin typeface="Georgia" panose="02040502050405020303" pitchFamily="18" charset="0"/>
              </a:rPr>
              <a:t> </a:t>
            </a:r>
            <a:r>
              <a:rPr lang="es-ES_tradnl" altLang="en-US" sz="2000" dirty="0" err="1">
                <a:latin typeface="Georgia" panose="02040502050405020303" pitchFamily="18" charset="0"/>
              </a:rPr>
              <a:t>outcome</a:t>
            </a:r>
            <a:r>
              <a:rPr lang="es-ES_tradnl" altLang="en-US" sz="2000" dirty="0">
                <a:latin typeface="Georgia" panose="02040502050405020303" pitchFamily="18" charset="0"/>
              </a:rPr>
              <a:t> </a:t>
            </a:r>
            <a:r>
              <a:rPr lang="es-ES_tradnl" altLang="en-US" sz="2000" dirty="0" err="1">
                <a:latin typeface="Georgia" panose="02040502050405020303" pitchFamily="18" charset="0"/>
              </a:rPr>
              <a:t>despite</a:t>
            </a:r>
            <a:r>
              <a:rPr lang="es-ES_tradnl" altLang="en-US" sz="2000" dirty="0">
                <a:latin typeface="Georgia" panose="02040502050405020303" pitchFamily="18" charset="0"/>
              </a:rPr>
              <a:t> a </a:t>
            </a:r>
            <a:r>
              <a:rPr lang="es-ES_tradnl" altLang="en-US" sz="2000" dirty="0" err="1">
                <a:latin typeface="Georgia" panose="02040502050405020303" pitchFamily="18" charset="0"/>
              </a:rPr>
              <a:t>cost</a:t>
            </a:r>
            <a:r>
              <a:rPr lang="es-ES_tradnl" altLang="en-US" sz="2000" dirty="0">
                <a:latin typeface="Georgia" panose="02040502050405020303" pitchFamily="18" charset="0"/>
              </a:rPr>
              <a:t> of $260K</a:t>
            </a:r>
          </a:p>
          <a:p>
            <a:pPr eaLnBrk="1" hangingPunct="1"/>
            <a:endParaRPr lang="es-ES_tradnl" altLang="en-US" sz="2000" dirty="0">
              <a:effectLst>
                <a:outerShdw blurRad="38100" dist="38100" dir="2700000" algn="tl">
                  <a:srgbClr val="000000"/>
                </a:outerShdw>
              </a:effectLst>
              <a:latin typeface="Georgia" panose="02040502050405020303" pitchFamily="18" charset="0"/>
            </a:endParaRPr>
          </a:p>
          <a:p>
            <a:pPr eaLnBrk="1" hangingPunct="1"/>
            <a:endParaRPr lang="es-ES_tradnl" altLang="en-US" sz="2000" dirty="0">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212985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a:ea typeface="ＭＳ Ｐゴシック" panose="020B0600070205080204" pitchFamily="34" charset="-128"/>
              </a:rPr>
              <a:t>SCS: Cost Effectiveness Study</a:t>
            </a:r>
          </a:p>
        </p:txBody>
      </p:sp>
      <p:pic>
        <p:nvPicPr>
          <p:cNvPr id="5" name="Picture 4" descr="A screenshot of a social media post&#13;&#10;&#13;&#10;Description automatically generated">
            <a:extLst>
              <a:ext uri="{FF2B5EF4-FFF2-40B4-BE49-F238E27FC236}">
                <a16:creationId xmlns:a16="http://schemas.microsoft.com/office/drawing/2014/main" id="{ADF8872E-527F-EA42-A8B7-E47CE08E3AE3}"/>
              </a:ext>
            </a:extLst>
          </p:cNvPr>
          <p:cNvPicPr>
            <a:picLocks noChangeAspect="1"/>
          </p:cNvPicPr>
          <p:nvPr/>
        </p:nvPicPr>
        <p:blipFill rotWithShape="1">
          <a:blip r:embed="rId2"/>
          <a:srcRect t="-1" b="49579"/>
          <a:stretch/>
        </p:blipFill>
        <p:spPr>
          <a:xfrm>
            <a:off x="1406414" y="978140"/>
            <a:ext cx="6511277" cy="2728878"/>
          </a:xfrm>
          <a:prstGeom prst="rect">
            <a:avLst/>
          </a:prstGeom>
        </p:spPr>
      </p:pic>
      <p:sp>
        <p:nvSpPr>
          <p:cNvPr id="2" name="TextBox 1">
            <a:extLst>
              <a:ext uri="{FF2B5EF4-FFF2-40B4-BE49-F238E27FC236}">
                <a16:creationId xmlns:a16="http://schemas.microsoft.com/office/drawing/2014/main" id="{56B4C904-18BF-BD4D-BECE-99A62FE978F1}"/>
              </a:ext>
            </a:extLst>
          </p:cNvPr>
          <p:cNvSpPr txBox="1"/>
          <p:nvPr/>
        </p:nvSpPr>
        <p:spPr>
          <a:xfrm>
            <a:off x="457199" y="4184072"/>
            <a:ext cx="840970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Advantage of SCS over CMM for CRPS 3562 GBP</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SCS cost effective at 30K GBP per QALY</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Rechargeable IPG more cost effective than primary cell that lasts 4 years or less</a:t>
            </a:r>
          </a:p>
        </p:txBody>
      </p:sp>
    </p:spTree>
    <p:extLst>
      <p:ext uri="{BB962C8B-B14F-4D97-AF65-F5344CB8AC3E}">
        <p14:creationId xmlns:p14="http://schemas.microsoft.com/office/powerpoint/2010/main" val="205020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a:ea typeface="ＭＳ Ｐゴシック" panose="020B0600070205080204" pitchFamily="34" charset="-128"/>
              </a:rPr>
              <a:t>SCS: Cost Effectiveness Study</a:t>
            </a:r>
          </a:p>
        </p:txBody>
      </p:sp>
      <p:pic>
        <p:nvPicPr>
          <p:cNvPr id="3" name="Picture 2" descr="A screenshot of a social media post&#13;&#10;&#13;&#10;Description automatically generated">
            <a:extLst>
              <a:ext uri="{FF2B5EF4-FFF2-40B4-BE49-F238E27FC236}">
                <a16:creationId xmlns:a16="http://schemas.microsoft.com/office/drawing/2014/main" id="{2E11CA0F-6B9D-7F48-8670-D04FBDF97353}"/>
              </a:ext>
            </a:extLst>
          </p:cNvPr>
          <p:cNvPicPr>
            <a:picLocks noChangeAspect="1"/>
          </p:cNvPicPr>
          <p:nvPr/>
        </p:nvPicPr>
        <p:blipFill rotWithShape="1">
          <a:blip r:embed="rId2"/>
          <a:srcRect b="73871"/>
          <a:stretch/>
        </p:blipFill>
        <p:spPr>
          <a:xfrm>
            <a:off x="1046074" y="1265994"/>
            <a:ext cx="6523701" cy="1904194"/>
          </a:xfrm>
          <a:prstGeom prst="rect">
            <a:avLst/>
          </a:prstGeom>
        </p:spPr>
      </p:pic>
      <p:sp>
        <p:nvSpPr>
          <p:cNvPr id="5" name="TextBox 4">
            <a:extLst>
              <a:ext uri="{FF2B5EF4-FFF2-40B4-BE49-F238E27FC236}">
                <a16:creationId xmlns:a16="http://schemas.microsoft.com/office/drawing/2014/main" id="{E8551018-832A-2741-B7E4-9C170DCBCC5B}"/>
              </a:ext>
            </a:extLst>
          </p:cNvPr>
          <p:cNvSpPr txBox="1"/>
          <p:nvPr/>
        </p:nvSpPr>
        <p:spPr>
          <a:xfrm>
            <a:off x="495300" y="3374916"/>
            <a:ext cx="8153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SCS </a:t>
            </a:r>
            <a:r>
              <a:rPr lang="en-US" sz="2400" i="1" dirty="0">
                <a:latin typeface="Georgia" panose="02040502050405020303" pitchFamily="18" charset="0"/>
              </a:rPr>
              <a:t>more expensive than </a:t>
            </a:r>
            <a:r>
              <a:rPr lang="en-US" sz="2400" dirty="0">
                <a:latin typeface="Georgia" panose="02040502050405020303" pitchFamily="18" charset="0"/>
              </a:rPr>
              <a:t>CMM or usual care</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~$20-30K per 24 months</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Workers’ Compensation patient population with FBSS</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158 patients, less than 10% achieved any significant pain relief</a:t>
            </a:r>
          </a:p>
        </p:txBody>
      </p:sp>
    </p:spTree>
    <p:extLst>
      <p:ext uri="{BB962C8B-B14F-4D97-AF65-F5344CB8AC3E}">
        <p14:creationId xmlns:p14="http://schemas.microsoft.com/office/powerpoint/2010/main" val="9779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a:ea typeface="ＭＳ Ｐゴシック" panose="020B0600070205080204" pitchFamily="34" charset="-128"/>
              </a:rPr>
              <a:t>SCS: Cost Effectiveness Study</a:t>
            </a:r>
          </a:p>
        </p:txBody>
      </p:sp>
      <p:pic>
        <p:nvPicPr>
          <p:cNvPr id="4" name="Picture 3" descr="A screenshot of a cell phone&#13;&#10;&#13;&#10;Description automatically generated">
            <a:extLst>
              <a:ext uri="{FF2B5EF4-FFF2-40B4-BE49-F238E27FC236}">
                <a16:creationId xmlns:a16="http://schemas.microsoft.com/office/drawing/2014/main" id="{BF0DFB3F-A9F8-2A4A-9EA1-6033FD8BA9B5}"/>
              </a:ext>
            </a:extLst>
          </p:cNvPr>
          <p:cNvPicPr>
            <a:picLocks noChangeAspect="1"/>
          </p:cNvPicPr>
          <p:nvPr/>
        </p:nvPicPr>
        <p:blipFill>
          <a:blip r:embed="rId2"/>
          <a:stretch>
            <a:fillRect/>
          </a:stretch>
        </p:blipFill>
        <p:spPr>
          <a:xfrm>
            <a:off x="749285" y="1061267"/>
            <a:ext cx="6856859" cy="2724700"/>
          </a:xfrm>
          <a:prstGeom prst="rect">
            <a:avLst/>
          </a:prstGeom>
        </p:spPr>
      </p:pic>
      <p:sp>
        <p:nvSpPr>
          <p:cNvPr id="7" name="TextBox 6">
            <a:extLst>
              <a:ext uri="{FF2B5EF4-FFF2-40B4-BE49-F238E27FC236}">
                <a16:creationId xmlns:a16="http://schemas.microsoft.com/office/drawing/2014/main" id="{912F94C6-3666-DB4B-A2F6-23BE444D1F74}"/>
              </a:ext>
            </a:extLst>
          </p:cNvPr>
          <p:cNvSpPr txBox="1"/>
          <p:nvPr/>
        </p:nvSpPr>
        <p:spPr>
          <a:xfrm>
            <a:off x="457200" y="3744248"/>
            <a:ext cx="81534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313 SCS</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FBSS: 9293 CAN$ per QALY</a:t>
            </a:r>
          </a:p>
          <a:p>
            <a:pPr marL="285750" indent="-285750">
              <a:buFont typeface="Arial" panose="020B0604020202020204" pitchFamily="34" charset="0"/>
              <a:buChar char="•"/>
            </a:pPr>
            <a:r>
              <a:rPr lang="en-US" sz="2400" dirty="0">
                <a:latin typeface="Georgia" panose="02040502050405020303" pitchFamily="18" charset="0"/>
              </a:rPr>
              <a:t>CRPS: 11216 CAN$ per QALY</a:t>
            </a:r>
          </a:p>
          <a:p>
            <a:pPr marL="285750" indent="-285750">
              <a:buFont typeface="Arial" panose="020B0604020202020204" pitchFamily="34" charset="0"/>
              <a:buChar char="•"/>
            </a:pPr>
            <a:r>
              <a:rPr lang="en-US" sz="2400" dirty="0">
                <a:latin typeface="Georgia" panose="02040502050405020303" pitchFamily="18" charset="0"/>
              </a:rPr>
              <a:t>Angina: 9319 CAN$ per QALY</a:t>
            </a:r>
          </a:p>
          <a:p>
            <a:pPr marL="285750" indent="-285750">
              <a:buFont typeface="Arial" panose="020B0604020202020204" pitchFamily="34" charset="0"/>
              <a:buChar char="•"/>
            </a:pPr>
            <a:r>
              <a:rPr lang="en-US" sz="2400" dirty="0">
                <a:latin typeface="Georgia" panose="02040502050405020303" pitchFamily="18" charset="0"/>
              </a:rPr>
              <a:t>PVD: 9984 CAN$ per QALY</a:t>
            </a:r>
          </a:p>
          <a:p>
            <a:pPr marL="285750" indent="-285750">
              <a:buFont typeface="Arial" panose="020B0604020202020204" pitchFamily="34" charset="0"/>
              <a:buChar char="•"/>
            </a:pPr>
            <a:endParaRPr lang="en-US" sz="2400" dirty="0">
              <a:latin typeface="Georgia" panose="02040502050405020303" pitchFamily="18" charset="0"/>
            </a:endParaRPr>
          </a:p>
        </p:txBody>
      </p:sp>
    </p:spTree>
    <p:extLst>
      <p:ext uri="{BB962C8B-B14F-4D97-AF65-F5344CB8AC3E}">
        <p14:creationId xmlns:p14="http://schemas.microsoft.com/office/powerpoint/2010/main" val="50075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dirty="0">
                <a:ea typeface="ＭＳ Ｐゴシック" panose="020B0600070205080204" pitchFamily="34" charset="-128"/>
              </a:rPr>
              <a:t>SCS: Cost Effectiveness Study</a:t>
            </a:r>
          </a:p>
        </p:txBody>
      </p:sp>
      <p:pic>
        <p:nvPicPr>
          <p:cNvPr id="3" name="Picture 2" descr="A screenshot of a newspaper&#13;&#10;&#13;&#10;Description automatically generated">
            <a:extLst>
              <a:ext uri="{FF2B5EF4-FFF2-40B4-BE49-F238E27FC236}">
                <a16:creationId xmlns:a16="http://schemas.microsoft.com/office/drawing/2014/main" id="{3F3DCE6F-B8AB-8647-AD03-0927FD430B38}"/>
              </a:ext>
            </a:extLst>
          </p:cNvPr>
          <p:cNvPicPr>
            <a:picLocks noChangeAspect="1"/>
          </p:cNvPicPr>
          <p:nvPr/>
        </p:nvPicPr>
        <p:blipFill>
          <a:blip r:embed="rId2"/>
          <a:stretch>
            <a:fillRect/>
          </a:stretch>
        </p:blipFill>
        <p:spPr>
          <a:xfrm>
            <a:off x="1275874" y="932125"/>
            <a:ext cx="6071762" cy="5586890"/>
          </a:xfrm>
          <a:prstGeom prst="rect">
            <a:avLst/>
          </a:prstGeom>
        </p:spPr>
      </p:pic>
    </p:spTree>
    <p:extLst>
      <p:ext uri="{BB962C8B-B14F-4D97-AF65-F5344CB8AC3E}">
        <p14:creationId xmlns:p14="http://schemas.microsoft.com/office/powerpoint/2010/main" val="350581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320103" y="2215447"/>
            <a:ext cx="85344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4950" indent="-2349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hangingPunct="1">
              <a:spcBef>
                <a:spcPct val="50000"/>
              </a:spcBef>
              <a:defRPr/>
            </a:pPr>
            <a:r>
              <a:rPr lang="en-US" sz="5400" b="1" i="1" dirty="0">
                <a:latin typeface="Georgia" panose="02040502050405020303" pitchFamily="18" charset="0"/>
                <a:cs typeface="Times New Roman"/>
              </a:rPr>
              <a:t>Economics and Clinical Trial Design</a:t>
            </a:r>
          </a:p>
          <a:p>
            <a:pPr eaLnBrk="1" hangingPunct="1">
              <a:spcBef>
                <a:spcPct val="50000"/>
              </a:spcBef>
              <a:buFontTx/>
              <a:buChar char="•"/>
              <a:defRPr/>
            </a:pPr>
            <a:endParaRPr lang="en-US" sz="3200" b="1" dirty="0">
              <a:solidFill>
                <a:schemeClr val="tx2"/>
              </a:solidFill>
              <a:latin typeface="Arial" charset="0"/>
            </a:endParaRPr>
          </a:p>
        </p:txBody>
      </p:sp>
    </p:spTree>
    <p:extLst>
      <p:ext uri="{BB962C8B-B14F-4D97-AF65-F5344CB8AC3E}">
        <p14:creationId xmlns:p14="http://schemas.microsoft.com/office/powerpoint/2010/main" val="163432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2"/>
          <p:cNvSpPr>
            <a:spLocks noGrp="1"/>
          </p:cNvSpPr>
          <p:nvPr>
            <p:ph type="title"/>
          </p:nvPr>
        </p:nvSpPr>
        <p:spPr/>
        <p:txBody>
          <a:bodyPr/>
          <a:lstStyle/>
          <a:p>
            <a:pPr eaLnBrk="1" hangingPunct="1"/>
            <a:r>
              <a:rPr lang="en-US" u="sng" dirty="0">
                <a:latin typeface="Georgia" panose="02040502050405020303" pitchFamily="18" charset="0"/>
              </a:rPr>
              <a:t>Summary</a:t>
            </a:r>
          </a:p>
        </p:txBody>
      </p:sp>
      <p:sp>
        <p:nvSpPr>
          <p:cNvPr id="97282" name="Content Placeholder 3"/>
          <p:cNvSpPr>
            <a:spLocks noGrp="1"/>
          </p:cNvSpPr>
          <p:nvPr>
            <p:ph idx="1"/>
          </p:nvPr>
        </p:nvSpPr>
        <p:spPr>
          <a:xfrm>
            <a:off x="457200" y="1493086"/>
            <a:ext cx="8229600" cy="4755314"/>
          </a:xfrm>
        </p:spPr>
        <p:txBody>
          <a:bodyPr>
            <a:normAutofit fontScale="55000" lnSpcReduction="20000"/>
          </a:bodyPr>
          <a:lstStyle/>
          <a:p>
            <a:pPr eaLnBrk="1" hangingPunct="1">
              <a:defRPr/>
            </a:pPr>
            <a:r>
              <a:rPr lang="en-US" sz="3600" dirty="0">
                <a:latin typeface="Georgia" panose="02040502050405020303" pitchFamily="18" charset="0"/>
              </a:rPr>
              <a:t>Increasing resistance from third-party payors despite FDA approval</a:t>
            </a:r>
          </a:p>
          <a:p>
            <a:pPr lvl="1">
              <a:defRPr/>
            </a:pPr>
            <a:r>
              <a:rPr lang="en-US" sz="3600" dirty="0">
                <a:latin typeface="Georgia" panose="02040502050405020303" pitchFamily="18" charset="0"/>
              </a:rPr>
              <a:t>VNS for Depression (CMS non coverage in 2007)</a:t>
            </a:r>
          </a:p>
          <a:p>
            <a:pPr lvl="1">
              <a:defRPr/>
            </a:pPr>
            <a:r>
              <a:rPr lang="en-US" sz="3600" dirty="0">
                <a:latin typeface="Georgia" panose="02040502050405020303" pitchFamily="18" charset="0"/>
              </a:rPr>
              <a:t>DRG-stim doesn’t have its own code; many have deemed it “investigational”</a:t>
            </a:r>
          </a:p>
          <a:p>
            <a:pPr lvl="1">
              <a:defRPr/>
            </a:pPr>
            <a:endParaRPr lang="en-US" sz="3600" dirty="0">
              <a:latin typeface="Georgia" panose="02040502050405020303" pitchFamily="18" charset="0"/>
            </a:endParaRPr>
          </a:p>
          <a:p>
            <a:pPr>
              <a:defRPr/>
            </a:pPr>
            <a:r>
              <a:rPr lang="en-US" sz="3600" dirty="0">
                <a:latin typeface="Georgia" panose="02040502050405020303" pitchFamily="18" charset="0"/>
              </a:rPr>
              <a:t>Currently NO SCS system is covered completely by DRG or APC payments (Medicare/SSI)--$20K</a:t>
            </a:r>
          </a:p>
          <a:p>
            <a:pPr lvl="1">
              <a:defRPr/>
            </a:pPr>
            <a:r>
              <a:rPr lang="en-US" sz="3600" dirty="0">
                <a:latin typeface="Georgia" panose="02040502050405020303" pitchFamily="18" charset="0"/>
              </a:rPr>
              <a:t>EVERY HOSPITAL SYSTEM IS LOSING MONEY</a:t>
            </a:r>
          </a:p>
          <a:p>
            <a:pPr marL="457200" lvl="1" indent="0">
              <a:buNone/>
              <a:defRPr/>
            </a:pPr>
            <a:endParaRPr lang="en-US" sz="3600" dirty="0">
              <a:latin typeface="Georgia" panose="02040502050405020303" pitchFamily="18" charset="0"/>
            </a:endParaRPr>
          </a:p>
          <a:p>
            <a:pPr eaLnBrk="1" hangingPunct="1">
              <a:defRPr/>
            </a:pPr>
            <a:r>
              <a:rPr lang="en-US" sz="3600" dirty="0">
                <a:latin typeface="Georgia" panose="02040502050405020303" pitchFamily="18" charset="0"/>
              </a:rPr>
              <a:t>Most SCS pivotal trials are 510(k)</a:t>
            </a:r>
          </a:p>
          <a:p>
            <a:pPr eaLnBrk="1" hangingPunct="1">
              <a:defRPr/>
            </a:pPr>
            <a:r>
              <a:rPr lang="en-US" sz="3600" dirty="0">
                <a:latin typeface="Georgia" panose="02040502050405020303" pitchFamily="18" charset="0"/>
              </a:rPr>
              <a:t>Many are non-inferiority studies comparing against currently approved SCS devices/algorithms</a:t>
            </a:r>
          </a:p>
          <a:p>
            <a:pPr lvl="1">
              <a:defRPr/>
            </a:pPr>
            <a:r>
              <a:rPr lang="en-US" sz="3600" dirty="0">
                <a:latin typeface="Georgia" panose="02040502050405020303" pitchFamily="18" charset="0"/>
              </a:rPr>
              <a:t>SENZA (</a:t>
            </a:r>
            <a:r>
              <a:rPr lang="en-US" sz="3600" dirty="0" err="1">
                <a:latin typeface="Georgia" panose="02040502050405020303" pitchFamily="18" charset="0"/>
              </a:rPr>
              <a:t>Nevro</a:t>
            </a:r>
            <a:r>
              <a:rPr lang="en-US" sz="3600" dirty="0">
                <a:latin typeface="Georgia" panose="02040502050405020303" pitchFamily="18" charset="0"/>
              </a:rPr>
              <a:t>)</a:t>
            </a:r>
          </a:p>
          <a:p>
            <a:pPr lvl="1">
              <a:defRPr/>
            </a:pPr>
            <a:r>
              <a:rPr lang="en-US" sz="3600" dirty="0" err="1">
                <a:latin typeface="Georgia" panose="02040502050405020303" pitchFamily="18" charset="0"/>
              </a:rPr>
              <a:t>Algovita</a:t>
            </a:r>
            <a:r>
              <a:rPr lang="en-US" sz="3600" dirty="0">
                <a:latin typeface="Georgia" panose="02040502050405020303" pitchFamily="18" charset="0"/>
              </a:rPr>
              <a:t> (</a:t>
            </a:r>
            <a:r>
              <a:rPr lang="en-US" sz="3600" dirty="0" err="1">
                <a:latin typeface="Georgia" panose="02040502050405020303" pitchFamily="18" charset="0"/>
              </a:rPr>
              <a:t>Nuvectra</a:t>
            </a:r>
            <a:r>
              <a:rPr lang="en-US" sz="3600" dirty="0">
                <a:latin typeface="Georgia" panose="02040502050405020303" pitchFamily="18" charset="0"/>
              </a:rPr>
              <a:t>)</a:t>
            </a:r>
          </a:p>
          <a:p>
            <a:pPr lvl="1">
              <a:defRPr/>
            </a:pPr>
            <a:r>
              <a:rPr lang="en-US" sz="3600" dirty="0">
                <a:latin typeface="Georgia" panose="02040502050405020303" pitchFamily="18" charset="0"/>
              </a:rPr>
              <a:t>SUNBURST (Abbott)</a:t>
            </a:r>
          </a:p>
          <a:p>
            <a:pPr marL="0" indent="0">
              <a:buNone/>
              <a:defRPr/>
            </a:pPr>
            <a:endParaRPr lang="en-US"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2"/>
          <p:cNvSpPr>
            <a:spLocks noGrp="1"/>
          </p:cNvSpPr>
          <p:nvPr>
            <p:ph type="title"/>
          </p:nvPr>
        </p:nvSpPr>
        <p:spPr/>
        <p:txBody>
          <a:bodyPr/>
          <a:lstStyle/>
          <a:p>
            <a:pPr eaLnBrk="1" hangingPunct="1"/>
            <a:r>
              <a:rPr lang="en-US" u="sng" dirty="0">
                <a:latin typeface="Georgia" panose="02040502050405020303" pitchFamily="18" charset="0"/>
              </a:rPr>
              <a:t>Summary</a:t>
            </a:r>
          </a:p>
        </p:txBody>
      </p:sp>
      <p:sp>
        <p:nvSpPr>
          <p:cNvPr id="97282" name="Content Placeholder 3"/>
          <p:cNvSpPr>
            <a:spLocks noGrp="1"/>
          </p:cNvSpPr>
          <p:nvPr>
            <p:ph idx="1"/>
          </p:nvPr>
        </p:nvSpPr>
        <p:spPr>
          <a:xfrm>
            <a:off x="457200" y="1493086"/>
            <a:ext cx="8229600" cy="4769169"/>
          </a:xfrm>
        </p:spPr>
        <p:txBody>
          <a:bodyPr>
            <a:normAutofit/>
          </a:bodyPr>
          <a:lstStyle/>
          <a:p>
            <a:pPr eaLnBrk="1" hangingPunct="1">
              <a:defRPr/>
            </a:pPr>
            <a:r>
              <a:rPr lang="en-US" sz="2400" dirty="0">
                <a:latin typeface="Georgia" panose="02040502050405020303" pitchFamily="18" charset="0"/>
              </a:rPr>
              <a:t>What is the rationale for third party payors (or CMS) to pay for treatments that reach market merely by superseding a non-inferiority threshold?</a:t>
            </a:r>
          </a:p>
          <a:p>
            <a:pPr eaLnBrk="1" hangingPunct="1">
              <a:defRPr/>
            </a:pPr>
            <a:endParaRPr lang="en-US" sz="2400" dirty="0">
              <a:latin typeface="Georgia" panose="02040502050405020303" pitchFamily="18" charset="0"/>
            </a:endParaRPr>
          </a:p>
          <a:p>
            <a:pPr eaLnBrk="1" hangingPunct="1">
              <a:defRPr/>
            </a:pPr>
            <a:r>
              <a:rPr lang="en-US" sz="2400" dirty="0">
                <a:latin typeface="Georgia" panose="02040502050405020303" pitchFamily="18" charset="0"/>
              </a:rPr>
              <a:t>If the vast majority of the literature suggests that SCS is cost effective, then why aren’t the for-profit payors tripping over themselves to pay/steer for SCS?  </a:t>
            </a:r>
          </a:p>
          <a:p>
            <a:pPr lvl="1">
              <a:defRPr/>
            </a:pPr>
            <a:r>
              <a:rPr lang="en-US" sz="2400" dirty="0">
                <a:latin typeface="Georgia" panose="02040502050405020303" pitchFamily="18" charset="0"/>
              </a:rPr>
              <a:t>Poor quality of the available data</a:t>
            </a:r>
          </a:p>
          <a:p>
            <a:pPr eaLnBrk="1" hangingPunct="1">
              <a:defRPr/>
            </a:pPr>
            <a:endParaRPr lang="en-US" sz="2400" dirty="0">
              <a:latin typeface="Georgia" panose="02040502050405020303" pitchFamily="18" charset="0"/>
            </a:endParaRPr>
          </a:p>
          <a:p>
            <a:pPr eaLnBrk="1" hangingPunct="1">
              <a:defRPr/>
            </a:pPr>
            <a:r>
              <a:rPr lang="en-US" sz="2400" dirty="0">
                <a:latin typeface="Georgia" panose="02040502050405020303" pitchFamily="18" charset="0"/>
              </a:rPr>
              <a:t>End points that include cost-savings data would facilitate reimbursement without the need/time for post-market studies</a:t>
            </a:r>
          </a:p>
          <a:p>
            <a:pPr marL="0" indent="0" eaLnBrk="1" hangingPunct="1">
              <a:buNone/>
              <a:defRPr/>
            </a:pPr>
            <a:endParaRPr lang="en-US" dirty="0">
              <a:latin typeface="Georgia" panose="02040502050405020303" pitchFamily="18" charset="0"/>
            </a:endParaRPr>
          </a:p>
          <a:p>
            <a:pPr eaLnBrk="1" hangingPunct="1">
              <a:buFont typeface="Wingdings 2" pitchFamily="18" charset="2"/>
              <a:buNone/>
              <a:defRPr/>
            </a:pPr>
            <a:endParaRPr lang="en-US" dirty="0"/>
          </a:p>
        </p:txBody>
      </p:sp>
    </p:spTree>
    <p:extLst>
      <p:ext uri="{BB962C8B-B14F-4D97-AF65-F5344CB8AC3E}">
        <p14:creationId xmlns:p14="http://schemas.microsoft.com/office/powerpoint/2010/main" val="381249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i="1" u="sng" dirty="0"/>
              <a:t>Disclosures</a:t>
            </a:r>
          </a:p>
        </p:txBody>
      </p:sp>
      <p:sp>
        <p:nvSpPr>
          <p:cNvPr id="20482" name="Content Placeholder 2"/>
          <p:cNvSpPr>
            <a:spLocks noGrp="1"/>
          </p:cNvSpPr>
          <p:nvPr>
            <p:ph idx="1"/>
          </p:nvPr>
        </p:nvSpPr>
        <p:spPr>
          <a:xfrm>
            <a:off x="457200" y="1493086"/>
            <a:ext cx="4476046" cy="4525963"/>
          </a:xfrm>
        </p:spPr>
        <p:txBody>
          <a:bodyPr/>
          <a:lstStyle/>
          <a:p>
            <a:pPr eaLnBrk="1" hangingPunct="1"/>
            <a:r>
              <a:rPr lang="en-US" dirty="0"/>
              <a:t>Medtronic: Consultant</a:t>
            </a:r>
          </a:p>
          <a:p>
            <a:pPr eaLnBrk="1" hangingPunct="1"/>
            <a:r>
              <a:rPr lang="en-US" dirty="0"/>
              <a:t>Abbott Neuromodulation: Consultant</a:t>
            </a:r>
          </a:p>
          <a:p>
            <a:pPr eaLnBrk="1" hangingPunct="1"/>
            <a:r>
              <a:rPr lang="en-US" dirty="0"/>
              <a:t>Elekta: Consultant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458648" y="1259483"/>
            <a:ext cx="8534400" cy="423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4950" indent="-2349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hangingPunct="1">
              <a:spcBef>
                <a:spcPct val="50000"/>
              </a:spcBef>
              <a:defRPr/>
            </a:pPr>
            <a:r>
              <a:rPr lang="en-US" sz="5400" b="1" i="1" dirty="0">
                <a:latin typeface="Georgia" panose="02040502050405020303" pitchFamily="18" charset="0"/>
                <a:cs typeface="Times New Roman"/>
              </a:rPr>
              <a:t>No Bucks, No Buck Rogers</a:t>
            </a:r>
          </a:p>
          <a:p>
            <a:pPr marL="0" indent="0" algn="ctr" eaLnBrk="1" hangingPunct="1">
              <a:spcBef>
                <a:spcPct val="50000"/>
              </a:spcBef>
              <a:defRPr/>
            </a:pPr>
            <a:r>
              <a:rPr lang="en-US" sz="5400" b="1" i="1" dirty="0">
                <a:latin typeface="Georgia" panose="02040502050405020303" pitchFamily="18" charset="0"/>
                <a:cs typeface="Times New Roman"/>
              </a:rPr>
              <a:t>- </a:t>
            </a:r>
            <a:r>
              <a:rPr lang="en-US" sz="3200" b="1" i="1" dirty="0">
                <a:latin typeface="Georgia" panose="02040502050405020303" pitchFamily="18" charset="0"/>
                <a:cs typeface="Times New Roman"/>
              </a:rPr>
              <a:t>Gus Grissom, Mercury 7 astronaut (Tom Wolfe, The Right Stuff)</a:t>
            </a:r>
          </a:p>
          <a:p>
            <a:pPr eaLnBrk="1" hangingPunct="1">
              <a:spcBef>
                <a:spcPct val="50000"/>
              </a:spcBef>
              <a:buFontTx/>
              <a:buChar char="•"/>
              <a:defRPr/>
            </a:pPr>
            <a:endParaRPr lang="en-US" sz="3200" b="1" dirty="0">
              <a:solidFill>
                <a:schemeClr val="tx2"/>
              </a:solidFill>
              <a:latin typeface="Arial" charset="0"/>
            </a:endParaRPr>
          </a:p>
        </p:txBody>
      </p:sp>
    </p:spTree>
    <p:extLst>
      <p:ext uri="{BB962C8B-B14F-4D97-AF65-F5344CB8AC3E}">
        <p14:creationId xmlns:p14="http://schemas.microsoft.com/office/powerpoint/2010/main" val="221661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97389" y="1879861"/>
            <a:ext cx="7584369" cy="1774859"/>
          </a:xfrm>
        </p:spPr>
        <p:txBody>
          <a:bodyPr>
            <a:normAutofit fontScale="92500"/>
          </a:bodyPr>
          <a:lstStyle/>
          <a:p>
            <a:pPr eaLnBrk="1" hangingPunct="1">
              <a:lnSpc>
                <a:spcPct val="80000"/>
              </a:lnSpc>
            </a:pPr>
            <a:r>
              <a:rPr lang="en-US" sz="3600" u="sng" dirty="0">
                <a:latin typeface="Georgia" panose="02040502050405020303" pitchFamily="18" charset="0"/>
              </a:rPr>
              <a:t>Review of the Literature</a:t>
            </a:r>
          </a:p>
          <a:p>
            <a:pPr eaLnBrk="1" hangingPunct="1">
              <a:lnSpc>
                <a:spcPct val="80000"/>
              </a:lnSpc>
              <a:buFont typeface="Wingdings 2" pitchFamily="18" charset="2"/>
              <a:buNone/>
            </a:pPr>
            <a:endParaRPr lang="en-US" sz="3600" dirty="0">
              <a:latin typeface="Georgia" panose="02040502050405020303" pitchFamily="18" charset="0"/>
            </a:endParaRPr>
          </a:p>
          <a:p>
            <a:pPr eaLnBrk="1" hangingPunct="1">
              <a:lnSpc>
                <a:spcPct val="80000"/>
              </a:lnSpc>
            </a:pPr>
            <a:r>
              <a:rPr lang="en-US" sz="3600" u="sng" dirty="0">
                <a:latin typeface="Georgia" panose="02040502050405020303" pitchFamily="18" charset="0"/>
              </a:rPr>
              <a:t>Economics and Clinical Trial Design</a:t>
            </a:r>
          </a:p>
          <a:p>
            <a:pPr marL="457200" lvl="1" indent="0">
              <a:lnSpc>
                <a:spcPct val="80000"/>
              </a:lnSpc>
              <a:buNone/>
            </a:pPr>
            <a:endParaRPr lang="en-US" u="sng"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buFont typeface="Wingdings 2" pitchFamily="18" charset="2"/>
              <a:buNone/>
            </a:pPr>
            <a:endParaRPr lang="en-US" sz="2000" dirty="0"/>
          </a:p>
        </p:txBody>
      </p:sp>
      <p:sp>
        <p:nvSpPr>
          <p:cNvPr id="2" name="Title 1">
            <a:extLst>
              <a:ext uri="{FF2B5EF4-FFF2-40B4-BE49-F238E27FC236}">
                <a16:creationId xmlns:a16="http://schemas.microsoft.com/office/drawing/2014/main" id="{1CB61DF6-AC8B-324A-A2D9-91AA47E0E714}"/>
              </a:ext>
            </a:extLst>
          </p:cNvPr>
          <p:cNvSpPr>
            <a:spLocks noGrp="1"/>
          </p:cNvSpPr>
          <p:nvPr>
            <p:ph type="title"/>
          </p:nvPr>
        </p:nvSpPr>
        <p:spPr>
          <a:xfrm>
            <a:off x="457200" y="436096"/>
            <a:ext cx="8428616" cy="1091490"/>
          </a:xfrm>
        </p:spPr>
        <p:txBody>
          <a:bodyPr>
            <a:noAutofit/>
          </a:bodyPr>
          <a:lstStyle/>
          <a:p>
            <a:r>
              <a:rPr lang="en-US" sz="2400" dirty="0">
                <a:latin typeface="Georgia" panose="02040502050405020303" pitchFamily="18" charset="0"/>
              </a:rPr>
              <a:t>Where does cost-effectiveness data fit into clinical trial design?</a:t>
            </a:r>
          </a:p>
        </p:txBody>
      </p:sp>
    </p:spTree>
    <p:extLst>
      <p:ext uri="{BB962C8B-B14F-4D97-AF65-F5344CB8AC3E}">
        <p14:creationId xmlns:p14="http://schemas.microsoft.com/office/powerpoint/2010/main" val="391801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320103" y="2215447"/>
            <a:ext cx="85344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4950" indent="-2349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hangingPunct="1">
              <a:spcBef>
                <a:spcPct val="50000"/>
              </a:spcBef>
              <a:defRPr/>
            </a:pPr>
            <a:r>
              <a:rPr lang="en-US" sz="5400" b="1" i="1" dirty="0">
                <a:latin typeface="Georgia" panose="02040502050405020303" pitchFamily="18" charset="0"/>
                <a:cs typeface="Times New Roman"/>
              </a:rPr>
              <a:t>Review of the Literature</a:t>
            </a:r>
          </a:p>
          <a:p>
            <a:pPr eaLnBrk="1" hangingPunct="1">
              <a:spcBef>
                <a:spcPct val="50000"/>
              </a:spcBef>
              <a:buFontTx/>
              <a:buChar char="•"/>
              <a:defRPr/>
            </a:pPr>
            <a:endParaRPr lang="en-US" sz="3200" b="1" dirty="0">
              <a:solidFill>
                <a:schemeClr val="tx2"/>
              </a:solidFill>
              <a:latin typeface="Arial" charset="0"/>
            </a:endParaRPr>
          </a:p>
        </p:txBody>
      </p:sp>
    </p:spTree>
    <p:extLst>
      <p:ext uri="{BB962C8B-B14F-4D97-AF65-F5344CB8AC3E}">
        <p14:creationId xmlns:p14="http://schemas.microsoft.com/office/powerpoint/2010/main" val="111496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2"/>
          <p:cNvSpPr>
            <a:spLocks noGrp="1"/>
          </p:cNvSpPr>
          <p:nvPr>
            <p:ph type="title"/>
          </p:nvPr>
        </p:nvSpPr>
        <p:spPr/>
        <p:txBody>
          <a:bodyPr/>
          <a:lstStyle/>
          <a:p>
            <a:pPr eaLnBrk="1" hangingPunct="1"/>
            <a:r>
              <a:rPr lang="en-US" u="sng" dirty="0">
                <a:latin typeface="Georgia" panose="02040502050405020303" pitchFamily="18" charset="0"/>
              </a:rPr>
              <a:t>Cost Effectiveness:  How do we measure it?</a:t>
            </a:r>
          </a:p>
        </p:txBody>
      </p:sp>
      <p:sp>
        <p:nvSpPr>
          <p:cNvPr id="97282" name="Content Placeholder 3"/>
          <p:cNvSpPr>
            <a:spLocks noGrp="1"/>
          </p:cNvSpPr>
          <p:nvPr>
            <p:ph idx="1"/>
          </p:nvPr>
        </p:nvSpPr>
        <p:spPr>
          <a:xfrm>
            <a:off x="457200" y="1493086"/>
            <a:ext cx="8229600" cy="4824587"/>
          </a:xfrm>
        </p:spPr>
        <p:txBody>
          <a:bodyPr>
            <a:normAutofit/>
          </a:bodyPr>
          <a:lstStyle/>
          <a:p>
            <a:pPr eaLnBrk="1" hangingPunct="1">
              <a:defRPr/>
            </a:pPr>
            <a:r>
              <a:rPr lang="en-US" dirty="0">
                <a:latin typeface="Georgia" panose="02040502050405020303" pitchFamily="18" charset="0"/>
              </a:rPr>
              <a:t>Average US patient changes health coverage every three years</a:t>
            </a:r>
          </a:p>
          <a:p>
            <a:pPr lvl="1">
              <a:defRPr/>
            </a:pPr>
            <a:r>
              <a:rPr lang="en-US" dirty="0">
                <a:latin typeface="Georgia" panose="02040502050405020303" pitchFamily="18" charset="0"/>
              </a:rPr>
              <a:t>Measures that involve break-even points beyond three years may not be attractive to third-party payors</a:t>
            </a:r>
          </a:p>
          <a:p>
            <a:pPr eaLnBrk="1" hangingPunct="1">
              <a:defRPr/>
            </a:pPr>
            <a:r>
              <a:rPr lang="en-US" dirty="0">
                <a:latin typeface="Georgia" panose="02040502050405020303" pitchFamily="18" charset="0"/>
              </a:rPr>
              <a:t>QALY (Quality-adjusted life year)</a:t>
            </a:r>
          </a:p>
          <a:p>
            <a:pPr eaLnBrk="1" hangingPunct="1">
              <a:defRPr/>
            </a:pPr>
            <a:r>
              <a:rPr lang="en-US" dirty="0">
                <a:latin typeface="Georgia" panose="02040502050405020303" pitchFamily="18" charset="0"/>
              </a:rPr>
              <a:t>Cost per QALY</a:t>
            </a:r>
          </a:p>
          <a:p>
            <a:pPr eaLnBrk="1" hangingPunct="1">
              <a:defRPr/>
            </a:pPr>
            <a:endParaRPr lang="en-US" dirty="0">
              <a:latin typeface="Georgia" panose="02040502050405020303" pitchFamily="18" charset="0"/>
            </a:endParaRPr>
          </a:p>
          <a:p>
            <a:pPr eaLnBrk="1" hangingPunct="1">
              <a:defRPr/>
            </a:pPr>
            <a:endParaRPr lang="en-US" dirty="0">
              <a:latin typeface="Georgia" panose="02040502050405020303" pitchFamily="18" charset="0"/>
            </a:endParaRPr>
          </a:p>
          <a:p>
            <a:pPr eaLnBrk="1" hangingPunct="1">
              <a:defRPr/>
            </a:pPr>
            <a:endParaRPr lang="en-US" dirty="0">
              <a:latin typeface="Georgia" panose="02040502050405020303" pitchFamily="18" charset="0"/>
            </a:endParaRPr>
          </a:p>
          <a:p>
            <a:pPr eaLnBrk="1" hangingPunct="1">
              <a:defRPr/>
            </a:pPr>
            <a:endParaRPr lang="en-US" dirty="0">
              <a:latin typeface="Georgia" panose="02040502050405020303" pitchFamily="18" charset="0"/>
            </a:endParaRPr>
          </a:p>
          <a:p>
            <a:pPr eaLnBrk="1" hangingPunct="1">
              <a:defRPr/>
            </a:pPr>
            <a:r>
              <a:rPr lang="en-US" dirty="0">
                <a:latin typeface="Georgia" panose="02040502050405020303" pitchFamily="18" charset="0"/>
              </a:rPr>
              <a:t>Physician Visits</a:t>
            </a:r>
          </a:p>
          <a:p>
            <a:pPr eaLnBrk="1" hangingPunct="1">
              <a:defRPr/>
            </a:pPr>
            <a:r>
              <a:rPr lang="en-US" dirty="0">
                <a:latin typeface="Georgia" panose="02040502050405020303" pitchFamily="18" charset="0"/>
              </a:rPr>
              <a:t>Hospitalization/</a:t>
            </a:r>
            <a:r>
              <a:rPr lang="en-US">
                <a:latin typeface="Georgia" panose="02040502050405020303" pitchFamily="18" charset="0"/>
              </a:rPr>
              <a:t>ER utilization</a:t>
            </a:r>
          </a:p>
          <a:p>
            <a:pPr eaLnBrk="1" hangingPunct="1">
              <a:defRPr/>
            </a:pPr>
            <a:endParaRPr lang="en-US" dirty="0">
              <a:latin typeface="Georgia" panose="02040502050405020303" pitchFamily="18" charset="0"/>
            </a:endParaRPr>
          </a:p>
          <a:p>
            <a:pPr eaLnBrk="1" hangingPunct="1">
              <a:defRPr/>
            </a:pPr>
            <a:endParaRPr lang="en-US" dirty="0">
              <a:latin typeface="Georgia" panose="02040502050405020303" pitchFamily="18" charset="0"/>
            </a:endParaRPr>
          </a:p>
          <a:p>
            <a:pPr eaLnBrk="1" hangingPunct="1">
              <a:defRPr/>
            </a:pPr>
            <a:endParaRPr lang="en-US" dirty="0">
              <a:latin typeface="Georgia" panose="02040502050405020303" pitchFamily="18" charset="0"/>
            </a:endParaRPr>
          </a:p>
          <a:p>
            <a:pPr eaLnBrk="1" hangingPunct="1">
              <a:buFont typeface="Wingdings 2" pitchFamily="18" charset="2"/>
              <a:buNone/>
              <a:defRPr/>
            </a:pPr>
            <a:endParaRPr lang="en-US" dirty="0"/>
          </a:p>
        </p:txBody>
      </p:sp>
      <p:pic>
        <p:nvPicPr>
          <p:cNvPr id="5" name="Picture 4">
            <a:extLst>
              <a:ext uri="{FF2B5EF4-FFF2-40B4-BE49-F238E27FC236}">
                <a16:creationId xmlns:a16="http://schemas.microsoft.com/office/drawing/2014/main" id="{CB634FF1-0F67-9A4D-B36B-07F3EC929726}"/>
              </a:ext>
            </a:extLst>
          </p:cNvPr>
          <p:cNvPicPr>
            <a:picLocks noChangeAspect="1"/>
          </p:cNvPicPr>
          <p:nvPr/>
        </p:nvPicPr>
        <p:blipFill>
          <a:blip r:embed="rId3"/>
          <a:stretch>
            <a:fillRect/>
          </a:stretch>
        </p:blipFill>
        <p:spPr>
          <a:xfrm>
            <a:off x="1124663" y="3970384"/>
            <a:ext cx="4210050" cy="330200"/>
          </a:xfrm>
          <a:prstGeom prst="rect">
            <a:avLst/>
          </a:prstGeom>
        </p:spPr>
      </p:pic>
      <p:pic>
        <p:nvPicPr>
          <p:cNvPr id="7" name="Picture 6">
            <a:extLst>
              <a:ext uri="{FF2B5EF4-FFF2-40B4-BE49-F238E27FC236}">
                <a16:creationId xmlns:a16="http://schemas.microsoft.com/office/drawing/2014/main" id="{A61F7043-07C9-0A4A-913A-ED65729C769B}"/>
              </a:ext>
            </a:extLst>
          </p:cNvPr>
          <p:cNvPicPr>
            <a:picLocks noChangeAspect="1"/>
          </p:cNvPicPr>
          <p:nvPr/>
        </p:nvPicPr>
        <p:blipFill>
          <a:blip r:embed="rId4"/>
          <a:stretch>
            <a:fillRect/>
          </a:stretch>
        </p:blipFill>
        <p:spPr>
          <a:xfrm>
            <a:off x="1124663" y="3098471"/>
            <a:ext cx="5874321" cy="812777"/>
          </a:xfrm>
          <a:prstGeom prst="rect">
            <a:avLst/>
          </a:prstGeom>
        </p:spPr>
      </p:pic>
    </p:spTree>
    <p:extLst>
      <p:ext uri="{BB962C8B-B14F-4D97-AF65-F5344CB8AC3E}">
        <p14:creationId xmlns:p14="http://schemas.microsoft.com/office/powerpoint/2010/main" val="370555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CBF3E60-AF80-AF47-9B46-D0B42AE9837C}"/>
              </a:ext>
            </a:extLst>
          </p:cNvPr>
          <p:cNvSpPr>
            <a:spLocks noGrp="1" noChangeArrowheads="1"/>
          </p:cNvSpPr>
          <p:nvPr>
            <p:ph type="title"/>
          </p:nvPr>
        </p:nvSpPr>
        <p:spPr>
          <a:xfrm>
            <a:off x="685800" y="76200"/>
            <a:ext cx="7772400" cy="1143000"/>
          </a:xfrm>
        </p:spPr>
        <p:txBody>
          <a:bodyPr>
            <a:normAutofit/>
          </a:bodyPr>
          <a:lstStyle/>
          <a:p>
            <a:pPr eaLnBrk="1" hangingPunct="1"/>
            <a:r>
              <a:rPr lang="en-US" altLang="en-US" sz="2800" dirty="0">
                <a:latin typeface="Georgia" panose="02040502050405020303" pitchFamily="18" charset="0"/>
                <a:ea typeface="ＭＳ Ｐゴシック" panose="020B0600070205080204" pitchFamily="34" charset="-128"/>
              </a:rPr>
              <a:t>Costs of medications: The Low-Hanging Fruit of SCS economic impact</a:t>
            </a:r>
          </a:p>
        </p:txBody>
      </p:sp>
      <p:sp>
        <p:nvSpPr>
          <p:cNvPr id="55300" name="Rectangle 7">
            <a:extLst>
              <a:ext uri="{FF2B5EF4-FFF2-40B4-BE49-F238E27FC236}">
                <a16:creationId xmlns:a16="http://schemas.microsoft.com/office/drawing/2014/main" id="{44D5767E-8CF1-3E4C-B4BF-06DE593DB43A}"/>
              </a:ext>
            </a:extLst>
          </p:cNvPr>
          <p:cNvSpPr>
            <a:spLocks noChangeArrowheads="1"/>
          </p:cNvSpPr>
          <p:nvPr/>
        </p:nvSpPr>
        <p:spPr bwMode="auto">
          <a:xfrm>
            <a:off x="341555" y="5024307"/>
            <a:ext cx="84608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180975" indent="-180975" eaLnBrk="1" hangingPunct="1">
              <a:spcBef>
                <a:spcPct val="20000"/>
              </a:spcBef>
              <a:buFontTx/>
              <a:buChar char="•"/>
            </a:pPr>
            <a:r>
              <a:rPr lang="en-US" altLang="en-US" dirty="0">
                <a:latin typeface="Georgia" panose="02040502050405020303" pitchFamily="18" charset="0"/>
              </a:rPr>
              <a:t>A typical regimen for chronic pain might include a sustained release drug, Oxycontin, a breakthrough drug, Percocet and a Neuromodulator, Neurontin</a:t>
            </a:r>
          </a:p>
        </p:txBody>
      </p:sp>
      <p:pic>
        <p:nvPicPr>
          <p:cNvPr id="4" name="Picture 3" descr="A screenshot of a cell phone&#13;&#10;&#13;&#10;Description automatically generated">
            <a:extLst>
              <a:ext uri="{FF2B5EF4-FFF2-40B4-BE49-F238E27FC236}">
                <a16:creationId xmlns:a16="http://schemas.microsoft.com/office/drawing/2014/main" id="{7799025F-9C86-F045-8431-D380D834291A}"/>
              </a:ext>
            </a:extLst>
          </p:cNvPr>
          <p:cNvPicPr>
            <a:picLocks noChangeAspect="1"/>
          </p:cNvPicPr>
          <p:nvPr/>
        </p:nvPicPr>
        <p:blipFill>
          <a:blip r:embed="rId2"/>
          <a:stretch>
            <a:fillRect/>
          </a:stretch>
        </p:blipFill>
        <p:spPr>
          <a:xfrm>
            <a:off x="785308" y="1432381"/>
            <a:ext cx="6231442" cy="3285669"/>
          </a:xfrm>
          <a:prstGeom prst="rect">
            <a:avLst/>
          </a:prstGeom>
        </p:spPr>
      </p:pic>
    </p:spTree>
    <p:extLst>
      <p:ext uri="{BB962C8B-B14F-4D97-AF65-F5344CB8AC3E}">
        <p14:creationId xmlns:p14="http://schemas.microsoft.com/office/powerpoint/2010/main" val="26667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575D807-4DCD-F749-8768-951F6567FB9C}"/>
              </a:ext>
            </a:extLst>
          </p:cNvPr>
          <p:cNvSpPr>
            <a:spLocks noGrp="1" noChangeArrowheads="1"/>
          </p:cNvSpPr>
          <p:nvPr>
            <p:ph type="title"/>
          </p:nvPr>
        </p:nvSpPr>
        <p:spPr>
          <a:xfrm>
            <a:off x="314727" y="1127728"/>
            <a:ext cx="8700182" cy="666750"/>
          </a:xfrm>
        </p:spPr>
        <p:txBody>
          <a:bodyPr>
            <a:normAutofit/>
          </a:bodyPr>
          <a:lstStyle/>
          <a:p>
            <a:pPr eaLnBrk="1" hangingPunct="1"/>
            <a:r>
              <a:rPr lang="en-US" altLang="en-US" sz="1800" b="0" dirty="0">
                <a:solidFill>
                  <a:schemeClr val="tx1"/>
                </a:solidFill>
                <a:latin typeface="Georgia" panose="02040502050405020303" pitchFamily="18" charset="0"/>
                <a:ea typeface="ＭＳ Ｐゴシック" panose="020B0600070205080204" pitchFamily="34" charset="-128"/>
              </a:rPr>
              <a:t>Budd K. Spinal Cord Stimulation: Cost-Benefit Study. Neuromodulation 2002;5:75-78</a:t>
            </a:r>
            <a:endParaRPr lang="es-ES" altLang="en-US" sz="2800" b="0" dirty="0">
              <a:solidFill>
                <a:schemeClr val="tx1"/>
              </a:solidFill>
              <a:latin typeface="Georgia" panose="02040502050405020303" pitchFamily="18" charset="0"/>
              <a:ea typeface="ＭＳ Ｐゴシック" panose="020B0600070205080204" pitchFamily="34" charset="-128"/>
            </a:endParaRPr>
          </a:p>
        </p:txBody>
      </p:sp>
      <p:pic>
        <p:nvPicPr>
          <p:cNvPr id="54275" name="Picture 3">
            <a:extLst>
              <a:ext uri="{FF2B5EF4-FFF2-40B4-BE49-F238E27FC236}">
                <a16:creationId xmlns:a16="http://schemas.microsoft.com/office/drawing/2014/main" id="{25975B5B-58E2-AE4D-993D-933157A18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7" y="2018316"/>
            <a:ext cx="3471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4277" name="Picture 5">
            <a:extLst>
              <a:ext uri="{FF2B5EF4-FFF2-40B4-BE49-F238E27FC236}">
                <a16:creationId xmlns:a16="http://schemas.microsoft.com/office/drawing/2014/main" id="{5482A760-B8DC-004F-8244-DCC8E5FAC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818" y="1664609"/>
            <a:ext cx="35655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Rectangle 2">
            <a:extLst>
              <a:ext uri="{FF2B5EF4-FFF2-40B4-BE49-F238E27FC236}">
                <a16:creationId xmlns:a16="http://schemas.microsoft.com/office/drawing/2014/main" id="{CFE27200-CC84-CC41-ADF7-714A37AD880E}"/>
              </a:ext>
            </a:extLst>
          </p:cNvPr>
          <p:cNvSpPr txBox="1">
            <a:spLocks noChangeArrowheads="1"/>
          </p:cNvSpPr>
          <p:nvPr/>
        </p:nvSpPr>
        <p:spPr>
          <a:xfrm>
            <a:off x="298376" y="278719"/>
            <a:ext cx="8229600" cy="62517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kern="1200">
                <a:solidFill>
                  <a:schemeClr val="accent1"/>
                </a:solidFill>
                <a:latin typeface="Times New Roman"/>
                <a:ea typeface="+mj-ea"/>
                <a:cs typeface="Times New Roman"/>
              </a:defRPr>
            </a:lvl1pPr>
          </a:lstStyle>
          <a:p>
            <a:pPr fontAlgn="auto">
              <a:spcAft>
                <a:spcPts val="0"/>
              </a:spcAft>
            </a:pPr>
            <a:r>
              <a:rPr lang="en-US" altLang="en-US" dirty="0">
                <a:ea typeface="ＭＳ Ｐゴシック" panose="020B0600070205080204" pitchFamily="34" charset="-128"/>
              </a:rPr>
              <a:t>SCS: Cost Effectiveness Study</a:t>
            </a:r>
          </a:p>
        </p:txBody>
      </p:sp>
      <p:sp>
        <p:nvSpPr>
          <p:cNvPr id="8" name="Rectangle 2">
            <a:extLst>
              <a:ext uri="{FF2B5EF4-FFF2-40B4-BE49-F238E27FC236}">
                <a16:creationId xmlns:a16="http://schemas.microsoft.com/office/drawing/2014/main" id="{6FDAEB76-9922-364E-99B9-7B07891508B9}"/>
              </a:ext>
            </a:extLst>
          </p:cNvPr>
          <p:cNvSpPr txBox="1">
            <a:spLocks noChangeArrowheads="1"/>
          </p:cNvSpPr>
          <p:nvPr/>
        </p:nvSpPr>
        <p:spPr>
          <a:xfrm>
            <a:off x="298376" y="5954340"/>
            <a:ext cx="8700182" cy="6667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kern="1200">
                <a:solidFill>
                  <a:schemeClr val="accent1"/>
                </a:solidFill>
                <a:latin typeface="Times New Roman"/>
                <a:ea typeface="+mj-ea"/>
                <a:cs typeface="Times New Roman"/>
              </a:defRPr>
            </a:lvl1pPr>
          </a:lstStyle>
          <a:p>
            <a:pPr fontAlgn="auto">
              <a:spcAft>
                <a:spcPts val="0"/>
              </a:spcAft>
            </a:pPr>
            <a:r>
              <a:rPr lang="en-US" altLang="en-US" sz="2400" dirty="0">
                <a:solidFill>
                  <a:schemeClr val="tx1"/>
                </a:solidFill>
                <a:latin typeface="Georgia" panose="02040502050405020303" pitchFamily="18" charset="0"/>
                <a:ea typeface="ＭＳ Ｐゴシック" panose="020B0600070205080204" pitchFamily="34" charset="-128"/>
              </a:rPr>
              <a:t>Cost-effectiveness reached at year 5 post implant</a:t>
            </a:r>
            <a:endParaRPr lang="es-ES" altLang="en-US" sz="2400" dirty="0">
              <a:solidFill>
                <a:schemeClr val="tx1"/>
              </a:solidFill>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347713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034" name="Rectangle 2">
            <a:extLst>
              <a:ext uri="{FF2B5EF4-FFF2-40B4-BE49-F238E27FC236}">
                <a16:creationId xmlns:a16="http://schemas.microsoft.com/office/drawing/2014/main" id="{93F66802-087F-A84C-9186-01C10C1989BE}"/>
              </a:ext>
            </a:extLst>
          </p:cNvPr>
          <p:cNvSpPr>
            <a:spLocks noGrp="1" noChangeArrowheads="1"/>
          </p:cNvSpPr>
          <p:nvPr>
            <p:ph type="title"/>
          </p:nvPr>
        </p:nvSpPr>
        <p:spPr/>
        <p:txBody>
          <a:bodyPr/>
          <a:lstStyle/>
          <a:p>
            <a:r>
              <a:rPr lang="en-US" altLang="en-US" dirty="0">
                <a:ea typeface="ＭＳ Ｐゴシック" panose="020B0600070205080204" pitchFamily="34" charset="-128"/>
              </a:rPr>
              <a:t>SCS: Cost Effectiveness Study</a:t>
            </a:r>
          </a:p>
        </p:txBody>
      </p:sp>
      <p:pic>
        <p:nvPicPr>
          <p:cNvPr id="3" name="Picture 2" descr="A screenshot of a social media post&#13;&#10;&#13;&#10;Description automatically generated">
            <a:extLst>
              <a:ext uri="{FF2B5EF4-FFF2-40B4-BE49-F238E27FC236}">
                <a16:creationId xmlns:a16="http://schemas.microsoft.com/office/drawing/2014/main" id="{B43D4291-1E2A-E54A-974F-765584F44A07}"/>
              </a:ext>
            </a:extLst>
          </p:cNvPr>
          <p:cNvPicPr>
            <a:picLocks noChangeAspect="1"/>
          </p:cNvPicPr>
          <p:nvPr/>
        </p:nvPicPr>
        <p:blipFill>
          <a:blip r:embed="rId2"/>
          <a:stretch>
            <a:fillRect/>
          </a:stretch>
        </p:blipFill>
        <p:spPr>
          <a:xfrm>
            <a:off x="344576" y="1061267"/>
            <a:ext cx="4619298" cy="4136315"/>
          </a:xfrm>
          <a:prstGeom prst="rect">
            <a:avLst/>
          </a:prstGeom>
        </p:spPr>
      </p:pic>
      <p:sp>
        <p:nvSpPr>
          <p:cNvPr id="6" name="Rectangle 7">
            <a:extLst>
              <a:ext uri="{FF2B5EF4-FFF2-40B4-BE49-F238E27FC236}">
                <a16:creationId xmlns:a16="http://schemas.microsoft.com/office/drawing/2014/main" id="{2D196596-27E8-2844-B9AD-F68592AC3B9F}"/>
              </a:ext>
            </a:extLst>
          </p:cNvPr>
          <p:cNvSpPr>
            <a:spLocks noChangeArrowheads="1"/>
          </p:cNvSpPr>
          <p:nvPr/>
        </p:nvSpPr>
        <p:spPr bwMode="auto">
          <a:xfrm>
            <a:off x="5350645" y="1574526"/>
            <a:ext cx="312208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342900" indent="-342900" eaLnBrk="1" hangingPunct="1">
              <a:spcBef>
                <a:spcPct val="20000"/>
              </a:spcBef>
              <a:buFont typeface="Arial" panose="020B0604020202020204" pitchFamily="34" charset="0"/>
              <a:buChar char="•"/>
            </a:pPr>
            <a:r>
              <a:rPr lang="en-US" altLang="en-US" dirty="0">
                <a:latin typeface="Georgia" panose="02040502050405020303" pitchFamily="18" charset="0"/>
              </a:rPr>
              <a:t>SCS cost effective within 3 years</a:t>
            </a:r>
          </a:p>
          <a:p>
            <a:pPr marL="342900" indent="-342900" eaLnBrk="1" hangingPunct="1">
              <a:spcBef>
                <a:spcPct val="20000"/>
              </a:spcBef>
              <a:buFont typeface="Arial" panose="020B0604020202020204" pitchFamily="34" charset="0"/>
              <a:buChar char="•"/>
            </a:pPr>
            <a:r>
              <a:rPr lang="en-US" altLang="en-US" dirty="0">
                <a:latin typeface="Georgia" panose="02040502050405020303" pitchFamily="18" charset="0"/>
              </a:rPr>
              <a:t>FBSS, angina, CRPS</a:t>
            </a:r>
          </a:p>
          <a:p>
            <a:pPr marL="342900" indent="-342900" eaLnBrk="1" hangingPunct="1">
              <a:spcBef>
                <a:spcPct val="20000"/>
              </a:spcBef>
              <a:buFont typeface="Arial" panose="020B0604020202020204" pitchFamily="34" charset="0"/>
              <a:buChar char="•"/>
            </a:pPr>
            <a:r>
              <a:rPr lang="en-US" altLang="en-US" dirty="0">
                <a:latin typeface="Georgia" panose="02040502050405020303" pitchFamily="18" charset="0"/>
              </a:rPr>
              <a:t>Drug costs, physician visits, hospitalization</a:t>
            </a:r>
          </a:p>
          <a:p>
            <a:pPr marL="342900" indent="-342900" eaLnBrk="1" hangingPunct="1">
              <a:spcBef>
                <a:spcPct val="20000"/>
              </a:spcBef>
              <a:buFont typeface="Arial" panose="020B0604020202020204" pitchFamily="34" charset="0"/>
              <a:buChar char="•"/>
            </a:pPr>
            <a:r>
              <a:rPr lang="en-US" altLang="en-US" dirty="0">
                <a:latin typeface="Georgia" panose="02040502050405020303" pitchFamily="18" charset="0"/>
              </a:rPr>
              <a:t>$22, 500 per QALY----CRPS</a:t>
            </a:r>
          </a:p>
          <a:p>
            <a:pPr marL="342900" indent="-342900" eaLnBrk="1" hangingPunct="1">
              <a:spcBef>
                <a:spcPct val="20000"/>
              </a:spcBef>
              <a:buFont typeface="Arial" panose="020B0604020202020204" pitchFamily="34" charset="0"/>
              <a:buChar char="•"/>
            </a:pPr>
            <a:endParaRPr lang="en-US" altLang="en-US" dirty="0">
              <a:latin typeface="Georgia" panose="02040502050405020303" pitchFamily="18" charset="0"/>
            </a:endParaRPr>
          </a:p>
          <a:p>
            <a:pPr lvl="1" indent="0" eaLnBrk="1" hangingPunct="1">
              <a:spcBef>
                <a:spcPct val="20000"/>
              </a:spcBef>
            </a:pPr>
            <a:endParaRPr lang="en-US" altLang="en-US" dirty="0">
              <a:latin typeface="Georgia" panose="02040502050405020303" pitchFamily="18" charset="0"/>
            </a:endParaRPr>
          </a:p>
        </p:txBody>
      </p:sp>
    </p:spTree>
    <p:extLst>
      <p:ext uri="{BB962C8B-B14F-4D97-AF65-F5344CB8AC3E}">
        <p14:creationId xmlns:p14="http://schemas.microsoft.com/office/powerpoint/2010/main" val="2074086894"/>
      </p:ext>
    </p:extLst>
  </p:cSld>
  <p:clrMapOvr>
    <a:masterClrMapping/>
  </p:clrMapOvr>
</p:sld>
</file>

<file path=ppt/theme/theme1.xml><?xml version="1.0" encoding="utf-8"?>
<a:theme xmlns:a="http://schemas.openxmlformats.org/drawingml/2006/main" name="1_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2560</TotalTime>
  <Words>1001</Words>
  <Application>Microsoft Macintosh PowerPoint</Application>
  <PresentationFormat>On-screen Show (4:3)</PresentationFormat>
  <Paragraphs>130</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Lucida Grande</vt:lpstr>
      <vt:lpstr>Times New Roman</vt:lpstr>
      <vt:lpstr>Wingdings 2</vt:lpstr>
      <vt:lpstr>1_MountSinai</vt:lpstr>
      <vt:lpstr>Spinal Cord Stimulation for Pain:     Economic outcomes and cost-effectiveness analyses</vt:lpstr>
      <vt:lpstr>Disclosures</vt:lpstr>
      <vt:lpstr>PowerPoint Presentation</vt:lpstr>
      <vt:lpstr>Where does cost-effectiveness data fit into clinical trial design?</vt:lpstr>
      <vt:lpstr>PowerPoint Presentation</vt:lpstr>
      <vt:lpstr>Cost Effectiveness:  How do we measure it?</vt:lpstr>
      <vt:lpstr>Costs of medications: The Low-Hanging Fruit of SCS economic impact</vt:lpstr>
      <vt:lpstr>Budd K. Spinal Cord Stimulation: Cost-Benefit Study. Neuromodulation 2002;5:75-78</vt:lpstr>
      <vt:lpstr>SCS: Cost Effectiveness Study</vt:lpstr>
      <vt:lpstr>SCS: Cost Effectiveness Study</vt:lpstr>
      <vt:lpstr>SCS: Cost Effectiveness Study</vt:lpstr>
      <vt:lpstr>SCS: Cost Effectiveness Study</vt:lpstr>
      <vt:lpstr>SCS: Cost Effectiveness Study</vt:lpstr>
      <vt:lpstr>SCS: Cost Effectiveness Study</vt:lpstr>
      <vt:lpstr>PowerPoint Presentation</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DBS in your Practice: Program Components, Reimbursement Issues and Regulatory Hurdles</dc:title>
  <dc:creator>Donald Whiting</dc:creator>
  <cp:lastModifiedBy>Kopell, Brian</cp:lastModifiedBy>
  <cp:revision>149</cp:revision>
  <dcterms:created xsi:type="dcterms:W3CDTF">2012-04-17T00:50:34Z</dcterms:created>
  <dcterms:modified xsi:type="dcterms:W3CDTF">2018-11-16T13:24:05Z</dcterms:modified>
</cp:coreProperties>
</file>