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9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0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5"/>
  </p:notesMasterIdLst>
  <p:sldIdLst>
    <p:sldId id="256" r:id="rId2"/>
    <p:sldId id="297" r:id="rId3"/>
    <p:sldId id="283" r:id="rId4"/>
    <p:sldId id="323" r:id="rId5"/>
    <p:sldId id="304" r:id="rId6"/>
    <p:sldId id="305" r:id="rId7"/>
    <p:sldId id="296" r:id="rId8"/>
    <p:sldId id="298" r:id="rId9"/>
    <p:sldId id="306" r:id="rId10"/>
    <p:sldId id="299" r:id="rId11"/>
    <p:sldId id="300" r:id="rId12"/>
    <p:sldId id="301" r:id="rId13"/>
    <p:sldId id="289" r:id="rId14"/>
    <p:sldId id="302" r:id="rId15"/>
    <p:sldId id="290" r:id="rId16"/>
    <p:sldId id="311" r:id="rId17"/>
    <p:sldId id="310" r:id="rId18"/>
    <p:sldId id="312" r:id="rId19"/>
    <p:sldId id="316" r:id="rId20"/>
    <p:sldId id="314" r:id="rId21"/>
    <p:sldId id="315" r:id="rId22"/>
    <p:sldId id="287" r:id="rId23"/>
    <p:sldId id="317" r:id="rId24"/>
    <p:sldId id="319" r:id="rId25"/>
    <p:sldId id="320" r:id="rId26"/>
    <p:sldId id="321" r:id="rId27"/>
    <p:sldId id="322" r:id="rId28"/>
    <p:sldId id="324" r:id="rId29"/>
    <p:sldId id="318" r:id="rId30"/>
    <p:sldId id="309" r:id="rId31"/>
    <p:sldId id="295" r:id="rId32"/>
    <p:sldId id="307" r:id="rId33"/>
    <p:sldId id="325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guson, McKenzie" initials="FM" lastIdx="4" clrIdx="0">
    <p:extLst>
      <p:ext uri="{19B8F6BF-5375-455C-9EA6-DF929625EA0E}">
        <p15:presenceInfo xmlns:p15="http://schemas.microsoft.com/office/powerpoint/2012/main" userId="S::mcfergu@siue.edu::e2a98a96-18f8-4cf8-88f9-23c6b85873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82680" autoAdjust="0"/>
  </p:normalViewPr>
  <p:slideViewPr>
    <p:cSldViewPr snapToGrid="0">
      <p:cViewPr varScale="1">
        <p:scale>
          <a:sx n="57" d="100"/>
          <a:sy n="57" d="100"/>
        </p:scale>
        <p:origin x="1536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cfergu\Box%20Sync\SCS%20studies\Assigned%20Extraction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siuecougars-my.sharepoint.com/personal/mcfergu_siue_edu/Documents/ACTTION-CDSR%20In%20Progress/SCS%20ACTTION/Finalized%20extractions%20-%20MCF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siuecougars-my.sharepoint.com/personal/mcfergu_siue_edu/Documents/ACTTION-CDSR%20In%20Progress/SCS%20ACTTION/Finalized%20extractions%20-%20MC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cfergu\Box%20Sync\SCS%20studies\Assigned%20Extraction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siuecougars-my.sharepoint.com/personal/mcfergu_siue_edu/Documents/ACTTION-CDSR%20In%20Progress/SCS%20ACTTION/Finalized%20extractions%20-%20MCF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siuecougars-my.sharepoint.com/personal/mcfergu_siue_edu/Documents/ACTTION-CDSR%20In%20Progress/SCS%20ACTTION/Finalized%20extractions%20-%20MCF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siuecougars-my.sharepoint.com/personal/mcfergu_siue_edu/Documents/ACTTION-CDSR%20In%20Progress/SCS%20ACTTION/Finalized%20extractions%20-%20MCF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siuecougars-my.sharepoint.com/personal/mcfergu_siue_edu/Documents/ACTTION-CDSR%20In%20Progress/SCS%20ACTTION/Finalized%20extractions%20-%20MCF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cfergu\Box\SCS%20studies\Finalized%20extractions%20-%20MCF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ttps://siuecougars-my.sharepoint.com/personal/mcfergu_siue_edu/Documents/ACTTION-CDSR%20In%20Progress/SCS%20ACTTION/Finalized%20extractions%20-%20MCF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siuecougars-my.sharepoint.com/personal/mcfergu_siue_edu/Documents/ACTTION-CDSR%20In%20Progress/SCS%20ACTTION/Finalized%20extractions%20-%20MC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Excluded Studies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'PRISMA '!$G$4</c:f>
              <c:strCache>
                <c:ptCount val="1"/>
                <c:pt idx="0">
                  <c:v>Number of Studies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'PRISMA '!$F$5:$F$10</c:f>
              <c:strCache>
                <c:ptCount val="6"/>
                <c:pt idx="0">
                  <c:v>Abstract/protocol only</c:v>
                </c:pt>
                <c:pt idx="1">
                  <c:v>Not RCT</c:v>
                </c:pt>
                <c:pt idx="2">
                  <c:v>Cost Only</c:v>
                </c:pt>
                <c:pt idx="3">
                  <c:v>Duplicate data/population</c:v>
                </c:pt>
                <c:pt idx="4">
                  <c:v>No pain outcome</c:v>
                </c:pt>
                <c:pt idx="5">
                  <c:v>Other</c:v>
                </c:pt>
              </c:strCache>
            </c:strRef>
          </c:cat>
          <c:val>
            <c:numRef>
              <c:f>'PRISMA '!$G$5:$G$10</c:f>
              <c:numCache>
                <c:formatCode>General</c:formatCode>
                <c:ptCount val="6"/>
                <c:pt idx="0">
                  <c:v>15</c:v>
                </c:pt>
                <c:pt idx="1">
                  <c:v>15</c:v>
                </c:pt>
                <c:pt idx="2">
                  <c:v>9</c:v>
                </c:pt>
                <c:pt idx="3">
                  <c:v>12</c:v>
                </c:pt>
                <c:pt idx="4">
                  <c:v>11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23-0E4A-ABF5-58651789C3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703360"/>
        <c:axId val="134709248"/>
      </c:barChart>
      <c:catAx>
        <c:axId val="13470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709248"/>
        <c:crosses val="autoZero"/>
        <c:auto val="1"/>
        <c:lblAlgn val="ctr"/>
        <c:lblOffset val="100"/>
        <c:noMultiLvlLbl val="0"/>
      </c:catAx>
      <c:valAx>
        <c:axId val="13470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703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46F-F341-9EB6-3B1F454B35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46F-F341-9EB6-3B1F454B35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246F-F341-9EB6-3B1F454B350E}"/>
              </c:ext>
            </c:extLst>
          </c:dPt>
          <c:dLbls>
            <c:dLbl>
              <c:idx val="0"/>
              <c:layout>
                <c:manualLayout>
                  <c:x val="-0.10606060606060624"/>
                  <c:y val="-9.92366412213741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6F-F341-9EB6-3B1F454B350E}"/>
                </c:ext>
              </c:extLst>
            </c:dLbl>
            <c:dLbl>
              <c:idx val="1"/>
              <c:layout>
                <c:manualLayout>
                  <c:x val="0.4555856633992188"/>
                  <c:y val="-7.267438801023164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798944774760293"/>
                      <c:h val="0.184138638765293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46F-F341-9EB6-3B1F454B350E}"/>
                </c:ext>
              </c:extLst>
            </c:dLbl>
            <c:dLbl>
              <c:idx val="2"/>
              <c:layout>
                <c:manualLayout>
                  <c:x val="9.8484947904239575E-2"/>
                  <c:y val="-0.106870078740157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405293088363953"/>
                      <c:h val="0.151202440343811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46F-F341-9EB6-3B1F454B35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'Form Responses 1'!$DM$37:$DM$39</c:f>
              <c:strCache>
                <c:ptCount val="3"/>
                <c:pt idx="0">
                  <c:v>Not defined</c:v>
                </c:pt>
                <c:pt idx="1">
                  <c:v>Absolute change (e.g., point reduction)</c:v>
                </c:pt>
                <c:pt idx="2">
                  <c:v>% change (e.g., 30% or 50%)</c:v>
                </c:pt>
              </c:strCache>
            </c:strRef>
          </c:cat>
          <c:val>
            <c:numRef>
              <c:f>'Form Responses 1'!$DN$37:$DN$39</c:f>
              <c:numCache>
                <c:formatCode>General</c:formatCode>
                <c:ptCount val="3"/>
                <c:pt idx="0">
                  <c:v>13</c:v>
                </c:pt>
                <c:pt idx="1">
                  <c:v>7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6F-F341-9EB6-3B1F454B350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AEs!$C$36</c:f>
              <c:strCache>
                <c:ptCount val="1"/>
                <c:pt idx="0">
                  <c:v>Prespecified in methods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03-344E-BCAE-F7E1B29CCD8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03-344E-BCAE-F7E1B29CCD8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03-344E-BCAE-F7E1B29CCD8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03-344E-BCAE-F7E1B29CCD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AEs!$B$37:$B$43</c:f>
              <c:strCache>
                <c:ptCount val="7"/>
                <c:pt idx="0">
                  <c:v>Neurologic injury</c:v>
                </c:pt>
                <c:pt idx="1">
                  <c:v>Localized pain</c:v>
                </c:pt>
                <c:pt idx="2">
                  <c:v>Lead migration/inadequate coverage</c:v>
                </c:pt>
                <c:pt idx="3">
                  <c:v>Pulse generator discomfort</c:v>
                </c:pt>
                <c:pt idx="4">
                  <c:v>Infection</c:v>
                </c:pt>
                <c:pt idx="5">
                  <c:v>Fractured electrode</c:v>
                </c:pt>
                <c:pt idx="6">
                  <c:v>Other hardware issue</c:v>
                </c:pt>
              </c:strCache>
            </c:strRef>
          </c:cat>
          <c:val>
            <c:numRef>
              <c:f>AEs!$C$37:$C$43</c:f>
              <c:numCache>
                <c:formatCode>General</c:formatCode>
                <c:ptCount val="7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03-344E-BCAE-F7E1B29CCD85}"/>
            </c:ext>
          </c:extLst>
        </c:ser>
        <c:ser>
          <c:idx val="1"/>
          <c:order val="1"/>
          <c:tx>
            <c:strRef>
              <c:f>AEs!$D$36</c:f>
              <c:strCache>
                <c:ptCount val="1"/>
                <c:pt idx="0">
                  <c:v>Reported but not prespecified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AEs!$B$37:$B$43</c:f>
              <c:strCache>
                <c:ptCount val="7"/>
                <c:pt idx="0">
                  <c:v>Neurologic injury</c:v>
                </c:pt>
                <c:pt idx="1">
                  <c:v>Localized pain</c:v>
                </c:pt>
                <c:pt idx="2">
                  <c:v>Lead migration/inadequate coverage</c:v>
                </c:pt>
                <c:pt idx="3">
                  <c:v>Pulse generator discomfort</c:v>
                </c:pt>
                <c:pt idx="4">
                  <c:v>Infection</c:v>
                </c:pt>
                <c:pt idx="5">
                  <c:v>Fractured electrode</c:v>
                </c:pt>
                <c:pt idx="6">
                  <c:v>Other hardware issue</c:v>
                </c:pt>
              </c:strCache>
            </c:strRef>
          </c:cat>
          <c:val>
            <c:numRef>
              <c:f>AEs!$D$37:$D$43</c:f>
              <c:numCache>
                <c:formatCode>General</c:formatCode>
                <c:ptCount val="7"/>
                <c:pt idx="0">
                  <c:v>2</c:v>
                </c:pt>
                <c:pt idx="1">
                  <c:v>6</c:v>
                </c:pt>
                <c:pt idx="2">
                  <c:v>12</c:v>
                </c:pt>
                <c:pt idx="3">
                  <c:v>9</c:v>
                </c:pt>
                <c:pt idx="4">
                  <c:v>11</c:v>
                </c:pt>
                <c:pt idx="5">
                  <c:v>5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E03-344E-BCAE-F7E1B29CCD85}"/>
            </c:ext>
          </c:extLst>
        </c:ser>
        <c:ser>
          <c:idx val="2"/>
          <c:order val="2"/>
          <c:tx>
            <c:strRef>
              <c:f>AEs!$E$36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AEs!$B$37:$B$43</c:f>
              <c:strCache>
                <c:ptCount val="7"/>
                <c:pt idx="0">
                  <c:v>Neurologic injury</c:v>
                </c:pt>
                <c:pt idx="1">
                  <c:v>Localized pain</c:v>
                </c:pt>
                <c:pt idx="2">
                  <c:v>Lead migration/inadequate coverage</c:v>
                </c:pt>
                <c:pt idx="3">
                  <c:v>Pulse generator discomfort</c:v>
                </c:pt>
                <c:pt idx="4">
                  <c:v>Infection</c:v>
                </c:pt>
                <c:pt idx="5">
                  <c:v>Fractured electrode</c:v>
                </c:pt>
                <c:pt idx="6">
                  <c:v>Other hardware issue</c:v>
                </c:pt>
              </c:strCache>
            </c:strRef>
          </c:cat>
          <c:val>
            <c:numRef>
              <c:f>AEs!$E$37:$E$43</c:f>
              <c:numCache>
                <c:formatCode>General</c:formatCode>
                <c:ptCount val="7"/>
                <c:pt idx="0">
                  <c:v>4</c:v>
                </c:pt>
                <c:pt idx="1">
                  <c:v>6</c:v>
                </c:pt>
                <c:pt idx="2">
                  <c:v>15</c:v>
                </c:pt>
                <c:pt idx="3">
                  <c:v>9</c:v>
                </c:pt>
                <c:pt idx="4">
                  <c:v>12</c:v>
                </c:pt>
                <c:pt idx="5">
                  <c:v>5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03-344E-BCAE-F7E1B29CC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40106368"/>
        <c:axId val="140185984"/>
      </c:barChart>
      <c:catAx>
        <c:axId val="140106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185984"/>
        <c:crosses val="autoZero"/>
        <c:auto val="1"/>
        <c:lblAlgn val="ctr"/>
        <c:lblOffset val="100"/>
        <c:noMultiLvlLbl val="0"/>
      </c:catAx>
      <c:valAx>
        <c:axId val="1401859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40106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# of SCS Studies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3501196185860862E-2"/>
          <c:y val="0.1971969971442572"/>
          <c:w val="0.90203027711420269"/>
          <c:h val="0.71991807920596829"/>
        </c:manualLayout>
      </c:layout>
      <c:lineChart>
        <c:grouping val="standard"/>
        <c:varyColors val="0"/>
        <c:ser>
          <c:idx val="0"/>
          <c:order val="0"/>
          <c:tx>
            <c:strRef>
              <c:f>'PRISMA '!$S$34</c:f>
              <c:strCache>
                <c:ptCount val="1"/>
                <c:pt idx="0">
                  <c:v># of Studies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'PRISMA '!$R$35:$R$39</c:f>
              <c:strCache>
                <c:ptCount val="5"/>
                <c:pt idx="0">
                  <c:v>1994-1999</c:v>
                </c:pt>
                <c:pt idx="1">
                  <c:v>2000-2005</c:v>
                </c:pt>
                <c:pt idx="2">
                  <c:v>2006-2010</c:v>
                </c:pt>
                <c:pt idx="3">
                  <c:v>2011-2015</c:v>
                </c:pt>
                <c:pt idx="4">
                  <c:v>2016-Present</c:v>
                </c:pt>
              </c:strCache>
            </c:strRef>
          </c:cat>
          <c:val>
            <c:numRef>
              <c:f>'PRISMA '!$S$35:$S$39</c:f>
              <c:numCache>
                <c:formatCode>General</c:formatCode>
                <c:ptCount val="5"/>
                <c:pt idx="0">
                  <c:v>3</c:v>
                </c:pt>
                <c:pt idx="1">
                  <c:v>6</c:v>
                </c:pt>
                <c:pt idx="2">
                  <c:v>1</c:v>
                </c:pt>
                <c:pt idx="3">
                  <c:v>14</c:v>
                </c:pt>
                <c:pt idx="4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51-F343-9948-895EBBE0C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157888"/>
        <c:axId val="139159424"/>
      </c:lineChart>
      <c:catAx>
        <c:axId val="13915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159424"/>
        <c:crosses val="autoZero"/>
        <c:auto val="1"/>
        <c:lblAlgn val="ctr"/>
        <c:lblOffset val="100"/>
        <c:noMultiLvlLbl val="0"/>
      </c:catAx>
      <c:valAx>
        <c:axId val="139159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157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Funding</a:t>
            </a:r>
          </a:p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(N=26)</a:t>
            </a:r>
          </a:p>
        </c:rich>
      </c:tx>
      <c:layout>
        <c:manualLayout>
          <c:xMode val="edge"/>
          <c:yMode val="edge"/>
          <c:x val="0.35071355954197803"/>
          <c:y val="5.828650174032881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ABC-134B-979F-AD7C8995EB1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ABC-134B-979F-AD7C8995EB1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6ABC-134B-979F-AD7C8995EB1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6ABC-134B-979F-AD7C8995EB10}"/>
              </c:ext>
            </c:extLst>
          </c:dPt>
          <c:dLbls>
            <c:dLbl>
              <c:idx val="2"/>
              <c:layout>
                <c:manualLayout>
                  <c:x val="4.1764390011281079E-2"/>
                  <c:y val="-9.584060252976724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BC-134B-979F-AD7C8995EB10}"/>
                </c:ext>
              </c:extLst>
            </c:dLbl>
            <c:dLbl>
              <c:idx val="3"/>
              <c:layout>
                <c:manualLayout>
                  <c:x val="2.2211262346777415E-2"/>
                  <c:y val="-3.71583622279192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BC-134B-979F-AD7C8995EB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Funding!$A$17:$A$20</c:f>
              <c:strCache>
                <c:ptCount val="4"/>
                <c:pt idx="0">
                  <c:v>Government</c:v>
                </c:pt>
                <c:pt idx="1">
                  <c:v>Industry</c:v>
                </c:pt>
                <c:pt idx="2">
                  <c:v>Institution</c:v>
                </c:pt>
                <c:pt idx="3">
                  <c:v>Professional Society</c:v>
                </c:pt>
              </c:strCache>
            </c:strRef>
          </c:cat>
          <c:val>
            <c:numRef>
              <c:f>Funding!$C$17:$C$20</c:f>
              <c:numCache>
                <c:formatCode>0%</c:formatCode>
                <c:ptCount val="4"/>
                <c:pt idx="0">
                  <c:v>0.23076923076923159</c:v>
                </c:pt>
                <c:pt idx="1">
                  <c:v>0.80769230769230771</c:v>
                </c:pt>
                <c:pt idx="2">
                  <c:v>0.15384615384615452</c:v>
                </c:pt>
                <c:pt idx="3">
                  <c:v>3.8461538461538464E-2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BC-134B-979F-AD7C8995EB10}"/>
            </c:ext>
          </c:extLst>
        </c:ser>
        <c:ser>
          <c:idx val="1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A-6ABC-134B-979F-AD7C8995EB1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C-6ABC-134B-979F-AD7C8995EB1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E-6ABC-134B-979F-AD7C8995EB1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0-6ABC-134B-979F-AD7C8995EB10}"/>
              </c:ext>
            </c:extLst>
          </c:dPt>
          <c:cat>
            <c:strRef>
              <c:f>Funding!$A$17:$A$20</c:f>
              <c:strCache>
                <c:ptCount val="4"/>
                <c:pt idx="0">
                  <c:v>Government</c:v>
                </c:pt>
                <c:pt idx="1">
                  <c:v>Industry</c:v>
                </c:pt>
                <c:pt idx="2">
                  <c:v>Institution</c:v>
                </c:pt>
                <c:pt idx="3">
                  <c:v>Professional Society</c:v>
                </c:pt>
              </c:strCache>
            </c:strRef>
          </c:cat>
          <c:val>
            <c:numRef>
              <c:f>Funding!$C$17:$C$20</c:f>
              <c:numCache>
                <c:formatCode>0%</c:formatCode>
                <c:ptCount val="4"/>
                <c:pt idx="0">
                  <c:v>0.23076923076923159</c:v>
                </c:pt>
                <c:pt idx="1">
                  <c:v>0.80769230769230771</c:v>
                </c:pt>
                <c:pt idx="2">
                  <c:v>0.15384615384615452</c:v>
                </c:pt>
                <c:pt idx="3">
                  <c:v>3.8461538461538464E-2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ABC-134B-979F-AD7C8995EB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249040985261458"/>
          <c:y val="0.35647925123490137"/>
          <c:w val="0.28674980418023666"/>
          <c:h val="0.532202842174608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Inclusion!$B$36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CE-C74B-89E0-51FAB0BE33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Inclusion!$A$37:$A$42</c:f>
              <c:strCache>
                <c:ptCount val="6"/>
                <c:pt idx="0">
                  <c:v>Minimum pain intensity</c:v>
                </c:pt>
                <c:pt idx="1">
                  <c:v>Minimum duration of pain</c:v>
                </c:pt>
                <c:pt idx="2">
                  <c:v>Minimum disability score</c:v>
                </c:pt>
                <c:pt idx="3">
                  <c:v>Failure of any other treatment</c:v>
                </c:pt>
                <c:pt idx="4">
                  <c:v>Willing to d/c meds or keep stable</c:v>
                </c:pt>
                <c:pt idx="5">
                  <c:v>Minimum duration of disability</c:v>
                </c:pt>
              </c:strCache>
            </c:strRef>
          </c:cat>
          <c:val>
            <c:numRef>
              <c:f>Inclusion!$B$37:$B$42</c:f>
              <c:numCache>
                <c:formatCode>General</c:formatCode>
                <c:ptCount val="6"/>
                <c:pt idx="0">
                  <c:v>12</c:v>
                </c:pt>
                <c:pt idx="1">
                  <c:v>16</c:v>
                </c:pt>
                <c:pt idx="2">
                  <c:v>2</c:v>
                </c:pt>
                <c:pt idx="3">
                  <c:v>14</c:v>
                </c:pt>
                <c:pt idx="4">
                  <c:v>6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CE-C74B-89E0-51FAB0BE333C}"/>
            </c:ext>
          </c:extLst>
        </c:ser>
        <c:ser>
          <c:idx val="1"/>
          <c:order val="1"/>
          <c:tx>
            <c:strRef>
              <c:f>Inclusion!$C$36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Inclusion!$A$37:$A$42</c:f>
              <c:strCache>
                <c:ptCount val="6"/>
                <c:pt idx="0">
                  <c:v>Minimum pain intensity</c:v>
                </c:pt>
                <c:pt idx="1">
                  <c:v>Minimum duration of pain</c:v>
                </c:pt>
                <c:pt idx="2">
                  <c:v>Minimum disability score</c:v>
                </c:pt>
                <c:pt idx="3">
                  <c:v>Failure of any other treatment</c:v>
                </c:pt>
                <c:pt idx="4">
                  <c:v>Willing to d/c meds or keep stable</c:v>
                </c:pt>
                <c:pt idx="5">
                  <c:v>Minimum duration of disability</c:v>
                </c:pt>
              </c:strCache>
            </c:strRef>
          </c:cat>
          <c:val>
            <c:numRef>
              <c:f>Inclusion!$C$37:$C$42</c:f>
              <c:numCache>
                <c:formatCode>0</c:formatCode>
                <c:ptCount val="6"/>
                <c:pt idx="0">
                  <c:v>20</c:v>
                </c:pt>
                <c:pt idx="1">
                  <c:v>16</c:v>
                </c:pt>
                <c:pt idx="2">
                  <c:v>30</c:v>
                </c:pt>
                <c:pt idx="3">
                  <c:v>18</c:v>
                </c:pt>
                <c:pt idx="4">
                  <c:v>26</c:v>
                </c:pt>
                <c:pt idx="5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CE-C74B-89E0-51FAB0BE33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9261440"/>
        <c:axId val="139262976"/>
      </c:barChart>
      <c:catAx>
        <c:axId val="139261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262976"/>
        <c:crosses val="autoZero"/>
        <c:auto val="1"/>
        <c:lblAlgn val="ctr"/>
        <c:lblOffset val="100"/>
        <c:noMultiLvlLbl val="0"/>
      </c:catAx>
      <c:valAx>
        <c:axId val="139262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26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TYPE/LOCATION OF PAIN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590-9B45-A97D-914FD14C5C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590-9B45-A97D-914FD14C5C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590-9B45-A97D-914FD14C5C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7590-9B45-A97D-914FD14C5C2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7590-9B45-A97D-914FD14C5C2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7590-9B45-A97D-914FD14C5C2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7590-9B45-A97D-914FD14C5C2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7590-9B45-A97D-914FD14C5C2A}"/>
              </c:ext>
            </c:extLst>
          </c:dPt>
          <c:dLbls>
            <c:dLbl>
              <c:idx val="0"/>
              <c:layout>
                <c:manualLayout>
                  <c:x val="-7.9941860465116352E-2"/>
                  <c:y val="-1.76886792452831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90-9B45-A97D-914FD14C5C2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590-9B45-A97D-914FD14C5C2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590-9B45-A97D-914FD14C5C2A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590-9B45-A97D-914FD14C5C2A}"/>
                </c:ext>
              </c:extLst>
            </c:dLbl>
            <c:dLbl>
              <c:idx val="4"/>
              <c:layout>
                <c:manualLayout>
                  <c:x val="-1.7942583732057454E-2"/>
                  <c:y val="5.13196480938417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90-9B45-A97D-914FD14C5C2A}"/>
                </c:ext>
              </c:extLst>
            </c:dLbl>
            <c:dLbl>
              <c:idx val="5"/>
              <c:layout>
                <c:manualLayout>
                  <c:x val="2.3619186046511628E-2"/>
                  <c:y val="-3.53773584905660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590-9B45-A97D-914FD14C5C2A}"/>
                </c:ext>
              </c:extLst>
            </c:dLbl>
            <c:dLbl>
              <c:idx val="6"/>
              <c:layout>
                <c:manualLayout>
                  <c:x val="4.1787790697674417E-2"/>
                  <c:y val="-2.7024058884948434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590-9B45-A97D-914FD14C5C2A}"/>
                </c:ext>
              </c:extLst>
            </c:dLbl>
            <c:dLbl>
              <c:idx val="7"/>
              <c:layout>
                <c:manualLayout>
                  <c:x val="2.7910685805422643E-2"/>
                  <c:y val="-1.8328445747800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590-9B45-A97D-914FD14C5C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Inclusion!$L$35:$L$42</c:f>
              <c:strCache>
                <c:ptCount val="8"/>
                <c:pt idx="0">
                  <c:v>Back pain</c:v>
                </c:pt>
                <c:pt idx="1">
                  <c:v>Leg pain</c:v>
                </c:pt>
                <c:pt idx="2">
                  <c:v>FBSS</c:v>
                </c:pt>
                <c:pt idx="3">
                  <c:v>CRPS-1</c:v>
                </c:pt>
                <c:pt idx="4">
                  <c:v>Diabetic neuropathy</c:v>
                </c:pt>
                <c:pt idx="5">
                  <c:v>Other nerve-related injury </c:v>
                </c:pt>
                <c:pt idx="6">
                  <c:v>PVD</c:v>
                </c:pt>
                <c:pt idx="7">
                  <c:v>IBS</c:v>
                </c:pt>
              </c:strCache>
            </c:strRef>
          </c:cat>
          <c:val>
            <c:numRef>
              <c:f>Inclusion!$M$35:$M$42</c:f>
              <c:numCache>
                <c:formatCode>General</c:formatCode>
                <c:ptCount val="8"/>
                <c:pt idx="0">
                  <c:v>8</c:v>
                </c:pt>
                <c:pt idx="1">
                  <c:v>16</c:v>
                </c:pt>
                <c:pt idx="2">
                  <c:v>8</c:v>
                </c:pt>
                <c:pt idx="3">
                  <c:v>6</c:v>
                </c:pt>
                <c:pt idx="4">
                  <c:v>2</c:v>
                </c:pt>
                <c:pt idx="5">
                  <c:v>2</c:v>
                </c:pt>
                <c:pt idx="6">
                  <c:v>5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590-9B45-A97D-914FD14C5C2A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2-7590-9B45-A97D-914FD14C5C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4-7590-9B45-A97D-914FD14C5C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6-7590-9B45-A97D-914FD14C5C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8-7590-9B45-A97D-914FD14C5C2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A-7590-9B45-A97D-914FD14C5C2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C-7590-9B45-A97D-914FD14C5C2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E-7590-9B45-A97D-914FD14C5C2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0-7590-9B45-A97D-914FD14C5C2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7590-9B45-A97D-914FD14C5C2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7590-9B45-A97D-914FD14C5C2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7590-9B45-A97D-914FD14C5C2A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7590-9B45-A97D-914FD14C5C2A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7590-9B45-A97D-914FD14C5C2A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7590-9B45-A97D-914FD14C5C2A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7590-9B45-A97D-914FD14C5C2A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0-7590-9B45-A97D-914FD14C5C2A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Inclusion!$L$35:$L$42</c:f>
              <c:strCache>
                <c:ptCount val="8"/>
                <c:pt idx="0">
                  <c:v>Back pain</c:v>
                </c:pt>
                <c:pt idx="1">
                  <c:v>Leg pain</c:v>
                </c:pt>
                <c:pt idx="2">
                  <c:v>FBSS</c:v>
                </c:pt>
                <c:pt idx="3">
                  <c:v>CRPS-1</c:v>
                </c:pt>
                <c:pt idx="4">
                  <c:v>Diabetic neuropathy</c:v>
                </c:pt>
                <c:pt idx="5">
                  <c:v>Other nerve-related injury </c:v>
                </c:pt>
                <c:pt idx="6">
                  <c:v>PVD</c:v>
                </c:pt>
                <c:pt idx="7">
                  <c:v>IBS</c:v>
                </c:pt>
              </c:strCache>
            </c:strRef>
          </c:cat>
          <c:val>
            <c:numRef>
              <c:f>Inclusion!$N$35:$N$42</c:f>
              <c:numCache>
                <c:formatCode>0%</c:formatCode>
                <c:ptCount val="8"/>
                <c:pt idx="0">
                  <c:v>0.27586206896551824</c:v>
                </c:pt>
                <c:pt idx="1">
                  <c:v>0.5517241379310347</c:v>
                </c:pt>
                <c:pt idx="2">
                  <c:v>0.27586206896551824</c:v>
                </c:pt>
                <c:pt idx="3">
                  <c:v>0.20689655172413793</c:v>
                </c:pt>
                <c:pt idx="4">
                  <c:v>6.8965517241379309E-2</c:v>
                </c:pt>
                <c:pt idx="5">
                  <c:v>6.8965517241379309E-2</c:v>
                </c:pt>
                <c:pt idx="6">
                  <c:v>0.17241379310344879</c:v>
                </c:pt>
                <c:pt idx="7">
                  <c:v>3.4482758620689655E-2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7590-9B45-A97D-914FD14C5C2A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504273504273612E-2"/>
          <c:y val="0.16239755744817613"/>
          <c:w val="0.95299145299145493"/>
          <c:h val="0.8376024425518259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274-B447-9B06-BDC073DC81E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274-B447-9B06-BDC073DC81E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274-B447-9B06-BDC073DC81E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2274-B447-9B06-BDC073DC81E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2274-B447-9B06-BDC073DC81E9}"/>
              </c:ext>
            </c:extLst>
          </c:dPt>
          <c:dLbls>
            <c:dLbl>
              <c:idx val="0"/>
              <c:layout>
                <c:manualLayout>
                  <c:x val="-0.20272376380759891"/>
                  <c:y val="-0.1355070303712041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74-B447-9B06-BDC073DC81E9}"/>
                </c:ext>
              </c:extLst>
            </c:dLbl>
            <c:dLbl>
              <c:idx val="1"/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74-B447-9B06-BDC073DC81E9}"/>
                </c:ext>
              </c:extLst>
            </c:dLbl>
            <c:dLbl>
              <c:idx val="2"/>
              <c:layout>
                <c:manualLayout>
                  <c:x val="0.19985858910493334"/>
                  <c:y val="8.834601214763754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74-B447-9B06-BDC073DC81E9}"/>
                </c:ext>
              </c:extLst>
            </c:dLbl>
            <c:dLbl>
              <c:idx val="3"/>
              <c:layout>
                <c:manualLayout>
                  <c:x val="1.8477017295914578E-3"/>
                  <c:y val="-1.70791361990888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2274-B447-9B06-BDC073DC81E9}"/>
                </c:ext>
              </c:extLst>
            </c:dLbl>
            <c:dLbl>
              <c:idx val="4"/>
              <c:layout>
                <c:manualLayout>
                  <c:x val="6.8893486528469591E-2"/>
                  <c:y val="-1.088033302518946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274-B447-9B06-BDC073DC81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'Form Responses 1'!$AL$36:$AL$40</c:f>
              <c:strCache>
                <c:ptCount val="5"/>
                <c:pt idx="0">
                  <c:v>Conventional</c:v>
                </c:pt>
                <c:pt idx="1">
                  <c:v>High Frequency</c:v>
                </c:pt>
                <c:pt idx="2">
                  <c:v>High Frequency Burst</c:v>
                </c:pt>
                <c:pt idx="3">
                  <c:v>DRG </c:v>
                </c:pt>
                <c:pt idx="4">
                  <c:v>Shuffle </c:v>
                </c:pt>
              </c:strCache>
            </c:strRef>
          </c:cat>
          <c:val>
            <c:numRef>
              <c:f>'Form Responses 1'!$AM$36:$AM$40</c:f>
              <c:numCache>
                <c:formatCode>General</c:formatCode>
                <c:ptCount val="5"/>
                <c:pt idx="0">
                  <c:v>21</c:v>
                </c:pt>
                <c:pt idx="1">
                  <c:v>6</c:v>
                </c:pt>
                <c:pt idx="2">
                  <c:v>6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274-B447-9B06-BDC073DC81E9}"/>
            </c:ext>
          </c:extLst>
        </c:ser>
        <c:ser>
          <c:idx val="1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C-2274-B447-9B06-BDC073DC81E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E-2274-B447-9B06-BDC073DC81E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0-2274-B447-9B06-BDC073DC81E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2-2274-B447-9B06-BDC073DC81E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4-2274-B447-9B06-BDC073DC81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'Form Responses 1'!$AL$36:$AL$40</c:f>
              <c:strCache>
                <c:ptCount val="5"/>
                <c:pt idx="0">
                  <c:v>Conventional</c:v>
                </c:pt>
                <c:pt idx="1">
                  <c:v>High Frequency</c:v>
                </c:pt>
                <c:pt idx="2">
                  <c:v>High Frequency Burst</c:v>
                </c:pt>
                <c:pt idx="3">
                  <c:v>DRG </c:v>
                </c:pt>
                <c:pt idx="4">
                  <c:v>Shuffle </c:v>
                </c:pt>
              </c:strCache>
            </c:strRef>
          </c:cat>
          <c:val>
            <c:numRef>
              <c:f>'Form Responses 1'!$AN$36:$AN$40</c:f>
              <c:numCache>
                <c:formatCode>0%</c:formatCode>
                <c:ptCount val="5"/>
                <c:pt idx="0">
                  <c:v>0.65625000000000167</c:v>
                </c:pt>
                <c:pt idx="1">
                  <c:v>0.18750000000000042</c:v>
                </c:pt>
                <c:pt idx="2">
                  <c:v>0.18750000000000042</c:v>
                </c:pt>
                <c:pt idx="3">
                  <c:v>3.125E-2</c:v>
                </c:pt>
                <c:pt idx="4">
                  <c:v>3.125E-2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274-B447-9B06-BDC073DC81E9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0B1-D042-BB2A-2B4E44D0905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0B1-D042-BB2A-2B4E44D0905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0B1-D042-BB2A-2B4E44D0905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20B1-D042-BB2A-2B4E44D0905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20B1-D042-BB2A-2B4E44D0905A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20B1-D042-BB2A-2B4E44D090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'Form Responses 1'!$AV$35:$AV$40</c:f>
              <c:strCache>
                <c:ptCount val="6"/>
                <c:pt idx="0">
                  <c:v>Conventional</c:v>
                </c:pt>
                <c:pt idx="1">
                  <c:v>Usual care by protocol</c:v>
                </c:pt>
                <c:pt idx="2">
                  <c:v>Usual care by clinician</c:v>
                </c:pt>
                <c:pt idx="3">
                  <c:v>Surgery</c:v>
                </c:pt>
                <c:pt idx="4">
                  <c:v>Placebo/On-Off</c:v>
                </c:pt>
                <c:pt idx="5">
                  <c:v>Physical therapy</c:v>
                </c:pt>
              </c:strCache>
            </c:strRef>
          </c:cat>
          <c:val>
            <c:numRef>
              <c:f>'Form Responses 1'!$AW$35:$AW$40</c:f>
              <c:numCache>
                <c:formatCode>General</c:formatCode>
                <c:ptCount val="6"/>
                <c:pt idx="0">
                  <c:v>13</c:v>
                </c:pt>
                <c:pt idx="1">
                  <c:v>1</c:v>
                </c:pt>
                <c:pt idx="2">
                  <c:v>7</c:v>
                </c:pt>
                <c:pt idx="3">
                  <c:v>1</c:v>
                </c:pt>
                <c:pt idx="4">
                  <c:v>9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0B1-D042-BB2A-2B4E44D0905A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Co-administration of other non-invasive interventions allowed (e.g., opioids, physical therapy, etc.)?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9714613178827631"/>
          <c:y val="0.19592123769338959"/>
          <c:w val="0.41259322399091686"/>
          <c:h val="0.6868975869322657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09B-794C-A067-C50F32269EA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09B-794C-A067-C50F32269EA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09B-794C-A067-C50F32269EAE}"/>
              </c:ext>
            </c:extLst>
          </c:dPt>
          <c:dLbls>
            <c:dLbl>
              <c:idx val="2"/>
              <c:layout>
                <c:manualLayout>
                  <c:x val="0"/>
                  <c:y val="-6.606824443877057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784717143058339E-2"/>
                      <c:h val="5.50480612663836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09B-794C-A067-C50F32269E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'Form Responses 1'!$AP$36:$AP$38</c:f>
              <c:strCache>
                <c:ptCount val="3"/>
                <c:pt idx="0">
                  <c:v>Not specified</c:v>
                </c:pt>
                <c:pt idx="1">
                  <c:v>Yes</c:v>
                </c:pt>
                <c:pt idx="2">
                  <c:v>No </c:v>
                </c:pt>
              </c:strCache>
            </c:strRef>
          </c:cat>
          <c:val>
            <c:numRef>
              <c:f>'Form Responses 1'!$AQ$36:$AQ$38</c:f>
              <c:numCache>
                <c:formatCode>General</c:formatCode>
                <c:ptCount val="3"/>
                <c:pt idx="0">
                  <c:v>11</c:v>
                </c:pt>
                <c:pt idx="1">
                  <c:v>20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09B-794C-A067-C50F32269EA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2226790547298453"/>
          <c:y val="0.91503831854132989"/>
          <c:w val="0.58218692688444718"/>
          <c:h val="7.1747951148963526E-2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'Form Responses 1'!$CF$35:$CF$49</c:f>
              <c:strCache>
                <c:ptCount val="15"/>
                <c:pt idx="0">
                  <c:v>Pain intensity</c:v>
                </c:pt>
                <c:pt idx="1">
                  <c:v>Pain relief</c:v>
                </c:pt>
                <c:pt idx="2">
                  <c:v>Multidimensional pain questionnaire (e.g., McGill)</c:v>
                </c:pt>
                <c:pt idx="3">
                  <c:v>HRQoL</c:v>
                </c:pt>
                <c:pt idx="4">
                  <c:v>Function/disability</c:v>
                </c:pt>
                <c:pt idx="5">
                  <c:v>Mood</c:v>
                </c:pt>
                <c:pt idx="6">
                  <c:v>Depression</c:v>
                </c:pt>
                <c:pt idx="7">
                  <c:v>Sleep</c:v>
                </c:pt>
                <c:pt idx="8">
                  <c:v>PGIC</c:v>
                </c:pt>
                <c:pt idx="9">
                  <c:v>Pain catastrophizing</c:v>
                </c:pt>
                <c:pt idx="10">
                  <c:v>Patient satisfaction</c:v>
                </c:pt>
                <c:pt idx="11">
                  <c:v>Patient preference</c:v>
                </c:pt>
                <c:pt idx="12">
                  <c:v>No neurological deficit</c:v>
                </c:pt>
                <c:pt idx="13">
                  <c:v>Reduction in opioid use</c:v>
                </c:pt>
                <c:pt idx="14">
                  <c:v>QST</c:v>
                </c:pt>
              </c:strCache>
            </c:strRef>
          </c:cat>
          <c:val>
            <c:numRef>
              <c:f>'Form Responses 1'!$CG$35:$CG$49</c:f>
              <c:numCache>
                <c:formatCode>General</c:formatCode>
                <c:ptCount val="15"/>
                <c:pt idx="0">
                  <c:v>17</c:v>
                </c:pt>
                <c:pt idx="1">
                  <c:v>6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4</c:v>
                </c:pt>
                <c:pt idx="6">
                  <c:v>8</c:v>
                </c:pt>
                <c:pt idx="7">
                  <c:v>6</c:v>
                </c:pt>
                <c:pt idx="8">
                  <c:v>6</c:v>
                </c:pt>
                <c:pt idx="9">
                  <c:v>5</c:v>
                </c:pt>
                <c:pt idx="10">
                  <c:v>12</c:v>
                </c:pt>
                <c:pt idx="11">
                  <c:v>10</c:v>
                </c:pt>
                <c:pt idx="12">
                  <c:v>4</c:v>
                </c:pt>
                <c:pt idx="13">
                  <c:v>9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5A-DF4E-8934-6138331172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39944704"/>
        <c:axId val="139946240"/>
      </c:barChart>
      <c:catAx>
        <c:axId val="139944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946240"/>
        <c:crosses val="autoZero"/>
        <c:auto val="1"/>
        <c:lblAlgn val="ctr"/>
        <c:lblOffset val="100"/>
        <c:noMultiLvlLbl val="0"/>
      </c:catAx>
      <c:valAx>
        <c:axId val="1399462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39944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B5399A-38B9-45D6-A6A6-27F7AE41AADB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987322-2F3C-475F-9FD2-E34D9BFBD8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80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87322-2F3C-475F-9FD2-E34D9BFBD8B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44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87322-2F3C-475F-9FD2-E34D9BFBD8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70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87322-2F3C-475F-9FD2-E34D9BFBD8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3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87322-2F3C-475F-9FD2-E34D9BFBD8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99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Emphasize that this is per inclusion criteria – details in results would show what pts actually had, e.g.,</a:t>
            </a:r>
            <a:r>
              <a:rPr lang="en-US" baseline="0" dirty="0"/>
              <a:t> FBSS could be part of inclusion criteria, or only back pain and the demographics might then reveal that many pts had FBSS</a:t>
            </a:r>
            <a:endParaRPr lang="en-US" dirty="0"/>
          </a:p>
          <a:p>
            <a:r>
              <a:rPr lang="en-US" dirty="0"/>
              <a:t>Need to separate</a:t>
            </a:r>
            <a:r>
              <a:rPr lang="en-US" baseline="0" dirty="0"/>
              <a:t> leg pain due to radiculopathy from pain due to limb ischemia. Also, most pt’s with PVD also have leg pain.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87322-2F3C-475F-9FD2-E34D9BFBD8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1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Should make this more graphic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87322-2F3C-475F-9FD2-E34D9BFBD8B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87322-2F3C-475F-9FD2-E34D9BFBD8B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57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PT = 2</a:t>
            </a:r>
          </a:p>
          <a:p>
            <a:r>
              <a:rPr lang="en-US" dirty="0" smtClean="0"/>
              <a:t>DRG = 1</a:t>
            </a:r>
          </a:p>
          <a:p>
            <a:r>
              <a:rPr lang="en-US" dirty="0" smtClean="0"/>
              <a:t>HF = 1</a:t>
            </a:r>
          </a:p>
          <a:p>
            <a:r>
              <a:rPr lang="en-US" dirty="0" smtClean="0"/>
              <a:t>Burst = 1</a:t>
            </a:r>
          </a:p>
          <a:p>
            <a:r>
              <a:rPr lang="en-US" dirty="0" smtClean="0"/>
              <a:t>Numbers do</a:t>
            </a:r>
            <a:r>
              <a:rPr lang="en-US" baseline="0" dirty="0" smtClean="0"/>
              <a:t> not add to 32 as more than one control in some studies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87322-2F3C-475F-9FD2-E34D9BFBD8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75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87322-2F3C-475F-9FD2-E34D9BFBD8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86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87322-2F3C-475F-9FD2-E34D9BFBD8B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917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87322-2F3C-475F-9FD2-E34D9BFBD8B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57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87322-2F3C-475F-9FD2-E34D9BFBD8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939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87322-2F3C-475F-9FD2-E34D9BFBD8B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684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87322-2F3C-475F-9FD2-E34D9BFBD8B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066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87322-2F3C-475F-9FD2-E34D9BFBD8B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271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87322-2F3C-475F-9FD2-E34D9BFBD8B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14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87322-2F3C-475F-9FD2-E34D9BFBD8B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947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87322-2F3C-475F-9FD2-E34D9BFBD8B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575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87322-2F3C-475F-9FD2-E34D9BFBD8B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124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87322-2F3C-475F-9FD2-E34D9BFBD8B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423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87322-2F3C-475F-9FD2-E34D9BFBD8B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71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87322-2F3C-475F-9FD2-E34D9BFBD8B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38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87322-2F3C-475F-9FD2-E34D9BFBD8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833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patients were already using an SCS before randomization, this does NOT count as a trial phase.</a:t>
            </a: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87322-2F3C-475F-9FD2-E34D9BFBD8B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Crossover requires less pts, parallel less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Only two DRG studies and comparison was SCS in both, so number of studies will stay</a:t>
            </a:r>
            <a:r>
              <a:rPr lang="en-US" baseline="0" dirty="0" smtClean="0"/>
              <a:t> the same regardless of decision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87322-2F3C-475F-9FD2-E34D9BFBD8B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87322-2F3C-475F-9FD2-E34D9BFBD8B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87322-2F3C-475F-9FD2-E34D9BFBD8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49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87322-2F3C-475F-9FD2-E34D9BFBD8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00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87322-2F3C-475F-9FD2-E34D9BFBD8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05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~60 questions, some of which</a:t>
            </a:r>
            <a:r>
              <a:rPr lang="en-US" baseline="0" dirty="0" smtClean="0"/>
              <a:t> had multiple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87322-2F3C-475F-9FD2-E34D9BFBD8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38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87322-2F3C-475F-9FD2-E34D9BFBD8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92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350" b="1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972FC72-39C3-4F27-83EC-62B604B94C81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1F65618-2C29-40E6-B121-643392D1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5C7E-B352-4D2C-81AA-84509BDC981B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5618-2C29-40E6-B121-643392D1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934A-7540-4357-B838-CE1770885C2E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5618-2C29-40E6-B121-643392D1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0912A2D-5031-4311-AD89-CAC8BD897CF2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1F65618-2C29-40E6-B121-643392D10E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225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350" b="1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CAB6E9E-FF7D-4688-8B07-B7EB1F232533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1F65618-2C29-40E6-B121-643392D1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135D9-2DA3-4B8C-9D7A-2994A4EDCD2D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5618-2C29-40E6-B121-643392D10E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F7E70-C030-48F1-AA06-3A7D896BC2C8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5618-2C29-40E6-B121-643392D10E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7B03C66-A8ED-4B02-9DB7-E210EA8AC51A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1F65618-2C29-40E6-B121-643392D10E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879F2-5276-406A-BAA5-D1444DC23987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5618-2C29-40E6-B121-643392D1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15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750"/>
              </a:spcAft>
              <a:buNone/>
              <a:defRPr sz="9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C30C621-CE49-4286-892C-486F20B6CD82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1F65618-2C29-40E6-B121-643392D10E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15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24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75"/>
              </a:spcBef>
              <a:spcAft>
                <a:spcPts val="300"/>
              </a:spcAft>
              <a:buFontTx/>
              <a:buNone/>
              <a:defRPr sz="90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C1534C-BCBD-4D82-BC5A-F64C574A6581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1F65618-2C29-40E6-B121-643392D10E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fld id="{D3102DCB-6A19-4B34-9A24-1F36A961D5AA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050" b="1">
                <a:solidFill>
                  <a:srgbClr val="FFFFFF"/>
                </a:solidFill>
              </a:defRPr>
            </a:lvl1pPr>
          </a:lstStyle>
          <a:p>
            <a:fld id="{01F65618-2C29-40E6-B121-643392D10E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lowchart: Terminator 14"/>
          <p:cNvSpPr/>
          <p:nvPr userDrawn="1"/>
        </p:nvSpPr>
        <p:spPr>
          <a:xfrm>
            <a:off x="433340" y="0"/>
            <a:ext cx="57629" cy="6858000"/>
          </a:xfrm>
          <a:prstGeom prst="flowChartTerminator">
            <a:avLst/>
          </a:prstGeom>
          <a:ln>
            <a:noFill/>
          </a:ln>
          <a:effectLst>
            <a:outerShdw blurRad="50800" dist="63500" dir="4200000" algn="ctr" rotWithShape="0">
              <a:schemeClr val="bg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25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ts val="450"/>
        </a:spcBef>
        <a:buClr>
          <a:schemeClr val="accent1"/>
        </a:buClr>
        <a:buSzPct val="7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20574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891540" indent="-13716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3716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508760" indent="-13716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714500" indent="-13716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05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1920240" indent="-1371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2371" y="1529215"/>
            <a:ext cx="6619244" cy="1947944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Systematic review of methodologic characteristics and outcomes in RCTs of SCS for pain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0755" y="3800788"/>
            <a:ext cx="6619244" cy="1627322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Ewan McNicol</a:t>
            </a:r>
          </a:p>
          <a:p>
            <a:pPr algn="r">
              <a:spcBef>
                <a:spcPts val="0"/>
              </a:spcBef>
            </a:pP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Tufts University/MCPHS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</a:t>
            </a:r>
          </a:p>
          <a:p>
            <a:pPr algn="r">
              <a:spcBef>
                <a:spcPts val="0"/>
              </a:spcBef>
            </a:pP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McKenzie Ferguson</a:t>
            </a:r>
          </a:p>
          <a:p>
            <a:pPr algn="r">
              <a:spcBef>
                <a:spcPts val="0"/>
              </a:spcBef>
            </a:pP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Southern Illinois University Edwardsville</a:t>
            </a:r>
            <a:endParaRPr lang="en-US" sz="16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spcBef>
                <a:spcPts val="0"/>
              </a:spcBef>
            </a:pP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spcBef>
                <a:spcPts val="0"/>
              </a:spcBef>
            </a:pP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sz="1200" dirty="0"/>
              <a:t>INITIATIVE ON METHODS, MEASUREMENT, AND PAIN ASSESSMENT</a:t>
            </a:r>
          </a:p>
          <a:p>
            <a:pPr algn="r"/>
            <a:r>
              <a:rPr lang="en-US" sz="1200" dirty="0"/>
              <a:t>IN CLINICAL TRIALS/ INSTITUTE OF NEUROMODULATION/</a:t>
            </a:r>
          </a:p>
          <a:p>
            <a:pPr algn="r"/>
            <a:r>
              <a:rPr lang="en-US" sz="1200" dirty="0"/>
              <a:t>INTERNATIONAL NEUROMODULATION SOCIETY</a:t>
            </a:r>
          </a:p>
          <a:p>
            <a:pPr algn="r"/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14-16, 2018</a:t>
            </a:r>
          </a:p>
        </p:txBody>
      </p:sp>
    </p:spTree>
    <p:extLst>
      <p:ext uri="{BB962C8B-B14F-4D97-AF65-F5344CB8AC3E}">
        <p14:creationId xmlns:p14="http://schemas.microsoft.com/office/powerpoint/2010/main" val="314268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261" y="257653"/>
            <a:ext cx="7763555" cy="742949"/>
          </a:xfrm>
        </p:spPr>
        <p:txBody>
          <a:bodyPr/>
          <a:lstStyle/>
          <a:p>
            <a:r>
              <a:rPr lang="en-US" dirty="0"/>
              <a:t>Study features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73461645"/>
              </p:ext>
            </p:extLst>
          </p:nvPr>
        </p:nvGraphicFramePr>
        <p:xfrm>
          <a:off x="853578" y="1369244"/>
          <a:ext cx="6038109" cy="8343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60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7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DengXian"/>
                          <a:cs typeface="Arial"/>
                        </a:rPr>
                        <a:t># Sites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47% single-center; 53% multicenter</a:t>
                      </a:r>
                      <a:endParaRPr lang="en-US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DengXian"/>
                          <a:cs typeface="Arial"/>
                        </a:rPr>
                        <a:t>Sites in U.S.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34% included U.S. (11/32)</a:t>
                      </a:r>
                      <a:endParaRPr lang="en-US" sz="1600" b="0" dirty="0"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DengXian"/>
                          <a:cs typeface="Arial"/>
                        </a:rPr>
                        <a:t>Registered studies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38% (12/32)</a:t>
                      </a:r>
                      <a:endParaRPr lang="en-US" sz="1600" b="0" dirty="0"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65618-2C29-40E6-B121-643392D10E7C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BBBE2D1-0E5F-7243-9EFC-1D03CBA25E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2620031"/>
              </p:ext>
            </p:extLst>
          </p:nvPr>
        </p:nvGraphicFramePr>
        <p:xfrm>
          <a:off x="2156058" y="2387066"/>
          <a:ext cx="5024388" cy="3066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113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760"/>
          </a:xfrm>
        </p:spPr>
        <p:txBody>
          <a:bodyPr anchor="t"/>
          <a:lstStyle/>
          <a:p>
            <a:r>
              <a:rPr lang="en-US" dirty="0"/>
              <a:t>Inclusion criteria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65618-2C29-40E6-B121-643392D10E7C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E5375F1-8622-5A41-A757-25A41DB1664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86751465"/>
              </p:ext>
            </p:extLst>
          </p:nvPr>
        </p:nvGraphicFramePr>
        <p:xfrm>
          <a:off x="576815" y="837398"/>
          <a:ext cx="7720161" cy="4867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Inclusion criteria: requirement </a:t>
            </a:r>
            <a:r>
              <a:rPr lang="en-US" dirty="0"/>
              <a:t>for minimum pain intensity or duration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10862904"/>
              </p:ext>
            </p:extLst>
          </p:nvPr>
        </p:nvGraphicFramePr>
        <p:xfrm>
          <a:off x="745651" y="1751575"/>
          <a:ext cx="7467600" cy="1261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DengXian"/>
                          <a:cs typeface="Arial"/>
                        </a:rPr>
                        <a:t>Minimum Pain Intensity</a:t>
                      </a:r>
                      <a:endParaRPr lang="en-US" sz="1400">
                        <a:latin typeface="Calibri"/>
                        <a:ea typeface="DengXi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DengXian"/>
                          <a:cs typeface="Arial"/>
                        </a:rPr>
                        <a:t>(0 to 10)</a:t>
                      </a:r>
                      <a:endParaRPr lang="en-US" sz="1400"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DengXian"/>
                          <a:cs typeface="Arial"/>
                        </a:rPr>
                        <a:t>Minimum Pain Duration</a:t>
                      </a:r>
                      <a:endParaRPr lang="en-US" sz="1400">
                        <a:latin typeface="Calibri"/>
                        <a:ea typeface="DengXian"/>
                        <a:cs typeface="Arial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DengXian"/>
                          <a:cs typeface="Arial"/>
                        </a:rPr>
                        <a:t>(months)</a:t>
                      </a:r>
                      <a:endParaRPr lang="en-US" sz="1400"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DengXian"/>
                          <a:cs typeface="Arial"/>
                        </a:rPr>
                        <a:t># Studies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/>
                          <a:ea typeface="DengXian"/>
                          <a:cs typeface="Arial"/>
                        </a:rPr>
                        <a:t>12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Calibri"/>
                          <a:ea typeface="DengXian"/>
                          <a:cs typeface="Arial"/>
                        </a:rPr>
                        <a:t>17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DengXian"/>
                          <a:cs typeface="Arial"/>
                        </a:rPr>
                        <a:t>Average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Calibri"/>
                          <a:ea typeface="DengXian"/>
                          <a:cs typeface="Arial"/>
                        </a:rPr>
                        <a:t>5.15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Calibri"/>
                          <a:ea typeface="DengXian"/>
                          <a:cs typeface="Arial"/>
                        </a:rPr>
                        <a:t>6.65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DengXian"/>
                          <a:cs typeface="Arial"/>
                        </a:rPr>
                        <a:t>Median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Calibri"/>
                          <a:ea typeface="DengXian"/>
                          <a:cs typeface="Arial"/>
                        </a:rPr>
                        <a:t>5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/>
                          <a:ea typeface="DengXian"/>
                          <a:cs typeface="Arial"/>
                        </a:rPr>
                        <a:t>6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65618-2C29-40E6-B121-643392D10E7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652" y="369016"/>
            <a:ext cx="7887495" cy="564635"/>
          </a:xfrm>
        </p:spPr>
        <p:txBody>
          <a:bodyPr anchor="t">
            <a:normAutofit/>
          </a:bodyPr>
          <a:lstStyle/>
          <a:p>
            <a:r>
              <a:rPr lang="en-US" sz="2550" dirty="0" smtClean="0"/>
              <a:t>Patient population (per </a:t>
            </a:r>
            <a:r>
              <a:rPr lang="en-US" sz="2550" dirty="0"/>
              <a:t>inclusion criteria)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62652" y="2743200"/>
            <a:ext cx="8027534" cy="280034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300" dirty="0"/>
              <a:t>Angina n=16 (not yet reviewed)</a:t>
            </a:r>
          </a:p>
          <a:p>
            <a:pPr marL="342900" lvl="1" indent="0">
              <a:buNone/>
            </a:pPr>
            <a:endParaRPr lang="en-US" sz="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65618-2C29-40E6-B121-643392D10E7C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118D1DB-689F-A14C-9870-DB725ED562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0404488"/>
              </p:ext>
            </p:extLst>
          </p:nvPr>
        </p:nvGraphicFramePr>
        <p:xfrm>
          <a:off x="1145406" y="1124152"/>
          <a:ext cx="6983610" cy="3929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818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760"/>
          </a:xfrm>
        </p:spPr>
        <p:txBody>
          <a:bodyPr anchor="t"/>
          <a:lstStyle/>
          <a:p>
            <a:r>
              <a:rPr lang="en-US" dirty="0"/>
              <a:t>Design characteristics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5618-2C29-40E6-B121-643392D10E7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74282"/>
            <a:ext cx="3657600" cy="4997918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41% parallel (13/32)</a:t>
            </a:r>
          </a:p>
          <a:p>
            <a:pPr lvl="0"/>
            <a:r>
              <a:rPr lang="en-US" dirty="0"/>
              <a:t>59% crossover (19/32)</a:t>
            </a:r>
          </a:p>
          <a:p>
            <a:pPr lvl="1"/>
            <a:r>
              <a:rPr lang="en-US" sz="1800" dirty="0"/>
              <a:t>Duration of washout specified in 79% (15/19)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Range 0-2 weeks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Mode = 0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72% of studies open-label (23/32</a:t>
            </a:r>
            <a:r>
              <a:rPr lang="en-US" dirty="0" smtClean="0"/>
              <a:t>)</a:t>
            </a:r>
            <a:endParaRPr lang="en-US" dirty="0"/>
          </a:p>
          <a:p>
            <a:pPr lvl="0"/>
            <a:r>
              <a:rPr lang="en-US" dirty="0"/>
              <a:t>Of the 9 with blinding: </a:t>
            </a:r>
            <a:endParaRPr lang="en-US" dirty="0" smtClean="0"/>
          </a:p>
          <a:p>
            <a:pPr lvl="1"/>
            <a:r>
              <a:rPr lang="en-US" sz="1800" dirty="0" smtClean="0"/>
              <a:t>8 </a:t>
            </a:r>
            <a:r>
              <a:rPr lang="en-US" sz="1800" dirty="0"/>
              <a:t>blinded participants, 5 outcome assessors &amp; 6 investigators</a:t>
            </a:r>
          </a:p>
          <a:p>
            <a:pPr lvl="1"/>
            <a:r>
              <a:rPr lang="en-US" sz="1800" dirty="0"/>
              <a:t>2/9 with high risk of bias; 5/9 with low risk of bias; 2 unclear risk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 lvl="0"/>
            <a:endParaRPr lang="en-US" dirty="0"/>
          </a:p>
          <a:p>
            <a:pPr lvl="0"/>
            <a:endParaRPr lang="en-US" sz="1875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270248" y="1174282"/>
            <a:ext cx="3657600" cy="4997918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Randomization</a:t>
            </a:r>
          </a:p>
          <a:p>
            <a:pPr lvl="1"/>
            <a:r>
              <a:rPr lang="en-US" sz="1800" dirty="0" smtClean="0"/>
              <a:t>72</a:t>
            </a:r>
            <a:r>
              <a:rPr lang="en-US" sz="1800" dirty="0"/>
              <a:t>% (23/32) </a:t>
            </a:r>
            <a:r>
              <a:rPr lang="en-US" sz="1800" dirty="0" smtClean="0"/>
              <a:t>low </a:t>
            </a:r>
            <a:r>
              <a:rPr lang="en-US" sz="1800" dirty="0"/>
              <a:t>risk of bias, 7/32 unclear; 2 high risk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/>
              <a:t>53% (17/32) </a:t>
            </a:r>
            <a:r>
              <a:rPr lang="en-US" dirty="0" smtClean="0"/>
              <a:t>trial/screening phase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63% (20/32) allowed for SCS adjustments</a:t>
            </a:r>
          </a:p>
          <a:p>
            <a:pPr lvl="1"/>
            <a:r>
              <a:rPr lang="en-US" sz="1800" dirty="0"/>
              <a:t>11 allowed for adjustments in all arms of the study</a:t>
            </a:r>
          </a:p>
          <a:p>
            <a:pPr lvl="1"/>
            <a:r>
              <a:rPr lang="en-US" sz="1800" dirty="0"/>
              <a:t>8 only in the intervention arm</a:t>
            </a:r>
          </a:p>
          <a:p>
            <a:pPr lvl="1"/>
            <a:r>
              <a:rPr lang="en-US" sz="1800" dirty="0"/>
              <a:t>1 only in the control arm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50" dirty="0" smtClean="0"/>
              <a:t>Design characteristics: Interventions </a:t>
            </a:r>
            <a:r>
              <a:rPr lang="en-US" sz="2850" dirty="0"/>
              <a:t>(n=32)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8196" y="1705036"/>
            <a:ext cx="3634112" cy="40932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 sz="112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65618-2C29-40E6-B121-643392D10E7C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5B55A89-8156-1346-9D7E-F67E5A33CF28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51617701"/>
              </p:ext>
            </p:extLst>
          </p:nvPr>
        </p:nvGraphicFramePr>
        <p:xfrm>
          <a:off x="648587" y="1799924"/>
          <a:ext cx="7467600" cy="3912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518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013"/>
            <a:ext cx="7467600" cy="1143000"/>
          </a:xfrm>
        </p:spPr>
        <p:txBody>
          <a:bodyPr/>
          <a:lstStyle/>
          <a:p>
            <a:r>
              <a:rPr lang="en-US" sz="2400" dirty="0" smtClean="0"/>
              <a:t>Design characteristics: </a:t>
            </a:r>
            <a:r>
              <a:rPr lang="en-US" dirty="0" smtClean="0"/>
              <a:t>Controls </a:t>
            </a:r>
            <a:r>
              <a:rPr lang="en-US" dirty="0"/>
              <a:t>(N = </a:t>
            </a:r>
            <a:r>
              <a:rPr lang="en-US" dirty="0" smtClean="0"/>
              <a:t>36)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65618-2C29-40E6-B121-643392D10E7C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D5A4BDC-E472-F444-9BF3-0D6BD10CE8D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10450596"/>
              </p:ext>
            </p:extLst>
          </p:nvPr>
        </p:nvGraphicFramePr>
        <p:xfrm>
          <a:off x="592765" y="1607419"/>
          <a:ext cx="7627210" cy="40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Design characteristics: </a:t>
            </a:r>
            <a:r>
              <a:rPr lang="en-US" dirty="0" smtClean="0"/>
              <a:t>Adjustments </a:t>
            </a:r>
            <a:r>
              <a:rPr lang="en-US" dirty="0"/>
              <a:t>allowed?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48587" y="2256761"/>
          <a:ext cx="7467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DengXian"/>
                          <a:cs typeface="Arial"/>
                        </a:rPr>
                        <a:t>Adjustments Specified</a:t>
                      </a:r>
                      <a:endParaRPr lang="en-US" sz="1800" dirty="0"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DengXian"/>
                          <a:cs typeface="Arial"/>
                        </a:rPr>
                        <a:t>Number of Studies</a:t>
                      </a:r>
                      <a:endParaRPr lang="en-US" sz="1800"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/>
                          <a:ea typeface="DengXian"/>
                          <a:cs typeface="Arial"/>
                        </a:rPr>
                        <a:t>Amplitude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Calibri"/>
                          <a:ea typeface="DengXian"/>
                          <a:cs typeface="Arial"/>
                        </a:rPr>
                        <a:t>18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/>
                          <a:ea typeface="DengXian"/>
                          <a:cs typeface="Arial"/>
                        </a:rPr>
                        <a:t>Electrode location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Calibri"/>
                          <a:ea typeface="DengXian"/>
                          <a:cs typeface="Arial"/>
                        </a:rPr>
                        <a:t>5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/>
                          <a:ea typeface="DengXian"/>
                          <a:cs typeface="Arial"/>
                        </a:rPr>
                        <a:t>Frequency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Calibri"/>
                          <a:ea typeface="DengXian"/>
                          <a:cs typeface="Arial"/>
                        </a:rPr>
                        <a:t>5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/>
                          <a:ea typeface="DengXian"/>
                          <a:cs typeface="Arial"/>
                        </a:rPr>
                        <a:t>Pulse width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/>
                          <a:ea typeface="DengXian"/>
                          <a:cs typeface="Arial"/>
                        </a:rPr>
                        <a:t>5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Calibri"/>
                          <a:ea typeface="DengXian"/>
                          <a:cs typeface="Arial"/>
                        </a:rPr>
                        <a:t>Not specified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/>
                          <a:ea typeface="DengXian"/>
                          <a:cs typeface="Arial"/>
                        </a:rPr>
                        <a:t>6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Calibri"/>
                          <a:ea typeface="DengXian"/>
                          <a:cs typeface="Arial"/>
                        </a:rPr>
                        <a:t>On/Off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/>
                          <a:ea typeface="DengXian"/>
                          <a:cs typeface="Arial"/>
                        </a:rPr>
                        <a:t>4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/>
                          <a:ea typeface="DengXian"/>
                          <a:cs typeface="Arial"/>
                        </a:rPr>
                        <a:t>Combination of &gt; 1 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Calibri"/>
                          <a:ea typeface="DengXian"/>
                          <a:cs typeface="Arial"/>
                        </a:rPr>
                        <a:t>12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65618-2C29-40E6-B121-643392D10E7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5618-2C29-40E6-B121-643392D10E7C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B441B2F-1029-2446-9FC0-C7F72448C6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0452241"/>
              </p:ext>
            </p:extLst>
          </p:nvPr>
        </p:nvGraphicFramePr>
        <p:xfrm>
          <a:off x="797442" y="596766"/>
          <a:ext cx="7128798" cy="4805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Design characteristics: </a:t>
            </a:r>
            <a:r>
              <a:rPr lang="en-US" dirty="0" smtClean="0"/>
              <a:t>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None/>
            </a:pPr>
            <a:r>
              <a:rPr lang="en-US" b="1" dirty="0" smtClean="0"/>
              <a:t>Total duration of intervention</a:t>
            </a:r>
          </a:p>
          <a:p>
            <a:r>
              <a:rPr lang="en-US" dirty="0" smtClean="0"/>
              <a:t>Median 12 weeks (range 0 to 208) </a:t>
            </a:r>
          </a:p>
          <a:p>
            <a:pPr lvl="0"/>
            <a:endParaRPr lang="en-US" dirty="0" smtClean="0"/>
          </a:p>
          <a:p>
            <a:pPr lvl="0">
              <a:buNone/>
            </a:pPr>
            <a:r>
              <a:rPr lang="en-US" b="1" dirty="0" smtClean="0"/>
              <a:t>Timing of the assessment of primary outcome </a:t>
            </a:r>
          </a:p>
          <a:p>
            <a:pPr lvl="0"/>
            <a:r>
              <a:rPr lang="en-US" dirty="0" smtClean="0"/>
              <a:t>Mean </a:t>
            </a:r>
            <a:r>
              <a:rPr lang="en-US" dirty="0"/>
              <a:t>26 weeks (SD 46)</a:t>
            </a:r>
          </a:p>
          <a:p>
            <a:pPr lvl="0"/>
            <a:r>
              <a:rPr lang="en-US" dirty="0"/>
              <a:t>Median 12 weeks (range 0 to 208 weeks)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65618-2C29-40E6-B121-643392D10E7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Describe review process</a:t>
            </a:r>
          </a:p>
          <a:p>
            <a:r>
              <a:rPr lang="en-US" dirty="0"/>
              <a:t>Report analysis</a:t>
            </a:r>
          </a:p>
          <a:p>
            <a:r>
              <a:rPr lang="en-US" dirty="0" smtClean="0"/>
              <a:t>Explain deficiencies </a:t>
            </a:r>
            <a:r>
              <a:rPr lang="en-US" dirty="0"/>
              <a:t>in reporting and methodology</a:t>
            </a:r>
          </a:p>
          <a:p>
            <a:r>
              <a:rPr lang="en-US" dirty="0" smtClean="0"/>
              <a:t>Discuss </a:t>
            </a:r>
            <a:r>
              <a:rPr lang="en-US" dirty="0"/>
              <a:t>recommendations for future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65618-2C29-40E6-B121-643392D10E7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Design characteristics: </a:t>
            </a:r>
            <a:r>
              <a:rPr lang="en-US" sz="2400" dirty="0" smtClean="0">
                <a:solidFill>
                  <a:schemeClr val="accent6"/>
                </a:solidFill>
              </a:rPr>
              <a:t>Primary outcomes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Specified in 94% of studies (30/32)</a:t>
            </a:r>
          </a:p>
          <a:p>
            <a:pPr lvl="0"/>
            <a:r>
              <a:rPr lang="en-US" dirty="0"/>
              <a:t>10% (3/30) not related to </a:t>
            </a:r>
            <a:r>
              <a:rPr lang="en-US" dirty="0" smtClean="0"/>
              <a:t>pain (amputation, limb survival, battery life)</a:t>
            </a:r>
            <a:endParaRPr lang="en-US" dirty="0"/>
          </a:p>
          <a:p>
            <a:pPr lvl="0"/>
            <a:r>
              <a:rPr lang="en-US" dirty="0"/>
              <a:t>37% (11/30) had multiple primary outcomes </a:t>
            </a:r>
          </a:p>
          <a:p>
            <a:pPr lvl="0"/>
            <a:r>
              <a:rPr lang="en-US" dirty="0"/>
              <a:t>63% (19/30) had pain intensity as the primary outcome </a:t>
            </a:r>
            <a:r>
              <a:rPr lang="en-US" dirty="0" smtClean="0"/>
              <a:t>or </a:t>
            </a:r>
            <a:r>
              <a:rPr lang="en-US" dirty="0"/>
              <a:t>a component of primary </a:t>
            </a:r>
            <a:r>
              <a:rPr lang="en-US" dirty="0" smtClean="0"/>
              <a:t>outcome(s)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73</a:t>
            </a:r>
            <a:r>
              <a:rPr lang="en-US" dirty="0"/>
              <a:t>% (22/30) </a:t>
            </a:r>
            <a:r>
              <a:rPr lang="en-US" dirty="0" smtClean="0"/>
              <a:t>discussed paresthesia: </a:t>
            </a:r>
            <a:r>
              <a:rPr lang="en-US" dirty="0"/>
              <a:t>majority of the time </a:t>
            </a:r>
            <a:r>
              <a:rPr lang="en-US" dirty="0" smtClean="0"/>
              <a:t>was </a:t>
            </a:r>
            <a:r>
              <a:rPr lang="en-US" dirty="0"/>
              <a:t>discussed as part of study methods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65618-2C29-40E6-B121-643392D10E7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Design characteristics: </a:t>
            </a:r>
            <a:r>
              <a:rPr lang="en-US" dirty="0" smtClean="0">
                <a:solidFill>
                  <a:schemeClr val="accent6"/>
                </a:solidFill>
              </a:rPr>
              <a:t>Components </a:t>
            </a:r>
            <a:r>
              <a:rPr lang="en-US" dirty="0">
                <a:solidFill>
                  <a:schemeClr val="accent6"/>
                </a:solidFill>
              </a:rPr>
              <a:t>of Multiple Primary Outcomes (N=11 studies)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43029412"/>
              </p:ext>
            </p:extLst>
          </p:nvPr>
        </p:nvGraphicFramePr>
        <p:xfrm>
          <a:off x="661416" y="1578314"/>
          <a:ext cx="7467600" cy="2225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867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0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DengXian"/>
                          <a:cs typeface="Arial"/>
                        </a:rPr>
                        <a:t>Pain intensity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DengXian"/>
                          <a:cs typeface="Arial"/>
                        </a:rPr>
                        <a:t>8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DengXian"/>
                          <a:cs typeface="Arial"/>
                        </a:rPr>
                        <a:t>Pain relief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DengXian"/>
                          <a:cs typeface="Arial"/>
                        </a:rPr>
                        <a:t>2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DengXian"/>
                          <a:cs typeface="Arial"/>
                        </a:rPr>
                        <a:t>Patient satisfaction</a:t>
                      </a:r>
                      <a:endParaRPr lang="en-US" sz="1800" dirty="0"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DengXian"/>
                          <a:cs typeface="Arial"/>
                        </a:rPr>
                        <a:t>2</a:t>
                      </a:r>
                      <a:endParaRPr lang="en-US" sz="1800"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DengXian"/>
                          <a:cs typeface="Arial"/>
                        </a:rPr>
                        <a:t>No </a:t>
                      </a:r>
                      <a:r>
                        <a:rPr lang="fr-FR" sz="1800" dirty="0" err="1">
                          <a:latin typeface="Calibri"/>
                          <a:ea typeface="DengXian"/>
                          <a:cs typeface="Arial"/>
                        </a:rPr>
                        <a:t>neurological</a:t>
                      </a:r>
                      <a:r>
                        <a:rPr lang="fr-FR" sz="1800" dirty="0">
                          <a:latin typeface="Calibri"/>
                          <a:ea typeface="DengXian"/>
                          <a:cs typeface="Arial"/>
                        </a:rPr>
                        <a:t> </a:t>
                      </a:r>
                      <a:r>
                        <a:rPr lang="fr-FR" sz="1800" dirty="0" err="1">
                          <a:latin typeface="Calibri"/>
                          <a:ea typeface="DengXian"/>
                          <a:cs typeface="Arial"/>
                        </a:rPr>
                        <a:t>deficit</a:t>
                      </a:r>
                      <a:endParaRPr lang="en-US" sz="1800" dirty="0"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DengXian"/>
                          <a:cs typeface="Arial"/>
                        </a:rPr>
                        <a:t>2</a:t>
                      </a:r>
                      <a:endParaRPr lang="en-US" sz="1800"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latin typeface="Calibri"/>
                          <a:ea typeface="DengXian"/>
                          <a:cs typeface="Arial"/>
                        </a:rPr>
                        <a:t>Multidimensional</a:t>
                      </a:r>
                      <a:r>
                        <a:rPr lang="fr-FR" sz="1800" dirty="0">
                          <a:latin typeface="Calibri"/>
                          <a:ea typeface="DengXian"/>
                          <a:cs typeface="Arial"/>
                        </a:rPr>
                        <a:t> pain questionnaire (e.g., McGill)</a:t>
                      </a:r>
                      <a:endParaRPr lang="en-US" sz="1800" dirty="0"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DengXian"/>
                          <a:cs typeface="Arial"/>
                        </a:rPr>
                        <a:t>1</a:t>
                      </a:r>
                      <a:endParaRPr lang="en-US" sz="1800"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DengXian"/>
                          <a:cs typeface="Arial"/>
                        </a:rPr>
                        <a:t>HRQoL</a:t>
                      </a:r>
                      <a:endParaRPr lang="en-US" sz="1800" dirty="0"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DengXian"/>
                          <a:cs typeface="Arial"/>
                        </a:rPr>
                        <a:t>1</a:t>
                      </a:r>
                      <a:endParaRPr lang="en-US" sz="1800"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DengXian"/>
                          <a:cs typeface="Arial"/>
                        </a:rPr>
                        <a:t>PGIC</a:t>
                      </a:r>
                      <a:endParaRPr lang="en-US" sz="1800" dirty="0"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DengXian"/>
                          <a:cs typeface="Arial"/>
                        </a:rPr>
                        <a:t>1</a:t>
                      </a:r>
                      <a:endParaRPr lang="en-US" sz="1800" dirty="0"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DengXian"/>
                          <a:cs typeface="Arial"/>
                        </a:rPr>
                        <a:t>Responder analysis</a:t>
                      </a:r>
                      <a:endParaRPr lang="en-US" sz="1800"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DengXian"/>
                          <a:cs typeface="Arial"/>
                        </a:rPr>
                        <a:t>1</a:t>
                      </a:r>
                      <a:endParaRPr lang="en-US" sz="1800" dirty="0"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65618-2C29-40E6-B121-643392D10E7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58209" y="4171486"/>
            <a:ext cx="8585791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Calibri" pitchFamily="34" charset="0"/>
                <a:ea typeface="DengXian"/>
                <a:cs typeface="Arial" pitchFamily="34" charset="0"/>
              </a:rPr>
              <a:t>*36% (4/11) specified adjustment indicated for multiplicity (e.g., alpha adjustment, requirement that all tests be significant, etc.)</a:t>
            </a:r>
            <a:endParaRPr lang="en-US" altLang="zh-CN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296" y="417142"/>
            <a:ext cx="8098131" cy="742949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Design characteristics: </a:t>
            </a:r>
            <a:r>
              <a:rPr lang="en-US" sz="2475" dirty="0" smtClean="0"/>
              <a:t>Secondary/exploratory </a:t>
            </a:r>
            <a:r>
              <a:rPr lang="en-US" sz="2475" dirty="0"/>
              <a:t>outcomes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65618-2C29-40E6-B121-643392D10E7C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BE51C32-546A-694B-8AFF-82812AE251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1068738"/>
              </p:ext>
            </p:extLst>
          </p:nvPr>
        </p:nvGraphicFramePr>
        <p:xfrm>
          <a:off x="664142" y="1280160"/>
          <a:ext cx="7464873" cy="4263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236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Design characteristics: </a:t>
            </a:r>
            <a:r>
              <a:rPr lang="en-US" dirty="0" smtClean="0">
                <a:solidFill>
                  <a:schemeClr val="accent6"/>
                </a:solidFill>
              </a:rPr>
              <a:t>Adverse </a:t>
            </a:r>
            <a:r>
              <a:rPr lang="en-US" dirty="0">
                <a:solidFill>
                  <a:schemeClr val="accent6"/>
                </a:solidFill>
              </a:rPr>
              <a:t>Events</a:t>
            </a:r>
            <a:br>
              <a:rPr lang="en-US" dirty="0">
                <a:solidFill>
                  <a:schemeClr val="accent6"/>
                </a:solidFill>
              </a:rPr>
            </a:b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/>
              <a:t>Two studies assessed AEs as a primary outcome</a:t>
            </a:r>
          </a:p>
          <a:p>
            <a:pPr lvl="0"/>
            <a:r>
              <a:rPr lang="en-US" dirty="0"/>
              <a:t>44% (14/32) studies prespecified AEs as an outcome &amp; 44% reported serious AEs</a:t>
            </a:r>
          </a:p>
          <a:p>
            <a:pPr lvl="0"/>
            <a:r>
              <a:rPr lang="en-US" dirty="0"/>
              <a:t>Most studies did not clearly specify how AEs were collected (i.e., actively, passively or both)</a:t>
            </a:r>
          </a:p>
          <a:p>
            <a:pPr lvl="0"/>
            <a:r>
              <a:rPr lang="en-US" dirty="0"/>
              <a:t>69% (22/32) of studies did not clearly state the # of participants who needed to have adjustments to their regimen due to AEs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65618-2C29-40E6-B121-643392D10E7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analysis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Half of the studies </a:t>
            </a:r>
            <a:r>
              <a:rPr lang="en-US" dirty="0"/>
              <a:t>were superiority </a:t>
            </a:r>
            <a:r>
              <a:rPr lang="en-US" dirty="0" smtClean="0"/>
              <a:t>(16/32</a:t>
            </a:r>
            <a:r>
              <a:rPr lang="en-US" dirty="0"/>
              <a:t>); 11 studies did not specify</a:t>
            </a:r>
          </a:p>
          <a:p>
            <a:pPr lvl="0"/>
            <a:r>
              <a:rPr lang="en-US" dirty="0"/>
              <a:t>Four studies were noninferiority</a:t>
            </a:r>
          </a:p>
          <a:p>
            <a:r>
              <a:rPr lang="en-US" dirty="0"/>
              <a:t>One was equivalence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65618-2C29-40E6-B121-643392D10E7C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414213"/>
              </p:ext>
            </p:extLst>
          </p:nvPr>
        </p:nvGraphicFramePr>
        <p:xfrm>
          <a:off x="1381832" y="3206857"/>
          <a:ext cx="6096000" cy="1043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DengXian"/>
                          <a:cs typeface="Arial"/>
                        </a:rPr>
                        <a:t>Power (%)</a:t>
                      </a:r>
                      <a:endParaRPr lang="en-US" sz="1600" dirty="0"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DengXian"/>
                          <a:cs typeface="Arial"/>
                        </a:rPr>
                        <a:t>Pre-specified effect size</a:t>
                      </a:r>
                      <a:endParaRPr lang="en-US" sz="1600" dirty="0"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DengXian"/>
                          <a:cs typeface="Arial"/>
                        </a:rPr>
                        <a:t>Sample size</a:t>
                      </a:r>
                      <a:endParaRPr lang="en-US" sz="1600"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DengXian"/>
                          <a:cs typeface="Arial"/>
                        </a:rPr>
                        <a:t>Yes</a:t>
                      </a:r>
                      <a:endParaRPr lang="en-US" sz="1600"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DengXian"/>
                          <a:cs typeface="Arial"/>
                        </a:rPr>
                        <a:t>18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DengXian"/>
                          <a:cs typeface="Arial"/>
                        </a:rPr>
                        <a:t>17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DengXian"/>
                          <a:cs typeface="Arial"/>
                        </a:rPr>
                        <a:t>19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DengXian"/>
                          <a:cs typeface="Arial"/>
                        </a:rPr>
                        <a:t>No</a:t>
                      </a:r>
                      <a:endParaRPr lang="en-US" sz="1600"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DengXian"/>
                          <a:cs typeface="Arial"/>
                        </a:rPr>
                        <a:t>14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DengXian"/>
                          <a:cs typeface="Arial"/>
                        </a:rPr>
                        <a:t>15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DengXian"/>
                          <a:cs typeface="Arial"/>
                        </a:rPr>
                        <a:t>13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analysis: Clinical </a:t>
            </a:r>
            <a:r>
              <a:rPr lang="en-US" dirty="0"/>
              <a:t>significance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65618-2C29-40E6-B121-643392D10E7C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FA7702C-B818-6643-9AB9-A80CD51A5EB7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9304678"/>
              </p:ext>
            </p:extLst>
          </p:nvPr>
        </p:nvGraphicFramePr>
        <p:xfrm>
          <a:off x="608714" y="1780674"/>
          <a:ext cx="7467600" cy="3931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analysis: Population </a:t>
            </a:r>
            <a:r>
              <a:rPr lang="en-US" dirty="0"/>
              <a:t>analysis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31944462"/>
              </p:ext>
            </p:extLst>
          </p:nvPr>
        </p:nvGraphicFramePr>
        <p:xfrm>
          <a:off x="765545" y="2022095"/>
          <a:ext cx="7467600" cy="765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7120" algn="l"/>
                        </a:tabLst>
                      </a:pPr>
                      <a:endParaRPr lang="en-US" sz="1600" dirty="0"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7120" algn="l"/>
                        </a:tabLst>
                      </a:pPr>
                      <a:r>
                        <a:rPr lang="en-US" sz="1600" b="1" dirty="0">
                          <a:latin typeface="Calibri"/>
                          <a:ea typeface="DengXian"/>
                          <a:cs typeface="Arial"/>
                        </a:rPr>
                        <a:t>Intention to Treat (ITT)</a:t>
                      </a:r>
                      <a:endParaRPr lang="en-US" sz="1600" dirty="0"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7120" algn="l"/>
                        </a:tabLst>
                      </a:pPr>
                      <a:r>
                        <a:rPr lang="en-US" sz="1600" b="1" dirty="0">
                          <a:latin typeface="Calibri"/>
                          <a:ea typeface="DengXian"/>
                          <a:cs typeface="Arial"/>
                        </a:rPr>
                        <a:t>Per-Protocol</a:t>
                      </a:r>
                      <a:endParaRPr lang="en-US" sz="1600" dirty="0"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7120" algn="l"/>
                        </a:tabLst>
                      </a:pPr>
                      <a:r>
                        <a:rPr lang="en-US" sz="1600" b="1">
                          <a:latin typeface="Calibri"/>
                          <a:ea typeface="DengXian"/>
                          <a:cs typeface="Arial"/>
                        </a:rPr>
                        <a:t>Both</a:t>
                      </a:r>
                      <a:endParaRPr lang="en-US" sz="1600"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7120" algn="l"/>
                        </a:tabLst>
                      </a:pPr>
                      <a:r>
                        <a:rPr lang="en-US" sz="1600" b="1">
                          <a:latin typeface="Calibri"/>
                          <a:ea typeface="DengXian"/>
                          <a:cs typeface="Arial"/>
                        </a:rPr>
                        <a:t># of Studies</a:t>
                      </a:r>
                      <a:endParaRPr lang="en-US" sz="1600"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7120" algn="l"/>
                        </a:tabLst>
                      </a:pPr>
                      <a:r>
                        <a:rPr lang="en-US" sz="1600" dirty="0">
                          <a:latin typeface="Calibri"/>
                          <a:ea typeface="DengXian"/>
                          <a:cs typeface="Arial"/>
                        </a:rPr>
                        <a:t>11 (34%)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7120" algn="l"/>
                        </a:tabLst>
                      </a:pPr>
                      <a:r>
                        <a:rPr lang="en-US" sz="1600" dirty="0">
                          <a:latin typeface="Calibri"/>
                          <a:ea typeface="DengXian"/>
                          <a:cs typeface="Arial"/>
                        </a:rPr>
                        <a:t>18 (56%)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7120" algn="l"/>
                        </a:tabLst>
                      </a:pPr>
                      <a:r>
                        <a:rPr lang="en-US" sz="1600" dirty="0">
                          <a:latin typeface="Calibri"/>
                          <a:ea typeface="DengXian"/>
                          <a:cs typeface="Arial"/>
                        </a:rPr>
                        <a:t>2 (6%)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65618-2C29-40E6-B121-643392D10E7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5545" y="2787905"/>
            <a:ext cx="73922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*One study was designated unclear; 5 ITT studies has a method to accommodate missing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Participant demographics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/>
              <a:t>Mean N of 50 participants in the primary analysis</a:t>
            </a:r>
          </a:p>
          <a:p>
            <a:pPr lvl="0"/>
            <a:r>
              <a:rPr lang="en-US" dirty="0"/>
              <a:t>Mean age 55</a:t>
            </a:r>
          </a:p>
          <a:p>
            <a:pPr lvl="0"/>
            <a:r>
              <a:rPr lang="en-US" dirty="0"/>
              <a:t>40% female</a:t>
            </a:r>
          </a:p>
          <a:p>
            <a:pPr lvl="0"/>
            <a:r>
              <a:rPr lang="en-US" dirty="0"/>
              <a:t>59% (19/32) had no information stated about similarity between groups or it was unclear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65618-2C29-40E6-B121-643392D10E7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of primary and secondary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follow.......</a:t>
            </a:r>
          </a:p>
          <a:p>
            <a:r>
              <a:rPr lang="en-US" dirty="0" smtClean="0"/>
              <a:t>But, essentially a big mix of # of responders, mean change within groups, mean difference between groups,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65618-2C29-40E6-B121-643392D10E7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adverse events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65618-2C29-40E6-B121-643392D10E7C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4D6594D-5162-DC4A-82CA-CAC342CA5F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3742063"/>
              </p:ext>
            </p:extLst>
          </p:nvPr>
        </p:nvGraphicFramePr>
        <p:xfrm>
          <a:off x="485111" y="1599682"/>
          <a:ext cx="7739566" cy="4694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Scoping review </a:t>
            </a:r>
            <a:r>
              <a:rPr lang="en-US" dirty="0" smtClean="0"/>
              <a:t>– our inclusion </a:t>
            </a:r>
            <a:r>
              <a:rPr lang="en-US" dirty="0"/>
              <a:t>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RCT</a:t>
            </a:r>
          </a:p>
          <a:p>
            <a:pPr lvl="0"/>
            <a:r>
              <a:rPr lang="en-US" dirty="0"/>
              <a:t>SCS for pain of any </a:t>
            </a:r>
            <a:r>
              <a:rPr lang="en-US" dirty="0" smtClean="0"/>
              <a:t>nature </a:t>
            </a:r>
            <a:endParaRPr lang="en-US" dirty="0"/>
          </a:p>
          <a:p>
            <a:pPr lvl="0"/>
            <a:r>
              <a:rPr lang="en-US" dirty="0"/>
              <a:t>Example comparators: sham, usual care, waiting list, surgery, pharmacotherapy, alternative type/frequency of SCS </a:t>
            </a:r>
          </a:p>
          <a:p>
            <a:pPr lvl="0"/>
            <a:r>
              <a:rPr lang="en-US" dirty="0"/>
              <a:t>Any pain outcome (primary or secondary) </a:t>
            </a:r>
          </a:p>
          <a:p>
            <a:pPr lvl="0"/>
            <a:r>
              <a:rPr lang="en-US" dirty="0"/>
              <a:t>Adults or adolescents  </a:t>
            </a:r>
          </a:p>
          <a:p>
            <a:pPr lvl="0"/>
            <a:r>
              <a:rPr lang="en-US" dirty="0"/>
              <a:t>Blinded or unblinded </a:t>
            </a:r>
          </a:p>
          <a:p>
            <a:pPr lvl="0"/>
            <a:r>
              <a:rPr lang="en-US" dirty="0"/>
              <a:t>No minimum study duration </a:t>
            </a:r>
          </a:p>
          <a:p>
            <a:pPr lvl="0"/>
            <a:r>
              <a:rPr lang="en-US" dirty="0"/>
              <a:t>Any sample size</a:t>
            </a:r>
          </a:p>
          <a:p>
            <a:pPr lvl="0"/>
            <a:endParaRPr lang="en-US" dirty="0"/>
          </a:p>
          <a:p>
            <a:pPr lvl="0">
              <a:buNone/>
            </a:pPr>
            <a:r>
              <a:rPr lang="en-US" dirty="0"/>
              <a:t>**CE evaluation will be conducted separately**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65618-2C29-40E6-B121-643392D10E7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7 </a:t>
            </a:r>
            <a:r>
              <a:rPr lang="en-US" dirty="0"/>
              <a:t>extensions of included RCTs</a:t>
            </a:r>
          </a:p>
          <a:p>
            <a:r>
              <a:rPr lang="en-US" dirty="0"/>
              <a:t>Outcomes from 6 months up to 5 years</a:t>
            </a:r>
          </a:p>
          <a:p>
            <a:r>
              <a:rPr lang="en-US" dirty="0"/>
              <a:t>Assessed secondary outcomes or secondary endpoints of primary </a:t>
            </a:r>
            <a:r>
              <a:rPr lang="en-US" dirty="0" smtClean="0"/>
              <a:t>outcomes</a:t>
            </a:r>
            <a:endParaRPr lang="en-US" dirty="0"/>
          </a:p>
          <a:p>
            <a:r>
              <a:rPr lang="en-US" dirty="0"/>
              <a:t>Will add to final analysis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65618-2C29-40E6-B121-643392D10E7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43509"/>
          </a:xfrm>
        </p:spPr>
        <p:txBody>
          <a:bodyPr anchor="t"/>
          <a:lstStyle/>
          <a:p>
            <a:r>
              <a:rPr lang="en-US" dirty="0"/>
              <a:t>Observations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52901"/>
            <a:ext cx="7467600" cy="5521051"/>
          </a:xfrm>
        </p:spPr>
        <p:txBody>
          <a:bodyPr>
            <a:normAutofit/>
          </a:bodyPr>
          <a:lstStyle/>
          <a:p>
            <a:r>
              <a:rPr lang="en-US" dirty="0"/>
              <a:t>We were not familiar with SCS or the literature – we might have set up Qs differently</a:t>
            </a:r>
          </a:p>
          <a:p>
            <a:r>
              <a:rPr lang="en-US" dirty="0" smtClean="0"/>
              <a:t>Timeline: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SCS </a:t>
            </a:r>
            <a:r>
              <a:rPr lang="en-US" sz="1800" dirty="0"/>
              <a:t>vs. usual </a:t>
            </a:r>
            <a:r>
              <a:rPr lang="en-US" sz="1800" dirty="0" smtClean="0"/>
              <a:t>care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 smtClean="0"/>
              <a:t>adjustments </a:t>
            </a:r>
            <a:r>
              <a:rPr lang="en-US" sz="1800" dirty="0"/>
              <a:t>in conventional </a:t>
            </a:r>
            <a:r>
              <a:rPr lang="en-US" sz="1800" dirty="0" smtClean="0"/>
              <a:t>SCS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800" dirty="0" smtClean="0"/>
              <a:t>burst/HF </a:t>
            </a:r>
            <a:r>
              <a:rPr lang="en-US" sz="1800" dirty="0"/>
              <a:t>SCS vs. conventional SCS or other burst/HF </a:t>
            </a:r>
            <a:r>
              <a:rPr lang="en-US" sz="1800" dirty="0" smtClean="0"/>
              <a:t>settings</a:t>
            </a:r>
            <a:endParaRPr lang="en-US" sz="1800" dirty="0"/>
          </a:p>
          <a:p>
            <a:r>
              <a:rPr lang="en-US" dirty="0" smtClean="0"/>
              <a:t>Technical </a:t>
            </a:r>
            <a:r>
              <a:rPr lang="en-US" dirty="0"/>
              <a:t>vs. clinical studies</a:t>
            </a:r>
          </a:p>
          <a:p>
            <a:r>
              <a:rPr lang="en-US" dirty="0" smtClean="0"/>
              <a:t>“</a:t>
            </a:r>
            <a:r>
              <a:rPr lang="en-US" dirty="0"/>
              <a:t>Conventional” SCS may not be homogeneous. Are comparisons of HF/burst with conventional fair comparisons?</a:t>
            </a:r>
          </a:p>
          <a:p>
            <a:r>
              <a:rPr lang="en-US" dirty="0"/>
              <a:t>Small sample sizes, short durations.</a:t>
            </a:r>
          </a:p>
          <a:p>
            <a:r>
              <a:rPr lang="en-US" smtClean="0"/>
              <a:t>Clinically </a:t>
            </a:r>
            <a:r>
              <a:rPr lang="en-US" dirty="0"/>
              <a:t>meaningful: both within patient and between groups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65618-2C29-40E6-B121-643392D10E7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53135"/>
          </a:xfrm>
        </p:spPr>
        <p:txBody>
          <a:bodyPr anchor="t"/>
          <a:lstStyle/>
          <a:p>
            <a:r>
              <a:rPr lang="en-US" dirty="0"/>
              <a:t>Points for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01028"/>
            <a:ext cx="7467600" cy="3667226"/>
          </a:xfrm>
        </p:spPr>
        <p:txBody>
          <a:bodyPr/>
          <a:lstStyle/>
          <a:p>
            <a:r>
              <a:rPr lang="en-US" dirty="0"/>
              <a:t>Include angina studies?</a:t>
            </a:r>
          </a:p>
          <a:p>
            <a:r>
              <a:rPr lang="en-US" dirty="0"/>
              <a:t>Include DRG studies?</a:t>
            </a:r>
          </a:p>
          <a:p>
            <a:r>
              <a:rPr lang="en-US" dirty="0"/>
              <a:t>Location vs. diagnosis</a:t>
            </a:r>
          </a:p>
          <a:p>
            <a:r>
              <a:rPr lang="en-US" dirty="0" smtClean="0"/>
              <a:t>Different outcomes for SCS studies vs. pharmacotherapy studies?</a:t>
            </a:r>
            <a:endParaRPr lang="en-US" dirty="0"/>
          </a:p>
          <a:p>
            <a:r>
              <a:rPr lang="en-US" dirty="0" smtClean="0"/>
              <a:t>Reasonable </a:t>
            </a:r>
            <a:r>
              <a:rPr lang="en-US" dirty="0"/>
              <a:t>study sample </a:t>
            </a:r>
            <a:r>
              <a:rPr lang="en-US" dirty="0" smtClean="0"/>
              <a:t>size?</a:t>
            </a:r>
            <a:endParaRPr lang="en-US" dirty="0"/>
          </a:p>
          <a:p>
            <a:r>
              <a:rPr lang="en-US" dirty="0" smtClean="0"/>
              <a:t>Reasonable study durations? Can these be offset by extensions?</a:t>
            </a:r>
          </a:p>
          <a:p>
            <a:r>
              <a:rPr lang="en-US" dirty="0" smtClean="0"/>
              <a:t>Crossover vs. parallel?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65618-2C29-40E6-B121-643392D10E7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Thanks to our co-reviewers: Emily Rowe and Kathy Bungay</a:t>
            </a:r>
          </a:p>
          <a:p>
            <a:r>
              <a:rPr lang="en-US" dirty="0" smtClean="0"/>
              <a:t>Thank you to Jennifer </a:t>
            </a:r>
            <a:r>
              <a:rPr lang="en-US" dirty="0" err="1" smtClean="0"/>
              <a:t>Gewandter</a:t>
            </a:r>
            <a:r>
              <a:rPr lang="en-US" dirty="0" smtClean="0"/>
              <a:t> and Shannon Smith for help in setting up our questionnaire and in presenting our results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65618-2C29-40E6-B121-643392D10E7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5618-2C29-40E6-B121-643392D10E7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1. spinal cord </a:t>
            </a:r>
            <a:r>
              <a:rPr lang="en-US" dirty="0" err="1" smtClean="0"/>
              <a:t>stimulat$.ti,ab,kw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2. dorsal column </a:t>
            </a:r>
            <a:r>
              <a:rPr lang="en-US" dirty="0" err="1" smtClean="0"/>
              <a:t>stimulat$.ti,ab,kw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3. epidural </a:t>
            </a:r>
            <a:r>
              <a:rPr lang="en-US" dirty="0" err="1" smtClean="0"/>
              <a:t>stimulat$.ti,ab,kw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4. or/1-3</a:t>
            </a:r>
          </a:p>
          <a:p>
            <a:pPr>
              <a:buNone/>
            </a:pPr>
            <a:r>
              <a:rPr lang="en-US" dirty="0" smtClean="0"/>
              <a:t>5. exp PAIN/</a:t>
            </a:r>
          </a:p>
          <a:p>
            <a:pPr>
              <a:buNone/>
            </a:pPr>
            <a:r>
              <a:rPr lang="en-US" dirty="0" smtClean="0"/>
              <a:t>6. pain*.mp.</a:t>
            </a:r>
          </a:p>
          <a:p>
            <a:pPr>
              <a:buNone/>
            </a:pPr>
            <a:r>
              <a:rPr lang="en-US" dirty="0" smtClean="0"/>
              <a:t>7. (</a:t>
            </a:r>
            <a:r>
              <a:rPr lang="en-US" dirty="0" err="1" smtClean="0"/>
              <a:t>neuralgi</a:t>
            </a:r>
            <a:r>
              <a:rPr lang="en-US" dirty="0" smtClean="0"/>
              <a:t>* or </a:t>
            </a:r>
            <a:r>
              <a:rPr lang="en-US" dirty="0" err="1" smtClean="0"/>
              <a:t>myalgi</a:t>
            </a:r>
            <a:r>
              <a:rPr lang="en-US" dirty="0" smtClean="0"/>
              <a:t>* or neuropath* or </a:t>
            </a:r>
            <a:r>
              <a:rPr lang="en-US" dirty="0" err="1" smtClean="0"/>
              <a:t>arthriti</a:t>
            </a:r>
            <a:r>
              <a:rPr lang="en-US" dirty="0" smtClean="0"/>
              <a:t>* or </a:t>
            </a:r>
            <a:r>
              <a:rPr lang="en-US" dirty="0" err="1" smtClean="0"/>
              <a:t>osteoarthri</a:t>
            </a:r>
            <a:r>
              <a:rPr lang="en-US" dirty="0" smtClean="0"/>
              <a:t>* or </a:t>
            </a:r>
            <a:r>
              <a:rPr lang="en-US" dirty="0" err="1" smtClean="0"/>
              <a:t>arthralgi</a:t>
            </a:r>
            <a:r>
              <a:rPr lang="en-US" dirty="0" smtClean="0"/>
              <a:t>* or sciatica or headache* or </a:t>
            </a:r>
            <a:r>
              <a:rPr lang="en-US" dirty="0" err="1" smtClean="0"/>
              <a:t>migrain</a:t>
            </a:r>
            <a:r>
              <a:rPr lang="en-US" dirty="0" smtClean="0"/>
              <a:t>*).mp.</a:t>
            </a:r>
          </a:p>
          <a:p>
            <a:pPr>
              <a:buNone/>
            </a:pPr>
            <a:r>
              <a:rPr lang="en-US" dirty="0" smtClean="0"/>
              <a:t>8. exp ANALGESIA/</a:t>
            </a:r>
          </a:p>
          <a:p>
            <a:pPr>
              <a:buNone/>
            </a:pPr>
            <a:r>
              <a:rPr lang="en-US" dirty="0" smtClean="0"/>
              <a:t>9. </a:t>
            </a:r>
            <a:r>
              <a:rPr lang="en-US" dirty="0" err="1" smtClean="0"/>
              <a:t>analgesi</a:t>
            </a:r>
            <a:r>
              <a:rPr lang="en-US" dirty="0" smtClean="0"/>
              <a:t>*.mp.</a:t>
            </a:r>
          </a:p>
          <a:p>
            <a:pPr>
              <a:buNone/>
            </a:pPr>
            <a:r>
              <a:rPr lang="en-US" dirty="0" smtClean="0"/>
              <a:t>10. exp Tibial Neuropathy/ or exp Femoral Neuropathy/ or exp Radial Neuropathy/ or exp Alcoholic Neuropathy/ or exp Optic Neuropathy, Ischemic/ or exp Median Neuropathy/ or exp Sciatic Neuropathy/</a:t>
            </a:r>
          </a:p>
          <a:p>
            <a:pPr>
              <a:buNone/>
            </a:pPr>
            <a:r>
              <a:rPr lang="en-US" dirty="0" smtClean="0"/>
              <a:t>11. Critical limb ischemia.kw.</a:t>
            </a:r>
          </a:p>
          <a:p>
            <a:pPr>
              <a:buNone/>
            </a:pPr>
            <a:r>
              <a:rPr lang="en-US" dirty="0" smtClean="0"/>
              <a:t>12. lower limb ischemia.kw.</a:t>
            </a:r>
          </a:p>
          <a:p>
            <a:pPr>
              <a:buNone/>
            </a:pPr>
            <a:r>
              <a:rPr lang="en-US" dirty="0" smtClean="0"/>
              <a:t>13. leg ischemia.kw. </a:t>
            </a:r>
          </a:p>
          <a:p>
            <a:pPr>
              <a:buNone/>
            </a:pPr>
            <a:r>
              <a:rPr lang="en-US" dirty="0" smtClean="0"/>
              <a:t>14. exp ATHEROSCLEROSIS/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15. exp Vascular Diseases/ or exp Peripheral Vascular Diseases/ or exp Peripheral Arterial Disease/ or exp Arteriosclerosis/ or exp Ischemia/ or exp Arterial Occlusive Diseases/</a:t>
            </a:r>
          </a:p>
          <a:p>
            <a:pPr>
              <a:buNone/>
            </a:pPr>
            <a:r>
              <a:rPr lang="en-US" dirty="0" smtClean="0"/>
              <a:t>16. or/5-15</a:t>
            </a:r>
          </a:p>
          <a:p>
            <a:pPr>
              <a:buNone/>
            </a:pPr>
            <a:r>
              <a:rPr lang="en-US" dirty="0" smtClean="0"/>
              <a:t>17. randomized controlled trial.pt.</a:t>
            </a:r>
          </a:p>
          <a:p>
            <a:pPr>
              <a:buNone/>
            </a:pPr>
            <a:r>
              <a:rPr lang="en-US" dirty="0" smtClean="0"/>
              <a:t>18. controlled clinical trial.pt.</a:t>
            </a:r>
          </a:p>
          <a:p>
            <a:pPr>
              <a:buNone/>
            </a:pPr>
            <a:r>
              <a:rPr lang="en-US" dirty="0" smtClean="0"/>
              <a:t>19. </a:t>
            </a:r>
            <a:r>
              <a:rPr lang="en-US" dirty="0" err="1" smtClean="0"/>
              <a:t>randomized.ab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20. </a:t>
            </a:r>
            <a:r>
              <a:rPr lang="en-US" dirty="0" err="1" smtClean="0"/>
              <a:t>placebo.ab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21. drug </a:t>
            </a:r>
            <a:r>
              <a:rPr lang="en-US" dirty="0" err="1" smtClean="0"/>
              <a:t>therapy.fs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22. </a:t>
            </a:r>
            <a:r>
              <a:rPr lang="en-US" dirty="0" err="1" smtClean="0"/>
              <a:t>randomly.ab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23. </a:t>
            </a:r>
            <a:r>
              <a:rPr lang="en-US" dirty="0" err="1" smtClean="0"/>
              <a:t>trial.ab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24. </a:t>
            </a:r>
            <a:r>
              <a:rPr lang="en-US" dirty="0" err="1" smtClean="0"/>
              <a:t>groups.ab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25. or/17-24</a:t>
            </a:r>
          </a:p>
          <a:p>
            <a:pPr>
              <a:buNone/>
            </a:pPr>
            <a:r>
              <a:rPr lang="en-US" dirty="0" smtClean="0"/>
              <a:t>26. (animals not (humans and animals)).sh.</a:t>
            </a:r>
          </a:p>
          <a:p>
            <a:pPr>
              <a:buNone/>
            </a:pPr>
            <a:r>
              <a:rPr lang="en-US" dirty="0" smtClean="0"/>
              <a:t>27. 25 not 26</a:t>
            </a:r>
          </a:p>
          <a:p>
            <a:pPr>
              <a:buNone/>
            </a:pPr>
            <a:r>
              <a:rPr lang="en-US" dirty="0" smtClean="0"/>
              <a:t>28. 4 and 16 and 27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495384"/>
          </a:xfrm>
        </p:spPr>
        <p:txBody>
          <a:bodyPr anchor="t"/>
          <a:lstStyle/>
          <a:p>
            <a:r>
              <a:rPr lang="en-US" dirty="0" err="1"/>
              <a:t>Prisma</a:t>
            </a:r>
            <a:r>
              <a:rPr lang="en-US" dirty="0"/>
              <a:t> flow chart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27" y="857953"/>
            <a:ext cx="8006842" cy="503097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</p:spPr>
        <p:txBody>
          <a:bodyPr/>
          <a:lstStyle/>
          <a:p>
            <a:fld id="{01F65618-2C29-40E6-B121-643392D10E7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results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40127385"/>
              </p:ext>
            </p:extLst>
          </p:nvPr>
        </p:nvGraphicFramePr>
        <p:xfrm>
          <a:off x="661416" y="1692731"/>
          <a:ext cx="7467600" cy="1390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DengXian"/>
                          <a:cs typeface="Arial"/>
                        </a:rPr>
                        <a:t>Included Studies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DengXian"/>
                          <a:cs typeface="Arial"/>
                        </a:rPr>
                        <a:t>32 (study is the unit,</a:t>
                      </a:r>
                      <a:r>
                        <a:rPr lang="en-US" sz="1800" baseline="0" dirty="0">
                          <a:latin typeface="Calibri"/>
                          <a:ea typeface="DengXian"/>
                          <a:cs typeface="Arial"/>
                        </a:rPr>
                        <a:t>  not  publication)</a:t>
                      </a:r>
                      <a:endParaRPr lang="en-US" sz="1800" dirty="0">
                        <a:latin typeface="Calibri"/>
                        <a:ea typeface="DengXian"/>
                        <a:cs typeface="Arial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DengXian"/>
                          <a:cs typeface="Arial"/>
                        </a:rPr>
                        <a:t>Excluded Studies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DengXian"/>
                          <a:cs typeface="Arial"/>
                        </a:rPr>
                        <a:t>64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DengXian"/>
                          <a:cs typeface="Arial"/>
                        </a:rPr>
                        <a:t>Extension Studies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DengXian"/>
                          <a:cs typeface="Arial"/>
                        </a:rPr>
                        <a:t>7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DengXian"/>
                          <a:cs typeface="Arial"/>
                        </a:rPr>
                        <a:t>Angina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DengXian"/>
                          <a:cs typeface="Arial"/>
                        </a:rPr>
                        <a:t>16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DengXian"/>
                          <a:cs typeface="Arial"/>
                        </a:rPr>
                        <a:t>TOTAL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DengXian"/>
                          <a:cs typeface="Arial"/>
                        </a:rPr>
                        <a:t>119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65618-2C29-40E6-B121-643392D10E7C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26788B7-87DE-0D4A-88D6-C7C301AD9F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3120871"/>
              </p:ext>
            </p:extLst>
          </p:nvPr>
        </p:nvGraphicFramePr>
        <p:xfrm>
          <a:off x="1382508" y="3503596"/>
          <a:ext cx="6025415" cy="214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43509"/>
          </a:xfrm>
        </p:spPr>
        <p:txBody>
          <a:bodyPr anchor="t"/>
          <a:lstStyle/>
          <a:p>
            <a:r>
              <a:rPr lang="en-US" dirty="0" smtClean="0"/>
              <a:t>Data </a:t>
            </a:r>
            <a:r>
              <a:rPr lang="en-US" dirty="0"/>
              <a:t>extraction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72152"/>
            <a:ext cx="3813048" cy="520004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Study features</a:t>
            </a:r>
          </a:p>
          <a:p>
            <a:pPr lvl="1"/>
            <a:r>
              <a:rPr lang="en-US" dirty="0"/>
              <a:t>Number and location of sites, registration</a:t>
            </a:r>
          </a:p>
          <a:p>
            <a:pPr lvl="1"/>
            <a:r>
              <a:rPr lang="en-US" dirty="0"/>
              <a:t>Funding sources</a:t>
            </a:r>
          </a:p>
          <a:p>
            <a:r>
              <a:rPr lang="en-US" b="1" dirty="0"/>
              <a:t>Inclusion criteria</a:t>
            </a:r>
          </a:p>
          <a:p>
            <a:r>
              <a:rPr lang="en-US" b="1" dirty="0"/>
              <a:t>Patients/Population</a:t>
            </a:r>
          </a:p>
          <a:p>
            <a:r>
              <a:rPr lang="en-US" b="1" dirty="0"/>
              <a:t>Study design</a:t>
            </a:r>
          </a:p>
          <a:p>
            <a:pPr lvl="1"/>
            <a:r>
              <a:rPr lang="en-US" dirty="0"/>
              <a:t>Crossover washout</a:t>
            </a:r>
          </a:p>
          <a:p>
            <a:pPr lvl="1"/>
            <a:r>
              <a:rPr lang="en-US" dirty="0"/>
              <a:t>Blinding and randomization</a:t>
            </a:r>
          </a:p>
          <a:p>
            <a:pPr lvl="1"/>
            <a:r>
              <a:rPr lang="en-US" dirty="0"/>
              <a:t>Trial phase</a:t>
            </a:r>
          </a:p>
          <a:p>
            <a:pPr lvl="1"/>
            <a:r>
              <a:rPr lang="en-US" dirty="0"/>
              <a:t>Intervention and control</a:t>
            </a:r>
          </a:p>
          <a:p>
            <a:pPr lvl="1"/>
            <a:r>
              <a:rPr lang="en-US" dirty="0"/>
              <a:t>Coadministration of other interventions</a:t>
            </a:r>
          </a:p>
          <a:p>
            <a:pPr lvl="1"/>
            <a:r>
              <a:rPr lang="en-US" dirty="0"/>
              <a:t>SCS adjustments</a:t>
            </a:r>
          </a:p>
          <a:p>
            <a:pPr lvl="1"/>
            <a:r>
              <a:rPr lang="en-US" dirty="0"/>
              <a:t>Ability for patients to crossover to other intervention</a:t>
            </a:r>
          </a:p>
          <a:p>
            <a:pPr lvl="1"/>
            <a:r>
              <a:rPr lang="en-US" dirty="0"/>
              <a:t>Duration</a:t>
            </a:r>
          </a:p>
          <a:p>
            <a:pPr lvl="1"/>
            <a:r>
              <a:rPr lang="en-US" dirty="0"/>
              <a:t>Primary and secondary outcomes – multiple?</a:t>
            </a:r>
          </a:p>
          <a:p>
            <a:pPr lvl="1"/>
            <a:r>
              <a:rPr lang="en-US" dirty="0"/>
              <a:t>Adverse events assessment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191000" y="972152"/>
            <a:ext cx="4017104" cy="465505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Statistics</a:t>
            </a:r>
          </a:p>
          <a:p>
            <a:pPr lvl="1"/>
            <a:r>
              <a:rPr lang="en-US" dirty="0"/>
              <a:t>Superiority/inferiority/equivalence</a:t>
            </a:r>
          </a:p>
          <a:p>
            <a:pPr lvl="1"/>
            <a:r>
              <a:rPr lang="en-US" dirty="0"/>
              <a:t>Power,  sample size and effect size</a:t>
            </a:r>
          </a:p>
          <a:p>
            <a:pPr lvl="1"/>
            <a:r>
              <a:rPr lang="en-US" dirty="0"/>
              <a:t>Definition of clinical significance</a:t>
            </a:r>
          </a:p>
          <a:p>
            <a:pPr lvl="1"/>
            <a:r>
              <a:rPr lang="en-US" dirty="0"/>
              <a:t>ITT or PP? Dealing with missing data.</a:t>
            </a:r>
          </a:p>
          <a:p>
            <a:r>
              <a:rPr lang="en-US" b="1" dirty="0"/>
              <a:t>Reporting of Results</a:t>
            </a:r>
          </a:p>
          <a:p>
            <a:pPr lvl="1"/>
            <a:r>
              <a:rPr lang="en-US" dirty="0"/>
              <a:t>Number of participants enrolled/completed/included in analysis</a:t>
            </a:r>
          </a:p>
          <a:p>
            <a:pPr lvl="1"/>
            <a:r>
              <a:rPr lang="en-US" dirty="0"/>
              <a:t>Demographics and similarity between groups</a:t>
            </a:r>
          </a:p>
          <a:p>
            <a:pPr lvl="1"/>
            <a:r>
              <a:rPr lang="en-US" dirty="0"/>
              <a:t>Reporting of primary and secondary analyses</a:t>
            </a:r>
          </a:p>
          <a:p>
            <a:pPr lvl="1"/>
            <a:r>
              <a:rPr lang="en-US" dirty="0"/>
              <a:t>% of participants requiring adjustments due to AEs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5618-2C29-40E6-B121-643392D10E7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extraction - </a:t>
            </a:r>
            <a:r>
              <a:rPr lang="en-US" dirty="0"/>
              <a:t>disagreements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Each study extracted in duplicate</a:t>
            </a:r>
          </a:p>
          <a:p>
            <a:r>
              <a:rPr lang="en-US" dirty="0" smtClean="0"/>
              <a:t>Mean </a:t>
            </a:r>
            <a:r>
              <a:rPr lang="en-US" dirty="0"/>
              <a:t>18 (range 4-36) per extraction </a:t>
            </a:r>
            <a:r>
              <a:rPr lang="en-US" i="1" dirty="0"/>
              <a:t>(</a:t>
            </a:r>
            <a:r>
              <a:rPr lang="en-US" i="1" dirty="0" err="1"/>
              <a:t>cf</a:t>
            </a:r>
            <a:r>
              <a:rPr lang="en-US" i="1" dirty="0"/>
              <a:t> Cochrane reviews)</a:t>
            </a:r>
          </a:p>
          <a:p>
            <a:r>
              <a:rPr lang="en-US" dirty="0" smtClean="0"/>
              <a:t>Nature of the review, deficiencies </a:t>
            </a:r>
            <a:r>
              <a:rPr lang="en-US" dirty="0"/>
              <a:t>in </a:t>
            </a:r>
            <a:r>
              <a:rPr lang="en-US" dirty="0" smtClean="0"/>
              <a:t>coding manual</a:t>
            </a:r>
            <a:r>
              <a:rPr lang="en-US" dirty="0"/>
              <a:t>, lack of reviewer knowledge, or weaknesses in reporting?</a:t>
            </a:r>
          </a:p>
          <a:p>
            <a:r>
              <a:rPr lang="en-US" dirty="0"/>
              <a:t>Common disagreements</a:t>
            </a:r>
          </a:p>
          <a:p>
            <a:pPr lvl="1"/>
            <a:r>
              <a:rPr lang="en-US" dirty="0"/>
              <a:t>Role of sponsor</a:t>
            </a:r>
          </a:p>
          <a:p>
            <a:pPr lvl="1"/>
            <a:r>
              <a:rPr lang="en-US" dirty="0"/>
              <a:t>Type of analysis: superiority, etc.</a:t>
            </a:r>
          </a:p>
          <a:p>
            <a:pPr lvl="1"/>
            <a:r>
              <a:rPr lang="en-US" dirty="0"/>
              <a:t>PR vs </a:t>
            </a:r>
            <a:r>
              <a:rPr lang="en-US" dirty="0" smtClean="0"/>
              <a:t>PID</a:t>
            </a:r>
            <a:endParaRPr lang="en-US" dirty="0"/>
          </a:p>
          <a:p>
            <a:pPr lvl="1"/>
            <a:r>
              <a:rPr lang="en-US" dirty="0"/>
              <a:t>Clinical significance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65618-2C29-40E6-B121-643392D10E7C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DDD8A0F-EB6B-214D-A022-5E52308E84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5128258"/>
              </p:ext>
            </p:extLst>
          </p:nvPr>
        </p:nvGraphicFramePr>
        <p:xfrm>
          <a:off x="4139871" y="3792018"/>
          <a:ext cx="4569524" cy="2646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4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22804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Analysis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F65618-2C29-40E6-B121-643392D10E7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3518</TotalTime>
  <Words>1593</Words>
  <Application>Microsoft Office PowerPoint</Application>
  <PresentationFormat>On-screen Show (4:3)</PresentationFormat>
  <Paragraphs>360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宋体</vt:lpstr>
      <vt:lpstr>Arial</vt:lpstr>
      <vt:lpstr>Calibri</vt:lpstr>
      <vt:lpstr>Century Schoolbook</vt:lpstr>
      <vt:lpstr>DengXian</vt:lpstr>
      <vt:lpstr>Wingdings</vt:lpstr>
      <vt:lpstr>Wingdings 2</vt:lpstr>
      <vt:lpstr>Wingdings 3</vt:lpstr>
      <vt:lpstr>Oriel</vt:lpstr>
      <vt:lpstr>Systematic review of methodologic characteristics and outcomes in RCTs of SCS for pain </vt:lpstr>
      <vt:lpstr>Objectives</vt:lpstr>
      <vt:lpstr>Scoping review – our inclusion criteria</vt:lpstr>
      <vt:lpstr>Search strategy</vt:lpstr>
      <vt:lpstr>Prisma flow chart </vt:lpstr>
      <vt:lpstr>Search results</vt:lpstr>
      <vt:lpstr>Data extraction</vt:lpstr>
      <vt:lpstr>Data extraction - disagreements</vt:lpstr>
      <vt:lpstr>Analysis</vt:lpstr>
      <vt:lpstr>Study features</vt:lpstr>
      <vt:lpstr>Inclusion criteria</vt:lpstr>
      <vt:lpstr>Inclusion criteria: requirement for minimum pain intensity or duration</vt:lpstr>
      <vt:lpstr>Patient population (per inclusion criteria)</vt:lpstr>
      <vt:lpstr>Design characteristics</vt:lpstr>
      <vt:lpstr>Design characteristics: Interventions (n=32)</vt:lpstr>
      <vt:lpstr>Design characteristics: Controls (N = 36) </vt:lpstr>
      <vt:lpstr>Design characteristics: Adjustments allowed?</vt:lpstr>
      <vt:lpstr>PowerPoint Presentation</vt:lpstr>
      <vt:lpstr>Design characteristics: Timing</vt:lpstr>
      <vt:lpstr>Design characteristics: Primary outcomes</vt:lpstr>
      <vt:lpstr>Design characteristics: Components of Multiple Primary Outcomes (N=11 studies) </vt:lpstr>
      <vt:lpstr>Design characteristics: Secondary/exploratory outcomes</vt:lpstr>
      <vt:lpstr>Design characteristics: Adverse Events </vt:lpstr>
      <vt:lpstr>Statistical analysis</vt:lpstr>
      <vt:lpstr>Statistical analysis: Clinical significance</vt:lpstr>
      <vt:lpstr>Statistical analysis: Population analysis</vt:lpstr>
      <vt:lpstr>Results: Participant demographics </vt:lpstr>
      <vt:lpstr>Reporting of primary and secondary outcomes</vt:lpstr>
      <vt:lpstr>Results: adverse events</vt:lpstr>
      <vt:lpstr>Extension studies</vt:lpstr>
      <vt:lpstr>Observations </vt:lpstr>
      <vt:lpstr>Points for discussion</vt:lpstr>
      <vt:lpstr>Acknowledgments</vt:lpstr>
    </vt:vector>
  </TitlesOfParts>
  <Company>University of Rochester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Shannon</dc:creator>
  <cp:lastModifiedBy>McNicol, Ewan</cp:lastModifiedBy>
  <cp:revision>281</cp:revision>
  <dcterms:created xsi:type="dcterms:W3CDTF">2018-07-06T20:18:23Z</dcterms:created>
  <dcterms:modified xsi:type="dcterms:W3CDTF">2018-11-14T19:52:16Z</dcterms:modified>
</cp:coreProperties>
</file>